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0" r:id="rId1"/>
  </p:sldMasterIdLst>
  <p:notesMasterIdLst>
    <p:notesMasterId r:id="rId110"/>
  </p:notesMasterIdLst>
  <p:sldIdLst>
    <p:sldId id="256" r:id="rId2"/>
    <p:sldId id="279" r:id="rId3"/>
    <p:sldId id="281" r:id="rId4"/>
    <p:sldId id="257" r:id="rId5"/>
    <p:sldId id="258" r:id="rId6"/>
    <p:sldId id="259" r:id="rId7"/>
    <p:sldId id="260" r:id="rId8"/>
    <p:sldId id="261" r:id="rId9"/>
    <p:sldId id="262" r:id="rId10"/>
    <p:sldId id="263" r:id="rId11"/>
    <p:sldId id="282" r:id="rId12"/>
    <p:sldId id="264" r:id="rId13"/>
    <p:sldId id="283" r:id="rId14"/>
    <p:sldId id="291" r:id="rId15"/>
    <p:sldId id="289" r:id="rId16"/>
    <p:sldId id="265" r:id="rId17"/>
    <p:sldId id="295" r:id="rId18"/>
    <p:sldId id="266" r:id="rId19"/>
    <p:sldId id="294" r:id="rId20"/>
    <p:sldId id="267" r:id="rId21"/>
    <p:sldId id="268" r:id="rId22"/>
    <p:sldId id="269" r:id="rId23"/>
    <p:sldId id="270" r:id="rId24"/>
    <p:sldId id="296" r:id="rId25"/>
    <p:sldId id="271" r:id="rId26"/>
    <p:sldId id="272" r:id="rId27"/>
    <p:sldId id="277" r:id="rId28"/>
    <p:sldId id="278" r:id="rId29"/>
    <p:sldId id="297" r:id="rId30"/>
    <p:sldId id="274" r:id="rId31"/>
    <p:sldId id="298" r:id="rId32"/>
    <p:sldId id="275" r:id="rId33"/>
    <p:sldId id="276" r:id="rId34"/>
    <p:sldId id="299" r:id="rId35"/>
    <p:sldId id="284" r:id="rId36"/>
    <p:sldId id="285" r:id="rId37"/>
    <p:sldId id="286" r:id="rId38"/>
    <p:sldId id="287" r:id="rId39"/>
    <p:sldId id="288" r:id="rId40"/>
    <p:sldId id="307" r:id="rId41"/>
    <p:sldId id="308" r:id="rId42"/>
    <p:sldId id="309" r:id="rId43"/>
    <p:sldId id="310" r:id="rId44"/>
    <p:sldId id="311" r:id="rId45"/>
    <p:sldId id="312" r:id="rId46"/>
    <p:sldId id="293" r:id="rId47"/>
    <p:sldId id="301" r:id="rId48"/>
    <p:sldId id="302" r:id="rId49"/>
    <p:sldId id="304" r:id="rId50"/>
    <p:sldId id="303" r:id="rId51"/>
    <p:sldId id="314" r:id="rId52"/>
    <p:sldId id="300" r:id="rId53"/>
    <p:sldId id="306" r:id="rId54"/>
    <p:sldId id="313" r:id="rId55"/>
    <p:sldId id="305" r:id="rId56"/>
    <p:sldId id="315" r:id="rId57"/>
    <p:sldId id="316" r:id="rId58"/>
    <p:sldId id="325" r:id="rId59"/>
    <p:sldId id="292" r:id="rId60"/>
    <p:sldId id="317" r:id="rId61"/>
    <p:sldId id="326" r:id="rId62"/>
    <p:sldId id="318" r:id="rId63"/>
    <p:sldId id="320" r:id="rId64"/>
    <p:sldId id="319" r:id="rId65"/>
    <p:sldId id="323" r:id="rId66"/>
    <p:sldId id="321" r:id="rId67"/>
    <p:sldId id="324" r:id="rId68"/>
    <p:sldId id="322" r:id="rId69"/>
    <p:sldId id="329" r:id="rId70"/>
    <p:sldId id="327" r:id="rId71"/>
    <p:sldId id="328" r:id="rId72"/>
    <p:sldId id="331" r:id="rId73"/>
    <p:sldId id="330" r:id="rId74"/>
    <p:sldId id="332" r:id="rId75"/>
    <p:sldId id="333" r:id="rId76"/>
    <p:sldId id="334" r:id="rId77"/>
    <p:sldId id="335" r:id="rId78"/>
    <p:sldId id="336" r:id="rId79"/>
    <p:sldId id="337" r:id="rId80"/>
    <p:sldId id="338" r:id="rId81"/>
    <p:sldId id="339" r:id="rId82"/>
    <p:sldId id="340" r:id="rId83"/>
    <p:sldId id="341" r:id="rId84"/>
    <p:sldId id="342" r:id="rId85"/>
    <p:sldId id="343" r:id="rId86"/>
    <p:sldId id="344" r:id="rId87"/>
    <p:sldId id="345" r:id="rId88"/>
    <p:sldId id="353" r:id="rId89"/>
    <p:sldId id="346" r:id="rId90"/>
    <p:sldId id="349" r:id="rId91"/>
    <p:sldId id="347" r:id="rId92"/>
    <p:sldId id="352" r:id="rId93"/>
    <p:sldId id="348" r:id="rId94"/>
    <p:sldId id="350" r:id="rId95"/>
    <p:sldId id="351" r:id="rId96"/>
    <p:sldId id="354" r:id="rId97"/>
    <p:sldId id="355" r:id="rId98"/>
    <p:sldId id="356" r:id="rId99"/>
    <p:sldId id="357" r:id="rId100"/>
    <p:sldId id="358" r:id="rId101"/>
    <p:sldId id="359" r:id="rId102"/>
    <p:sldId id="360" r:id="rId103"/>
    <p:sldId id="361" r:id="rId104"/>
    <p:sldId id="362" r:id="rId105"/>
    <p:sldId id="363" r:id="rId106"/>
    <p:sldId id="364" r:id="rId107"/>
    <p:sldId id="365" r:id="rId108"/>
    <p:sldId id="366" r:id="rId10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4E1C96C7-97C0-C74E-ACF0-D46E83B6DD4A}">
          <p14:sldIdLst>
            <p14:sldId id="256"/>
            <p14:sldId id="279"/>
          </p14:sldIdLst>
        </p14:section>
        <p14:section name="History" id="{C3BBD3B6-3F96-6340-9209-F413804040F1}">
          <p14:sldIdLst>
            <p14:sldId id="281"/>
            <p14:sldId id="257"/>
            <p14:sldId id="258"/>
            <p14:sldId id="259"/>
            <p14:sldId id="260"/>
            <p14:sldId id="261"/>
            <p14:sldId id="262"/>
            <p14:sldId id="263"/>
          </p14:sldIdLst>
        </p14:section>
        <p14:section name="Technologies" id="{B6EF5939-1563-8F45-818C-70BBBFFD2A50}">
          <p14:sldIdLst>
            <p14:sldId id="282"/>
            <p14:sldId id="264"/>
          </p14:sldIdLst>
        </p14:section>
        <p14:section name="DotNet Solution" id="{D4A30B2C-B6F6-F442-A94D-D40F3D40095E}">
          <p14:sldIdLst>
            <p14:sldId id="283"/>
            <p14:sldId id="291"/>
            <p14:sldId id="289"/>
            <p14:sldId id="265"/>
          </p14:sldIdLst>
        </p14:section>
        <p14:section name="WebApi - Program" id="{448EB5E4-C6EC-7445-B45C-A8FED2476A81}">
          <p14:sldIdLst>
            <p14:sldId id="295"/>
            <p14:sldId id="266"/>
            <p14:sldId id="294"/>
            <p14:sldId id="267"/>
            <p14:sldId id="268"/>
            <p14:sldId id="269"/>
            <p14:sldId id="270"/>
          </p14:sldIdLst>
        </p14:section>
        <p14:section name="WebApi - EndPoints" id="{B1F0DC20-77EC-3F46-B8DC-C162F8BD105F}">
          <p14:sldIdLst>
            <p14:sldId id="296"/>
            <p14:sldId id="271"/>
            <p14:sldId id="272"/>
            <p14:sldId id="277"/>
            <p14:sldId id="278"/>
          </p14:sldIdLst>
        </p14:section>
        <p14:section name="WebApi - Response" id="{4936C087-943B-204F-BB0F-8AB6F02C0A5B}">
          <p14:sldIdLst>
            <p14:sldId id="297"/>
            <p14:sldId id="274"/>
            <p14:sldId id="298"/>
            <p14:sldId id="275"/>
            <p14:sldId id="276"/>
          </p14:sldIdLst>
        </p14:section>
        <p14:section name="WebApi - Entities" id="{E0C5359E-2866-9C42-B526-42DE3C219DA5}">
          <p14:sldIdLst>
            <p14:sldId id="299"/>
            <p14:sldId id="284"/>
            <p14:sldId id="285"/>
            <p14:sldId id="286"/>
            <p14:sldId id="287"/>
            <p14:sldId id="288"/>
            <p14:sldId id="307"/>
            <p14:sldId id="308"/>
            <p14:sldId id="309"/>
            <p14:sldId id="310"/>
            <p14:sldId id="311"/>
            <p14:sldId id="312"/>
          </p14:sldIdLst>
        </p14:section>
        <p14:section name="Database Project" id="{E14C693B-821C-E54C-AD21-3CAD445C6D31}">
          <p14:sldIdLst>
            <p14:sldId id="293"/>
            <p14:sldId id="301"/>
            <p14:sldId id="302"/>
            <p14:sldId id="304"/>
            <p14:sldId id="303"/>
            <p14:sldId id="314"/>
          </p14:sldIdLst>
        </p14:section>
        <p14:section name="Building the Solution" id="{6BD04233-1AE3-7A45-A39A-5148102F1F5A}">
          <p14:sldIdLst>
            <p14:sldId id="300"/>
            <p14:sldId id="306"/>
            <p14:sldId id="313"/>
          </p14:sldIdLst>
        </p14:section>
        <p14:section name="Containers" id="{39CB6864-E610-E249-B783-D02B79133B8E}">
          <p14:sldIdLst>
            <p14:sldId id="305"/>
            <p14:sldId id="315"/>
            <p14:sldId id="316"/>
          </p14:sldIdLst>
        </p14:section>
        <p14:section name="Container - Networking" id="{A69D22E6-B2E4-0745-B594-8AA73E7ADBB7}">
          <p14:sldIdLst>
            <p14:sldId id="325"/>
            <p14:sldId id="292"/>
            <p14:sldId id="317"/>
          </p14:sldIdLst>
        </p14:section>
        <p14:section name="Container - Standard Images" id="{FB7B64EF-E5C0-EC4E-AD7A-8C511D7E28CF}">
          <p14:sldIdLst>
            <p14:sldId id="326"/>
            <p14:sldId id="318"/>
            <p14:sldId id="320"/>
            <p14:sldId id="319"/>
            <p14:sldId id="323"/>
            <p14:sldId id="321"/>
            <p14:sldId id="324"/>
            <p14:sldId id="322"/>
            <p14:sldId id="329"/>
          </p14:sldIdLst>
        </p14:section>
        <p14:section name="Container - MS SQL" id="{5A4FF1A0-49AB-2F47-9D01-A19AC147D00D}">
          <p14:sldIdLst>
            <p14:sldId id="327"/>
            <p14:sldId id="328"/>
            <p14:sldId id="331"/>
            <p14:sldId id="330"/>
          </p14:sldIdLst>
        </p14:section>
        <p14:section name="Container - Custom Images" id="{34A5071D-2667-CC4D-AC04-DD3D23F4C157}">
          <p14:sldIdLst>
            <p14:sldId id="332"/>
            <p14:sldId id="333"/>
            <p14:sldId id="334"/>
            <p14:sldId id="335"/>
            <p14:sldId id="336"/>
            <p14:sldId id="337"/>
          </p14:sldIdLst>
        </p14:section>
        <p14:section name="Deploying DACPACs" id="{060C002B-630C-3A42-9B3A-C1762491FB6D}">
          <p14:sldIdLst>
            <p14:sldId id="338"/>
            <p14:sldId id="339"/>
            <p14:sldId id="340"/>
            <p14:sldId id="341"/>
            <p14:sldId id="342"/>
            <p14:sldId id="343"/>
          </p14:sldIdLst>
        </p14:section>
        <p14:section name="Debugging Application" id="{EC47F56D-2482-1E4E-94C4-3EFF4AA83CC4}">
          <p14:sldIdLst>
            <p14:sldId id="344"/>
            <p14:sldId id="345"/>
            <p14:sldId id="353"/>
            <p14:sldId id="346"/>
            <p14:sldId id="349"/>
            <p14:sldId id="347"/>
            <p14:sldId id="352"/>
            <p14:sldId id="348"/>
            <p14:sldId id="350"/>
            <p14:sldId id="351"/>
            <p14:sldId id="354"/>
            <p14:sldId id="355"/>
            <p14:sldId id="356"/>
            <p14:sldId id="357"/>
            <p14:sldId id="358"/>
            <p14:sldId id="359"/>
            <p14:sldId id="360"/>
            <p14:sldId id="361"/>
            <p14:sldId id="362"/>
            <p14:sldId id="363"/>
            <p14:sldId id="364"/>
            <p14:sldId id="365"/>
            <p14:sldId id="366"/>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149"/>
    <p:restoredTop sz="94641"/>
  </p:normalViewPr>
  <p:slideViewPr>
    <p:cSldViewPr snapToGrid="0">
      <p:cViewPr varScale="1">
        <p:scale>
          <a:sx n="155" d="100"/>
          <a:sy n="155" d="100"/>
        </p:scale>
        <p:origin x="216" y="728"/>
      </p:cViewPr>
      <p:guideLst/>
    </p:cSldViewPr>
  </p:slideViewPr>
  <p:notesTextViewPr>
    <p:cViewPr>
      <p:scale>
        <a:sx n="1" d="1"/>
        <a:sy n="1" d="1"/>
      </p:scale>
      <p:origin x="0" y="0"/>
    </p:cViewPr>
  </p:notesTextViewPr>
  <p:notesViewPr>
    <p:cSldViewPr snapToGrid="0">
      <p:cViewPr varScale="1">
        <p:scale>
          <a:sx n="195" d="100"/>
          <a:sy n="195" d="100"/>
        </p:scale>
        <p:origin x="7832" y="184"/>
      </p:cViewPr>
      <p:guideLst/>
    </p:cSldViewPr>
  </p:notesViewPr>
  <p:gridSpacing cx="114300" cy="1143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viewProps" Target="view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theme" Target="theme/theme1.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notesMaster" Target="notesMasters/notesMaster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D9C442C-0CAB-234F-A136-B0058875670D}" type="datetimeFigureOut">
              <a:rPr lang="en-US" smtClean="0"/>
              <a:t>1/5/24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F53BC3-3E6F-1D46-8FF6-C9097A014F9B}" type="slidenum">
              <a:rPr lang="en-US" smtClean="0"/>
              <a:t>‹#›</a:t>
            </a:fld>
            <a:endParaRPr lang="en-US"/>
          </a:p>
        </p:txBody>
      </p:sp>
    </p:spTree>
    <p:extLst>
      <p:ext uri="{BB962C8B-B14F-4D97-AF65-F5344CB8AC3E}">
        <p14:creationId xmlns:p14="http://schemas.microsoft.com/office/powerpoint/2010/main" val="18673986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1F53BC3-3E6F-1D46-8FF6-C9097A014F9B}" type="slidenum">
              <a:rPr lang="en-US" smtClean="0"/>
              <a:t>51</a:t>
            </a:fld>
            <a:endParaRPr lang="en-US"/>
          </a:p>
        </p:txBody>
      </p:sp>
    </p:spTree>
    <p:extLst>
      <p:ext uri="{BB962C8B-B14F-4D97-AF65-F5344CB8AC3E}">
        <p14:creationId xmlns:p14="http://schemas.microsoft.com/office/powerpoint/2010/main" val="17829465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1F53BC3-3E6F-1D46-8FF6-C9097A014F9B}" type="slidenum">
              <a:rPr lang="en-US" smtClean="0"/>
              <a:t>53</a:t>
            </a:fld>
            <a:endParaRPr lang="en-US"/>
          </a:p>
        </p:txBody>
      </p:sp>
    </p:spTree>
    <p:extLst>
      <p:ext uri="{BB962C8B-B14F-4D97-AF65-F5344CB8AC3E}">
        <p14:creationId xmlns:p14="http://schemas.microsoft.com/office/powerpoint/2010/main" val="25563653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1F53BC3-3E6F-1D46-8FF6-C9097A014F9B}" type="slidenum">
              <a:rPr lang="en-US" smtClean="0"/>
              <a:t>54</a:t>
            </a:fld>
            <a:endParaRPr lang="en-US"/>
          </a:p>
        </p:txBody>
      </p:sp>
    </p:spTree>
    <p:extLst>
      <p:ext uri="{BB962C8B-B14F-4D97-AF65-F5344CB8AC3E}">
        <p14:creationId xmlns:p14="http://schemas.microsoft.com/office/powerpoint/2010/main" val="36774006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F53BC3-3E6F-1D46-8FF6-C9097A014F9B}" type="slidenum">
              <a:rPr lang="en-US" smtClean="0"/>
              <a:t>94</a:t>
            </a:fld>
            <a:endParaRPr lang="en-US"/>
          </a:p>
        </p:txBody>
      </p:sp>
    </p:spTree>
    <p:extLst>
      <p:ext uri="{BB962C8B-B14F-4D97-AF65-F5344CB8AC3E}">
        <p14:creationId xmlns:p14="http://schemas.microsoft.com/office/powerpoint/2010/main" val="38312084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F53BC3-3E6F-1D46-8FF6-C9097A014F9B}" type="slidenum">
              <a:rPr lang="en-US" smtClean="0"/>
              <a:t>95</a:t>
            </a:fld>
            <a:endParaRPr lang="en-US"/>
          </a:p>
        </p:txBody>
      </p:sp>
    </p:spTree>
    <p:extLst>
      <p:ext uri="{BB962C8B-B14F-4D97-AF65-F5344CB8AC3E}">
        <p14:creationId xmlns:p14="http://schemas.microsoft.com/office/powerpoint/2010/main" val="4269276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DC24014-C08E-F344-9EA2-E81ADDD87352}" type="datetimeFigureOut">
              <a:rPr lang="en-US" smtClean="0"/>
              <a:t>1/5/24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82AA84-FD0E-4245-9347-2173DD1F66A8}" type="slidenum">
              <a:rPr lang="en-US" smtClean="0"/>
              <a:t>‹#›</a:t>
            </a:fld>
            <a:endParaRPr lang="en-US"/>
          </a:p>
        </p:txBody>
      </p:sp>
    </p:spTree>
    <p:extLst>
      <p:ext uri="{BB962C8B-B14F-4D97-AF65-F5344CB8AC3E}">
        <p14:creationId xmlns:p14="http://schemas.microsoft.com/office/powerpoint/2010/main" val="31683804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C24014-C08E-F344-9EA2-E81ADDD87352}" type="datetimeFigureOut">
              <a:rPr lang="en-US" smtClean="0"/>
              <a:t>1/5/24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82AA84-FD0E-4245-9347-2173DD1F66A8}" type="slidenum">
              <a:rPr lang="en-US" smtClean="0"/>
              <a:t>‹#›</a:t>
            </a:fld>
            <a:endParaRPr lang="en-US"/>
          </a:p>
        </p:txBody>
      </p:sp>
    </p:spTree>
    <p:extLst>
      <p:ext uri="{BB962C8B-B14F-4D97-AF65-F5344CB8AC3E}">
        <p14:creationId xmlns:p14="http://schemas.microsoft.com/office/powerpoint/2010/main" val="5501107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C24014-C08E-F344-9EA2-E81ADDD87352}" type="datetimeFigureOut">
              <a:rPr lang="en-US" smtClean="0"/>
              <a:t>1/5/24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82AA84-FD0E-4245-9347-2173DD1F66A8}" type="slidenum">
              <a:rPr lang="en-US" smtClean="0"/>
              <a:t>‹#›</a:t>
            </a:fld>
            <a:endParaRPr lang="en-US"/>
          </a:p>
        </p:txBody>
      </p:sp>
    </p:spTree>
    <p:extLst>
      <p:ext uri="{BB962C8B-B14F-4D97-AF65-F5344CB8AC3E}">
        <p14:creationId xmlns:p14="http://schemas.microsoft.com/office/powerpoint/2010/main" val="20940801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C24014-C08E-F344-9EA2-E81ADDD87352}" type="datetimeFigureOut">
              <a:rPr lang="en-US" smtClean="0"/>
              <a:t>1/5/24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82AA84-FD0E-4245-9347-2173DD1F66A8}" type="slidenum">
              <a:rPr lang="en-US" smtClean="0"/>
              <a:t>‹#›</a:t>
            </a:fld>
            <a:endParaRPr lang="en-US"/>
          </a:p>
        </p:txBody>
      </p:sp>
    </p:spTree>
    <p:extLst>
      <p:ext uri="{BB962C8B-B14F-4D97-AF65-F5344CB8AC3E}">
        <p14:creationId xmlns:p14="http://schemas.microsoft.com/office/powerpoint/2010/main" val="4687763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C24014-C08E-F344-9EA2-E81ADDD87352}" type="datetimeFigureOut">
              <a:rPr lang="en-US" smtClean="0"/>
              <a:t>1/5/24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82AA84-FD0E-4245-9347-2173DD1F66A8}" type="slidenum">
              <a:rPr lang="en-US" smtClean="0"/>
              <a:t>‹#›</a:t>
            </a:fld>
            <a:endParaRPr lang="en-US"/>
          </a:p>
        </p:txBody>
      </p:sp>
    </p:spTree>
    <p:extLst>
      <p:ext uri="{BB962C8B-B14F-4D97-AF65-F5344CB8AC3E}">
        <p14:creationId xmlns:p14="http://schemas.microsoft.com/office/powerpoint/2010/main" val="7403420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DC24014-C08E-F344-9EA2-E81ADDD87352}" type="datetimeFigureOut">
              <a:rPr lang="en-US" smtClean="0"/>
              <a:t>1/5/24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82AA84-FD0E-4245-9347-2173DD1F66A8}" type="slidenum">
              <a:rPr lang="en-US" smtClean="0"/>
              <a:t>‹#›</a:t>
            </a:fld>
            <a:endParaRPr lang="en-US"/>
          </a:p>
        </p:txBody>
      </p:sp>
    </p:spTree>
    <p:extLst>
      <p:ext uri="{BB962C8B-B14F-4D97-AF65-F5344CB8AC3E}">
        <p14:creationId xmlns:p14="http://schemas.microsoft.com/office/powerpoint/2010/main" val="28679110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DC24014-C08E-F344-9EA2-E81ADDD87352}" type="datetimeFigureOut">
              <a:rPr lang="en-US" smtClean="0"/>
              <a:t>1/5/24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F82AA84-FD0E-4245-9347-2173DD1F66A8}" type="slidenum">
              <a:rPr lang="en-US" smtClean="0"/>
              <a:t>‹#›</a:t>
            </a:fld>
            <a:endParaRPr lang="en-US"/>
          </a:p>
        </p:txBody>
      </p:sp>
    </p:spTree>
    <p:extLst>
      <p:ext uri="{BB962C8B-B14F-4D97-AF65-F5344CB8AC3E}">
        <p14:creationId xmlns:p14="http://schemas.microsoft.com/office/powerpoint/2010/main" val="38824858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DC24014-C08E-F344-9EA2-E81ADDD87352}" type="datetimeFigureOut">
              <a:rPr lang="en-US" smtClean="0"/>
              <a:t>1/5/24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F82AA84-FD0E-4245-9347-2173DD1F66A8}" type="slidenum">
              <a:rPr lang="en-US" smtClean="0"/>
              <a:t>‹#›</a:t>
            </a:fld>
            <a:endParaRPr lang="en-US"/>
          </a:p>
        </p:txBody>
      </p:sp>
    </p:spTree>
    <p:extLst>
      <p:ext uri="{BB962C8B-B14F-4D97-AF65-F5344CB8AC3E}">
        <p14:creationId xmlns:p14="http://schemas.microsoft.com/office/powerpoint/2010/main" val="38478299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C24014-C08E-F344-9EA2-E81ADDD87352}" type="datetimeFigureOut">
              <a:rPr lang="en-US" smtClean="0"/>
              <a:t>1/5/24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F82AA84-FD0E-4245-9347-2173DD1F66A8}" type="slidenum">
              <a:rPr lang="en-US" smtClean="0"/>
              <a:t>‹#›</a:t>
            </a:fld>
            <a:endParaRPr lang="en-US"/>
          </a:p>
        </p:txBody>
      </p:sp>
    </p:spTree>
    <p:extLst>
      <p:ext uri="{BB962C8B-B14F-4D97-AF65-F5344CB8AC3E}">
        <p14:creationId xmlns:p14="http://schemas.microsoft.com/office/powerpoint/2010/main" val="13299380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DC24014-C08E-F344-9EA2-E81ADDD87352}" type="datetimeFigureOut">
              <a:rPr lang="en-US" smtClean="0"/>
              <a:t>1/5/24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82AA84-FD0E-4245-9347-2173DD1F66A8}" type="slidenum">
              <a:rPr lang="en-US" smtClean="0"/>
              <a:t>‹#›</a:t>
            </a:fld>
            <a:endParaRPr lang="en-US"/>
          </a:p>
        </p:txBody>
      </p:sp>
    </p:spTree>
    <p:extLst>
      <p:ext uri="{BB962C8B-B14F-4D97-AF65-F5344CB8AC3E}">
        <p14:creationId xmlns:p14="http://schemas.microsoft.com/office/powerpoint/2010/main" val="19141721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DC24014-C08E-F344-9EA2-E81ADDD87352}" type="datetimeFigureOut">
              <a:rPr lang="en-US" smtClean="0"/>
              <a:t>1/5/24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82AA84-FD0E-4245-9347-2173DD1F66A8}" type="slidenum">
              <a:rPr lang="en-US" smtClean="0"/>
              <a:t>‹#›</a:t>
            </a:fld>
            <a:endParaRPr lang="en-US"/>
          </a:p>
        </p:txBody>
      </p:sp>
    </p:spTree>
    <p:extLst>
      <p:ext uri="{BB962C8B-B14F-4D97-AF65-F5344CB8AC3E}">
        <p14:creationId xmlns:p14="http://schemas.microsoft.com/office/powerpoint/2010/main" val="27304447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C24014-C08E-F344-9EA2-E81ADDD87352}" type="datetimeFigureOut">
              <a:rPr lang="en-US" smtClean="0"/>
              <a:t>1/5/24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F82AA84-FD0E-4245-9347-2173DD1F66A8}" type="slidenum">
              <a:rPr lang="en-US" smtClean="0"/>
              <a:t>‹#›</a:t>
            </a:fld>
            <a:endParaRPr lang="en-US"/>
          </a:p>
        </p:txBody>
      </p:sp>
    </p:spTree>
    <p:extLst>
      <p:ext uri="{BB962C8B-B14F-4D97-AF65-F5344CB8AC3E}">
        <p14:creationId xmlns:p14="http://schemas.microsoft.com/office/powerpoint/2010/main" val="2314295029"/>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xml"/><Relationship Id="rId4" Type="http://schemas.openxmlformats.org/officeDocument/2006/relationships/image" Target="../media/image61.png"/></Relationships>
</file>

<file path=ppt/slides/_rels/slide10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hyperlink" Target="https://en.wikipedia.org/wiki/Turing_completeness" TargetMode="Externa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5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8" Type="http://schemas.openxmlformats.org/officeDocument/2006/relationships/hyperlink" Target="https://hub.docker.com/r/ibmcom/db2" TargetMode="External"/><Relationship Id="rId3" Type="http://schemas.openxmlformats.org/officeDocument/2006/relationships/hyperlink" Target="https://hub.docker.com/_/mysql" TargetMode="External"/><Relationship Id="rId7" Type="http://schemas.openxmlformats.org/officeDocument/2006/relationships/hyperlink" Target="https://hub.docker.com/_/redis" TargetMode="External"/><Relationship Id="rId2" Type="http://schemas.openxmlformats.org/officeDocument/2006/relationships/hyperlink" Target="https://hub.docker.com/_/postgres" TargetMode="External"/><Relationship Id="rId1" Type="http://schemas.openxmlformats.org/officeDocument/2006/relationships/slideLayout" Target="../slideLayouts/slideLayout1.xml"/><Relationship Id="rId6" Type="http://schemas.openxmlformats.org/officeDocument/2006/relationships/hyperlink" Target="https://hub.docker.com/_/rabbitmq" TargetMode="External"/><Relationship Id="rId5" Type="http://schemas.openxmlformats.org/officeDocument/2006/relationships/hyperlink" Target="https://hub.docker.com/_/mongo" TargetMode="External"/><Relationship Id="rId10" Type="http://schemas.openxmlformats.org/officeDocument/2006/relationships/hyperlink" Target="https://hub.docker.com/_/sonarqube" TargetMode="External"/><Relationship Id="rId4" Type="http://schemas.openxmlformats.org/officeDocument/2006/relationships/hyperlink" Target="https://hub.docker.com/_/mariadb" TargetMode="External"/><Relationship Id="rId9" Type="http://schemas.openxmlformats.org/officeDocument/2006/relationships/hyperlink" Target="https://github.com/oracle/docker-images/tree/main/OracleDatabase/SingleInstance" TargetMode="Externa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3" Type="http://schemas.openxmlformats.org/officeDocument/2006/relationships/hyperlink" Target="https://azure.microsoft.com/en-us/products/data-studio" TargetMode="External"/><Relationship Id="rId2" Type="http://schemas.openxmlformats.org/officeDocument/2006/relationships/hyperlink" Target="https://learn.microsoft.com/en-us/sql/ssms/download-sql-server-management-studio-ssms?view=sql-server-ver16" TargetMode="External"/><Relationship Id="rId1" Type="http://schemas.openxmlformats.org/officeDocument/2006/relationships/slideLayout" Target="../slideLayouts/slideLayout1.xml"/><Relationship Id="rId4" Type="http://schemas.openxmlformats.org/officeDocument/2006/relationships/hyperlink" Target="https://dbeaver.io/" TargetMode="External"/></Relationships>
</file>

<file path=ppt/slides/_rels/slide8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8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hyperlink" Target="https://www.opensourceforu.com/2016/07/many-approaches-sandboxing-linux/" TargetMode="External"/><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8" Type="http://schemas.openxmlformats.org/officeDocument/2006/relationships/hyperlink" Target="https://marketplace.visualstudio.com/items?itemName=hediet.vscode-drawio" TargetMode="External"/><Relationship Id="rId3" Type="http://schemas.openxmlformats.org/officeDocument/2006/relationships/hyperlink" Target="https://marketplace.visualstudio.com/items?itemName=ms-dotnettools.csharp" TargetMode="External"/><Relationship Id="rId7" Type="http://schemas.openxmlformats.org/officeDocument/2006/relationships/hyperlink" Target="https://marketplace.visualstudio.com/items?itemName=ms-azuretools.vscode-docker" TargetMode="External"/><Relationship Id="rId12" Type="http://schemas.openxmlformats.org/officeDocument/2006/relationships/image" Target="../media/image46.png"/><Relationship Id="rId2" Type="http://schemas.openxmlformats.org/officeDocument/2006/relationships/hyperlink" Target="https://marketplace.visualstudio.com/items?itemName=ms-dotnettools.vscode-dotnet-runtime" TargetMode="External"/><Relationship Id="rId1" Type="http://schemas.openxmlformats.org/officeDocument/2006/relationships/slideLayout" Target="../slideLayouts/slideLayout1.xml"/><Relationship Id="rId6" Type="http://schemas.openxmlformats.org/officeDocument/2006/relationships/hyperlink" Target="https://marketplace.visualstudio.com/items?itemName=ms-vscode-remote.remote-containers" TargetMode="External"/><Relationship Id="rId11" Type="http://schemas.openxmlformats.org/officeDocument/2006/relationships/hyperlink" Target="https://marketplace.visualstudio.com/items?itemName=DavidAnson.vscode-markdownlint" TargetMode="External"/><Relationship Id="rId5" Type="http://schemas.openxmlformats.org/officeDocument/2006/relationships/hyperlink" Target="https://marketplace.visualstudio.com/items?itemName=streetsidesoftware.code-spell-checker" TargetMode="External"/><Relationship Id="rId10" Type="http://schemas.openxmlformats.org/officeDocument/2006/relationships/hyperlink" Target="https://marketplace.visualstudio.com/items?itemName=ms-dotnettools.vscodeintellicode-csharp" TargetMode="External"/><Relationship Id="rId4" Type="http://schemas.openxmlformats.org/officeDocument/2006/relationships/hyperlink" Target="https://marketplace.visualstudio.com/items?itemName=ms-dotnettools.csdevkit" TargetMode="External"/><Relationship Id="rId9" Type="http://schemas.openxmlformats.org/officeDocument/2006/relationships/hyperlink" Target="https://marketplace.visualstudio.com/items?itemName=dbaeumer.vscode-eslint" TargetMode="External"/></Relationships>
</file>

<file path=ppt/slides/_rels/slide9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3" Type="http://schemas.openxmlformats.org/officeDocument/2006/relationships/hyperlink" Target="https://code.visualstudio.com/docs/editor/debugging" TargetMode="External"/><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50.png"/></Relationships>
</file>

<file path=ppt/slides/_rels/slide9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5D6102-506A-CA2A-BFE9-F2F24634B5F3}"/>
              </a:ext>
            </a:extLst>
          </p:cNvPr>
          <p:cNvSpPr/>
          <p:nvPr/>
        </p:nvSpPr>
        <p:spPr>
          <a:xfrm>
            <a:off x="0" y="0"/>
            <a:ext cx="12192000" cy="6858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7B3393D-781F-11D8-C930-E92EBC7CE1EA}"/>
              </a:ext>
            </a:extLst>
          </p:cNvPr>
          <p:cNvSpPr/>
          <p:nvPr/>
        </p:nvSpPr>
        <p:spPr>
          <a:xfrm>
            <a:off x="0" y="6515099"/>
            <a:ext cx="12192000" cy="341489"/>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9079191F-A12F-3989-4119-07879E46D6CE}"/>
              </a:ext>
            </a:extLst>
          </p:cNvPr>
          <p:cNvSpPr txBox="1"/>
          <p:nvPr/>
        </p:nvSpPr>
        <p:spPr>
          <a:xfrm>
            <a:off x="152400" y="6547344"/>
            <a:ext cx="5829300" cy="276999"/>
          </a:xfrm>
          <a:prstGeom prst="rect">
            <a:avLst/>
          </a:prstGeom>
          <a:noFill/>
        </p:spPr>
        <p:txBody>
          <a:bodyPr wrap="square" rtlCol="0">
            <a:spAutoFit/>
          </a:bodyPr>
          <a:lstStyle/>
          <a:p>
            <a:r>
              <a:rPr lang="en-US" sz="1200" dirty="0">
                <a:solidFill>
                  <a:schemeClr val="bg1"/>
                </a:solidFill>
              </a:rPr>
              <a:t>Created by Shawn </a:t>
            </a:r>
            <a:r>
              <a:rPr lang="en-US" sz="1200" dirty="0" err="1">
                <a:solidFill>
                  <a:schemeClr val="bg1"/>
                </a:solidFill>
              </a:rPr>
              <a:t>Zernik</a:t>
            </a:r>
            <a:r>
              <a:rPr lang="en-US" sz="1200" dirty="0">
                <a:solidFill>
                  <a:schemeClr val="bg1"/>
                </a:solidFill>
              </a:rPr>
              <a:t> on 1/4/2024</a:t>
            </a:r>
          </a:p>
        </p:txBody>
      </p:sp>
      <p:sp>
        <p:nvSpPr>
          <p:cNvPr id="14" name="TextBox 13">
            <a:extLst>
              <a:ext uri="{FF2B5EF4-FFF2-40B4-BE49-F238E27FC236}">
                <a16:creationId xmlns:a16="http://schemas.microsoft.com/office/drawing/2014/main" id="{447D253E-B6D1-91B9-EEF9-C95B568E2B7B}"/>
              </a:ext>
            </a:extLst>
          </p:cNvPr>
          <p:cNvSpPr txBox="1"/>
          <p:nvPr/>
        </p:nvSpPr>
        <p:spPr>
          <a:xfrm>
            <a:off x="6096000" y="6547344"/>
            <a:ext cx="5943600" cy="276999"/>
          </a:xfrm>
          <a:prstGeom prst="rect">
            <a:avLst/>
          </a:prstGeom>
          <a:noFill/>
        </p:spPr>
        <p:txBody>
          <a:bodyPr wrap="square" rtlCol="0">
            <a:spAutoFit/>
          </a:bodyPr>
          <a:lstStyle/>
          <a:p>
            <a:pPr algn="r"/>
            <a:r>
              <a:rPr lang="en-US" sz="1200" dirty="0">
                <a:solidFill>
                  <a:schemeClr val="bg1"/>
                </a:solidFill>
              </a:rPr>
              <a:t>Slide </a:t>
            </a:r>
            <a:fld id="{6FA3485A-F454-114E-8FF0-4E63EF5BDB5A}" type="slidenum">
              <a:rPr lang="en-US" sz="1200" smtClean="0">
                <a:solidFill>
                  <a:schemeClr val="bg1"/>
                </a:solidFill>
              </a:rPr>
              <a:t>1</a:t>
            </a:fld>
            <a:endParaRPr lang="en-US" sz="1200" dirty="0">
              <a:solidFill>
                <a:schemeClr val="bg1"/>
              </a:solidFill>
            </a:endParaRPr>
          </a:p>
        </p:txBody>
      </p:sp>
      <p:sp>
        <p:nvSpPr>
          <p:cNvPr id="15" name="TextBox 14">
            <a:extLst>
              <a:ext uri="{FF2B5EF4-FFF2-40B4-BE49-F238E27FC236}">
                <a16:creationId xmlns:a16="http://schemas.microsoft.com/office/drawing/2014/main" id="{B0659C44-A5CF-346C-0C24-FFC9AD8A5067}"/>
              </a:ext>
            </a:extLst>
          </p:cNvPr>
          <p:cNvSpPr txBox="1"/>
          <p:nvPr/>
        </p:nvSpPr>
        <p:spPr>
          <a:xfrm>
            <a:off x="152400" y="114300"/>
            <a:ext cx="11887200" cy="461665"/>
          </a:xfrm>
          <a:prstGeom prst="rect">
            <a:avLst/>
          </a:prstGeom>
          <a:noFill/>
        </p:spPr>
        <p:txBody>
          <a:bodyPr wrap="square" rtlCol="0">
            <a:spAutoFit/>
          </a:bodyPr>
          <a:lstStyle/>
          <a:p>
            <a:r>
              <a:rPr lang="en-US" sz="2400" b="1" dirty="0">
                <a:solidFill>
                  <a:schemeClr val="bg1"/>
                </a:solidFill>
              </a:rPr>
              <a:t>Application Development with Kubernetes and AWS</a:t>
            </a:r>
          </a:p>
        </p:txBody>
      </p:sp>
      <p:sp>
        <p:nvSpPr>
          <p:cNvPr id="3" name="Rectangle 2">
            <a:extLst>
              <a:ext uri="{FF2B5EF4-FFF2-40B4-BE49-F238E27FC236}">
                <a16:creationId xmlns:a16="http://schemas.microsoft.com/office/drawing/2014/main" id="{9F34FFAA-EDB2-75A7-1F1A-2382235EA88D}"/>
              </a:ext>
            </a:extLst>
          </p:cNvPr>
          <p:cNvSpPr/>
          <p:nvPr/>
        </p:nvSpPr>
        <p:spPr>
          <a:xfrm>
            <a:off x="0" y="685800"/>
            <a:ext cx="12192000" cy="5829300"/>
          </a:xfrm>
          <a:prstGeom prst="rect">
            <a:avLst/>
          </a:prstGeom>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3600" b="1" dirty="0"/>
          </a:p>
        </p:txBody>
      </p:sp>
      <p:sp>
        <p:nvSpPr>
          <p:cNvPr id="2" name="Cloud 1">
            <a:extLst>
              <a:ext uri="{FF2B5EF4-FFF2-40B4-BE49-F238E27FC236}">
                <a16:creationId xmlns:a16="http://schemas.microsoft.com/office/drawing/2014/main" id="{C2567280-3C47-A5B1-725F-3C78561653BD}"/>
              </a:ext>
            </a:extLst>
          </p:cNvPr>
          <p:cNvSpPr/>
          <p:nvPr/>
        </p:nvSpPr>
        <p:spPr>
          <a:xfrm>
            <a:off x="495300" y="1371600"/>
            <a:ext cx="11201400" cy="4572000"/>
          </a:xfrm>
          <a:prstGeom prst="cloud">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3600" b="1" dirty="0"/>
              <a:t>Application Development with Kubernetes and AWS</a:t>
            </a:r>
          </a:p>
        </p:txBody>
      </p:sp>
    </p:spTree>
    <p:extLst>
      <p:ext uri="{BB962C8B-B14F-4D97-AF65-F5344CB8AC3E}">
        <p14:creationId xmlns:p14="http://schemas.microsoft.com/office/powerpoint/2010/main" val="25359028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5D6102-506A-CA2A-BFE9-F2F24634B5F3}"/>
              </a:ext>
            </a:extLst>
          </p:cNvPr>
          <p:cNvSpPr/>
          <p:nvPr/>
        </p:nvSpPr>
        <p:spPr>
          <a:xfrm>
            <a:off x="0" y="0"/>
            <a:ext cx="12192000" cy="6858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7B3393D-781F-11D8-C930-E92EBC7CE1EA}"/>
              </a:ext>
            </a:extLst>
          </p:cNvPr>
          <p:cNvSpPr/>
          <p:nvPr/>
        </p:nvSpPr>
        <p:spPr>
          <a:xfrm>
            <a:off x="0" y="6515099"/>
            <a:ext cx="12192000" cy="341489"/>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9079191F-A12F-3989-4119-07879E46D6CE}"/>
              </a:ext>
            </a:extLst>
          </p:cNvPr>
          <p:cNvSpPr txBox="1"/>
          <p:nvPr/>
        </p:nvSpPr>
        <p:spPr>
          <a:xfrm>
            <a:off x="152400" y="6547344"/>
            <a:ext cx="5829300" cy="276999"/>
          </a:xfrm>
          <a:prstGeom prst="rect">
            <a:avLst/>
          </a:prstGeom>
          <a:noFill/>
        </p:spPr>
        <p:txBody>
          <a:bodyPr wrap="square" rtlCol="0">
            <a:spAutoFit/>
          </a:bodyPr>
          <a:lstStyle/>
          <a:p>
            <a:r>
              <a:rPr lang="en-US" sz="1200" dirty="0">
                <a:solidFill>
                  <a:schemeClr val="bg1"/>
                </a:solidFill>
              </a:rPr>
              <a:t>Created by Shawn </a:t>
            </a:r>
            <a:r>
              <a:rPr lang="en-US" sz="1200" dirty="0" err="1">
                <a:solidFill>
                  <a:schemeClr val="bg1"/>
                </a:solidFill>
              </a:rPr>
              <a:t>Zernik</a:t>
            </a:r>
            <a:r>
              <a:rPr lang="en-US" sz="1200" dirty="0">
                <a:solidFill>
                  <a:schemeClr val="bg1"/>
                </a:solidFill>
              </a:rPr>
              <a:t> on 1/4/2024</a:t>
            </a:r>
          </a:p>
        </p:txBody>
      </p:sp>
      <p:sp>
        <p:nvSpPr>
          <p:cNvPr id="14" name="TextBox 13">
            <a:extLst>
              <a:ext uri="{FF2B5EF4-FFF2-40B4-BE49-F238E27FC236}">
                <a16:creationId xmlns:a16="http://schemas.microsoft.com/office/drawing/2014/main" id="{447D253E-B6D1-91B9-EEF9-C95B568E2B7B}"/>
              </a:ext>
            </a:extLst>
          </p:cNvPr>
          <p:cNvSpPr txBox="1"/>
          <p:nvPr/>
        </p:nvSpPr>
        <p:spPr>
          <a:xfrm>
            <a:off x="6096000" y="6547344"/>
            <a:ext cx="5943600" cy="276999"/>
          </a:xfrm>
          <a:prstGeom prst="rect">
            <a:avLst/>
          </a:prstGeom>
          <a:noFill/>
        </p:spPr>
        <p:txBody>
          <a:bodyPr wrap="square" rtlCol="0">
            <a:spAutoFit/>
          </a:bodyPr>
          <a:lstStyle/>
          <a:p>
            <a:pPr algn="r"/>
            <a:r>
              <a:rPr lang="en-US" sz="1200" dirty="0">
                <a:solidFill>
                  <a:schemeClr val="bg1"/>
                </a:solidFill>
              </a:rPr>
              <a:t>Slide </a:t>
            </a:r>
            <a:fld id="{6FA3485A-F454-114E-8FF0-4E63EF5BDB5A}" type="slidenum">
              <a:rPr lang="en-US" sz="1200" smtClean="0">
                <a:solidFill>
                  <a:schemeClr val="bg1"/>
                </a:solidFill>
              </a:rPr>
              <a:t>10</a:t>
            </a:fld>
            <a:endParaRPr lang="en-US" sz="1200" dirty="0">
              <a:solidFill>
                <a:schemeClr val="bg1"/>
              </a:solidFill>
            </a:endParaRPr>
          </a:p>
        </p:txBody>
      </p:sp>
      <p:sp>
        <p:nvSpPr>
          <p:cNvPr id="15" name="TextBox 14">
            <a:extLst>
              <a:ext uri="{FF2B5EF4-FFF2-40B4-BE49-F238E27FC236}">
                <a16:creationId xmlns:a16="http://schemas.microsoft.com/office/drawing/2014/main" id="{B0659C44-A5CF-346C-0C24-FFC9AD8A5067}"/>
              </a:ext>
            </a:extLst>
          </p:cNvPr>
          <p:cNvSpPr txBox="1"/>
          <p:nvPr/>
        </p:nvSpPr>
        <p:spPr>
          <a:xfrm>
            <a:off x="152400" y="114300"/>
            <a:ext cx="11887200" cy="461665"/>
          </a:xfrm>
          <a:prstGeom prst="rect">
            <a:avLst/>
          </a:prstGeom>
          <a:noFill/>
        </p:spPr>
        <p:txBody>
          <a:bodyPr wrap="square" rtlCol="0">
            <a:spAutoFit/>
          </a:bodyPr>
          <a:lstStyle/>
          <a:p>
            <a:r>
              <a:rPr lang="en-US" sz="2400" b="1" dirty="0">
                <a:solidFill>
                  <a:schemeClr val="bg1"/>
                </a:solidFill>
              </a:rPr>
              <a:t>History &amp; Evolution</a:t>
            </a:r>
          </a:p>
        </p:txBody>
      </p:sp>
      <p:sp>
        <p:nvSpPr>
          <p:cNvPr id="16" name="TextBox 15">
            <a:extLst>
              <a:ext uri="{FF2B5EF4-FFF2-40B4-BE49-F238E27FC236}">
                <a16:creationId xmlns:a16="http://schemas.microsoft.com/office/drawing/2014/main" id="{F6350C80-858E-A803-4884-75C39ED7AED3}"/>
              </a:ext>
            </a:extLst>
          </p:cNvPr>
          <p:cNvSpPr txBox="1"/>
          <p:nvPr/>
        </p:nvSpPr>
        <p:spPr>
          <a:xfrm>
            <a:off x="1524000" y="914400"/>
            <a:ext cx="9144000" cy="738664"/>
          </a:xfrm>
          <a:prstGeom prst="rect">
            <a:avLst/>
          </a:prstGeom>
          <a:noFill/>
        </p:spPr>
        <p:txBody>
          <a:bodyPr wrap="square" rtlCol="0">
            <a:spAutoFit/>
          </a:bodyPr>
          <a:lstStyle/>
          <a:p>
            <a:r>
              <a:rPr lang="en-US" sz="2400" b="1" dirty="0"/>
              <a:t>Physical to Containers</a:t>
            </a:r>
          </a:p>
          <a:p>
            <a:r>
              <a:rPr lang="en-US" dirty="0"/>
              <a:t>Below are the different hardware and software stacks of the different options:</a:t>
            </a:r>
          </a:p>
        </p:txBody>
      </p:sp>
      <p:grpSp>
        <p:nvGrpSpPr>
          <p:cNvPr id="34" name="Group 33">
            <a:extLst>
              <a:ext uri="{FF2B5EF4-FFF2-40B4-BE49-F238E27FC236}">
                <a16:creationId xmlns:a16="http://schemas.microsoft.com/office/drawing/2014/main" id="{648E6056-CAF3-4F83-BD3B-A0B6480FFBDE}"/>
              </a:ext>
            </a:extLst>
          </p:cNvPr>
          <p:cNvGrpSpPr/>
          <p:nvPr/>
        </p:nvGrpSpPr>
        <p:grpSpPr>
          <a:xfrm>
            <a:off x="4552950" y="1828800"/>
            <a:ext cx="2628900" cy="3314700"/>
            <a:chOff x="4267200" y="2514600"/>
            <a:chExt cx="2628900" cy="3314700"/>
          </a:xfrm>
        </p:grpSpPr>
        <p:sp>
          <p:nvSpPr>
            <p:cNvPr id="8" name="Rectangle 7">
              <a:extLst>
                <a:ext uri="{FF2B5EF4-FFF2-40B4-BE49-F238E27FC236}">
                  <a16:creationId xmlns:a16="http://schemas.microsoft.com/office/drawing/2014/main" id="{8195C66E-C474-7F5C-4210-611FF51F518D}"/>
                </a:ext>
              </a:extLst>
            </p:cNvPr>
            <p:cNvSpPr/>
            <p:nvPr/>
          </p:nvSpPr>
          <p:spPr>
            <a:xfrm>
              <a:off x="4267200" y="2514600"/>
              <a:ext cx="2628900" cy="3314700"/>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b"/>
            <a:lstStyle/>
            <a:p>
              <a:pPr algn="ctr"/>
              <a:r>
                <a:rPr lang="en-US" dirty="0">
                  <a:solidFill>
                    <a:schemeClr val="bg1"/>
                  </a:solidFill>
                </a:rPr>
                <a:t>Hardware</a:t>
              </a:r>
            </a:p>
          </p:txBody>
        </p:sp>
        <p:sp>
          <p:nvSpPr>
            <p:cNvPr id="9" name="Rectangle 8">
              <a:extLst>
                <a:ext uri="{FF2B5EF4-FFF2-40B4-BE49-F238E27FC236}">
                  <a16:creationId xmlns:a16="http://schemas.microsoft.com/office/drawing/2014/main" id="{0466D26E-BFDB-A9F7-60BD-C40D240EDC40}"/>
                </a:ext>
              </a:extLst>
            </p:cNvPr>
            <p:cNvSpPr/>
            <p:nvPr/>
          </p:nvSpPr>
          <p:spPr>
            <a:xfrm>
              <a:off x="5638800" y="2628900"/>
              <a:ext cx="1143000" cy="1371600"/>
            </a:xfrm>
            <a:prstGeom prst="rect">
              <a:avLst/>
            </a:prstGeom>
          </p:spPr>
          <p:style>
            <a:lnRef idx="2">
              <a:schemeClr val="accent4">
                <a:shade val="15000"/>
              </a:schemeClr>
            </a:lnRef>
            <a:fillRef idx="1">
              <a:schemeClr val="accent4"/>
            </a:fillRef>
            <a:effectRef idx="0">
              <a:schemeClr val="accent4"/>
            </a:effectRef>
            <a:fontRef idx="minor">
              <a:schemeClr val="lt1"/>
            </a:fontRef>
          </p:style>
          <p:txBody>
            <a:bodyPr rtlCol="0" anchor="b"/>
            <a:lstStyle/>
            <a:p>
              <a:pPr algn="ctr"/>
              <a:r>
                <a:rPr lang="en-US" dirty="0"/>
                <a:t>Operating OS</a:t>
              </a:r>
            </a:p>
          </p:txBody>
        </p:sp>
        <p:sp>
          <p:nvSpPr>
            <p:cNvPr id="5" name="Rectangle 4">
              <a:extLst>
                <a:ext uri="{FF2B5EF4-FFF2-40B4-BE49-F238E27FC236}">
                  <a16:creationId xmlns:a16="http://schemas.microsoft.com/office/drawing/2014/main" id="{2DA1247F-7FF3-5368-D3E1-7080FE72AC7B}"/>
                </a:ext>
              </a:extLst>
            </p:cNvPr>
            <p:cNvSpPr/>
            <p:nvPr/>
          </p:nvSpPr>
          <p:spPr>
            <a:xfrm>
              <a:off x="5753100" y="2743200"/>
              <a:ext cx="914400" cy="914400"/>
            </a:xfrm>
            <a:prstGeom prst="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dirty="0"/>
                <a:t>App</a:t>
              </a:r>
            </a:p>
          </p:txBody>
        </p:sp>
        <p:sp>
          <p:nvSpPr>
            <p:cNvPr id="11" name="Rectangle 10">
              <a:extLst>
                <a:ext uri="{FF2B5EF4-FFF2-40B4-BE49-F238E27FC236}">
                  <a16:creationId xmlns:a16="http://schemas.microsoft.com/office/drawing/2014/main" id="{CE256EA9-C122-6E4E-B646-1770F83E323B}"/>
                </a:ext>
              </a:extLst>
            </p:cNvPr>
            <p:cNvSpPr/>
            <p:nvPr/>
          </p:nvSpPr>
          <p:spPr>
            <a:xfrm>
              <a:off x="4381500" y="2628900"/>
              <a:ext cx="1143000" cy="1371600"/>
            </a:xfrm>
            <a:prstGeom prst="rect">
              <a:avLst/>
            </a:prstGeom>
          </p:spPr>
          <p:style>
            <a:lnRef idx="2">
              <a:schemeClr val="accent4">
                <a:shade val="15000"/>
              </a:schemeClr>
            </a:lnRef>
            <a:fillRef idx="1">
              <a:schemeClr val="accent4"/>
            </a:fillRef>
            <a:effectRef idx="0">
              <a:schemeClr val="accent4"/>
            </a:effectRef>
            <a:fontRef idx="minor">
              <a:schemeClr val="lt1"/>
            </a:fontRef>
          </p:style>
          <p:txBody>
            <a:bodyPr rtlCol="0" anchor="b"/>
            <a:lstStyle/>
            <a:p>
              <a:pPr algn="ctr"/>
              <a:r>
                <a:rPr lang="en-US" dirty="0"/>
                <a:t>Operating OS</a:t>
              </a:r>
            </a:p>
          </p:txBody>
        </p:sp>
        <p:sp>
          <p:nvSpPr>
            <p:cNvPr id="17" name="Rectangle 16">
              <a:extLst>
                <a:ext uri="{FF2B5EF4-FFF2-40B4-BE49-F238E27FC236}">
                  <a16:creationId xmlns:a16="http://schemas.microsoft.com/office/drawing/2014/main" id="{97FDEFCF-D9B1-F949-307F-3518F888B777}"/>
                </a:ext>
              </a:extLst>
            </p:cNvPr>
            <p:cNvSpPr/>
            <p:nvPr/>
          </p:nvSpPr>
          <p:spPr>
            <a:xfrm>
              <a:off x="4495800" y="2743200"/>
              <a:ext cx="914400" cy="914400"/>
            </a:xfrm>
            <a:prstGeom prst="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dirty="0"/>
                <a:t>App</a:t>
              </a:r>
            </a:p>
          </p:txBody>
        </p:sp>
        <p:sp>
          <p:nvSpPr>
            <p:cNvPr id="18" name="Rectangle 17">
              <a:extLst>
                <a:ext uri="{FF2B5EF4-FFF2-40B4-BE49-F238E27FC236}">
                  <a16:creationId xmlns:a16="http://schemas.microsoft.com/office/drawing/2014/main" id="{F592BDF6-E6D7-BF4B-6FFB-736D8112AC5A}"/>
                </a:ext>
              </a:extLst>
            </p:cNvPr>
            <p:cNvSpPr/>
            <p:nvPr/>
          </p:nvSpPr>
          <p:spPr>
            <a:xfrm>
              <a:off x="4381500" y="4114800"/>
              <a:ext cx="1143000" cy="1371600"/>
            </a:xfrm>
            <a:prstGeom prst="rect">
              <a:avLst/>
            </a:prstGeom>
          </p:spPr>
          <p:style>
            <a:lnRef idx="2">
              <a:schemeClr val="accent4">
                <a:shade val="15000"/>
              </a:schemeClr>
            </a:lnRef>
            <a:fillRef idx="1">
              <a:schemeClr val="accent4"/>
            </a:fillRef>
            <a:effectRef idx="0">
              <a:schemeClr val="accent4"/>
            </a:effectRef>
            <a:fontRef idx="minor">
              <a:schemeClr val="lt1"/>
            </a:fontRef>
          </p:style>
          <p:txBody>
            <a:bodyPr rtlCol="0" anchor="b"/>
            <a:lstStyle/>
            <a:p>
              <a:pPr algn="ctr"/>
              <a:r>
                <a:rPr lang="en-US" dirty="0"/>
                <a:t>Operating OS</a:t>
              </a:r>
            </a:p>
          </p:txBody>
        </p:sp>
        <p:sp>
          <p:nvSpPr>
            <p:cNvPr id="19" name="Rectangle 18">
              <a:extLst>
                <a:ext uri="{FF2B5EF4-FFF2-40B4-BE49-F238E27FC236}">
                  <a16:creationId xmlns:a16="http://schemas.microsoft.com/office/drawing/2014/main" id="{7303DD91-C154-30FF-B494-E5B449C95976}"/>
                </a:ext>
              </a:extLst>
            </p:cNvPr>
            <p:cNvSpPr/>
            <p:nvPr/>
          </p:nvSpPr>
          <p:spPr>
            <a:xfrm>
              <a:off x="4495800" y="4229100"/>
              <a:ext cx="914400" cy="914400"/>
            </a:xfrm>
            <a:prstGeom prst="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dirty="0"/>
                <a:t>App</a:t>
              </a:r>
            </a:p>
          </p:txBody>
        </p:sp>
        <p:sp>
          <p:nvSpPr>
            <p:cNvPr id="20" name="Rectangle 19">
              <a:extLst>
                <a:ext uri="{FF2B5EF4-FFF2-40B4-BE49-F238E27FC236}">
                  <a16:creationId xmlns:a16="http://schemas.microsoft.com/office/drawing/2014/main" id="{17F9452C-E847-3B1D-8CCD-A8B48A1DC8C0}"/>
                </a:ext>
              </a:extLst>
            </p:cNvPr>
            <p:cNvSpPr/>
            <p:nvPr/>
          </p:nvSpPr>
          <p:spPr>
            <a:xfrm>
              <a:off x="5638800" y="4114800"/>
              <a:ext cx="1143000" cy="1371600"/>
            </a:xfrm>
            <a:prstGeom prst="rect">
              <a:avLst/>
            </a:prstGeom>
          </p:spPr>
          <p:style>
            <a:lnRef idx="2">
              <a:schemeClr val="accent4">
                <a:shade val="15000"/>
              </a:schemeClr>
            </a:lnRef>
            <a:fillRef idx="1">
              <a:schemeClr val="accent4"/>
            </a:fillRef>
            <a:effectRef idx="0">
              <a:schemeClr val="accent4"/>
            </a:effectRef>
            <a:fontRef idx="minor">
              <a:schemeClr val="lt1"/>
            </a:fontRef>
          </p:style>
          <p:txBody>
            <a:bodyPr rtlCol="0" anchor="b"/>
            <a:lstStyle/>
            <a:p>
              <a:pPr algn="ctr"/>
              <a:r>
                <a:rPr lang="en-US" dirty="0"/>
                <a:t>Operating OS</a:t>
              </a:r>
            </a:p>
          </p:txBody>
        </p:sp>
        <p:sp>
          <p:nvSpPr>
            <p:cNvPr id="21" name="Rectangle 20">
              <a:extLst>
                <a:ext uri="{FF2B5EF4-FFF2-40B4-BE49-F238E27FC236}">
                  <a16:creationId xmlns:a16="http://schemas.microsoft.com/office/drawing/2014/main" id="{AF3165BD-3C51-91CA-5CAB-F868494228FE}"/>
                </a:ext>
              </a:extLst>
            </p:cNvPr>
            <p:cNvSpPr/>
            <p:nvPr/>
          </p:nvSpPr>
          <p:spPr>
            <a:xfrm>
              <a:off x="5753100" y="4229100"/>
              <a:ext cx="914400" cy="914400"/>
            </a:xfrm>
            <a:prstGeom prst="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dirty="0"/>
                <a:t>App</a:t>
              </a:r>
            </a:p>
          </p:txBody>
        </p:sp>
      </p:grpSp>
      <p:grpSp>
        <p:nvGrpSpPr>
          <p:cNvPr id="35" name="Group 34">
            <a:extLst>
              <a:ext uri="{FF2B5EF4-FFF2-40B4-BE49-F238E27FC236}">
                <a16:creationId xmlns:a16="http://schemas.microsoft.com/office/drawing/2014/main" id="{71B16063-6E92-6D8E-2AD9-C29350E5E0E3}"/>
              </a:ext>
            </a:extLst>
          </p:cNvPr>
          <p:cNvGrpSpPr/>
          <p:nvPr/>
        </p:nvGrpSpPr>
        <p:grpSpPr>
          <a:xfrm>
            <a:off x="1524000" y="2057400"/>
            <a:ext cx="2400300" cy="2857500"/>
            <a:chOff x="1524000" y="2514600"/>
            <a:chExt cx="2400300" cy="2857500"/>
          </a:xfrm>
        </p:grpSpPr>
        <p:sp>
          <p:nvSpPr>
            <p:cNvPr id="2" name="Rectangle 1">
              <a:extLst>
                <a:ext uri="{FF2B5EF4-FFF2-40B4-BE49-F238E27FC236}">
                  <a16:creationId xmlns:a16="http://schemas.microsoft.com/office/drawing/2014/main" id="{6D773E95-5823-B339-94C5-A450C635059F}"/>
                </a:ext>
              </a:extLst>
            </p:cNvPr>
            <p:cNvSpPr/>
            <p:nvPr/>
          </p:nvSpPr>
          <p:spPr>
            <a:xfrm>
              <a:off x="1524000" y="2514600"/>
              <a:ext cx="2400300" cy="2857500"/>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b"/>
            <a:lstStyle/>
            <a:p>
              <a:pPr algn="ctr"/>
              <a:r>
                <a:rPr lang="en-US" dirty="0">
                  <a:solidFill>
                    <a:schemeClr val="bg1"/>
                  </a:solidFill>
                </a:rPr>
                <a:t>Hardware</a:t>
              </a:r>
            </a:p>
          </p:txBody>
        </p:sp>
        <p:sp>
          <p:nvSpPr>
            <p:cNvPr id="3" name="Rectangle 2">
              <a:extLst>
                <a:ext uri="{FF2B5EF4-FFF2-40B4-BE49-F238E27FC236}">
                  <a16:creationId xmlns:a16="http://schemas.microsoft.com/office/drawing/2014/main" id="{559D3933-A5EB-D239-21C0-BB5EAD79D7B6}"/>
                </a:ext>
              </a:extLst>
            </p:cNvPr>
            <p:cNvSpPr/>
            <p:nvPr/>
          </p:nvSpPr>
          <p:spPr>
            <a:xfrm>
              <a:off x="1638300" y="2628900"/>
              <a:ext cx="2171700" cy="2400300"/>
            </a:xfrm>
            <a:prstGeom prst="rect">
              <a:avLst/>
            </a:prstGeom>
          </p:spPr>
          <p:style>
            <a:lnRef idx="2">
              <a:schemeClr val="accent4">
                <a:shade val="15000"/>
              </a:schemeClr>
            </a:lnRef>
            <a:fillRef idx="1">
              <a:schemeClr val="accent4"/>
            </a:fillRef>
            <a:effectRef idx="0">
              <a:schemeClr val="accent4"/>
            </a:effectRef>
            <a:fontRef idx="minor">
              <a:schemeClr val="lt1"/>
            </a:fontRef>
          </p:style>
          <p:txBody>
            <a:bodyPr rtlCol="0" anchor="b"/>
            <a:lstStyle/>
            <a:p>
              <a:pPr algn="ctr"/>
              <a:r>
                <a:rPr lang="en-US" dirty="0"/>
                <a:t>Operating System</a:t>
              </a:r>
            </a:p>
          </p:txBody>
        </p:sp>
        <p:sp>
          <p:nvSpPr>
            <p:cNvPr id="4" name="Rectangle 3">
              <a:extLst>
                <a:ext uri="{FF2B5EF4-FFF2-40B4-BE49-F238E27FC236}">
                  <a16:creationId xmlns:a16="http://schemas.microsoft.com/office/drawing/2014/main" id="{48C06F39-71A9-E46D-8977-DCAF60699ED5}"/>
                </a:ext>
              </a:extLst>
            </p:cNvPr>
            <p:cNvSpPr/>
            <p:nvPr/>
          </p:nvSpPr>
          <p:spPr>
            <a:xfrm>
              <a:off x="1752600" y="2743200"/>
              <a:ext cx="914400" cy="914400"/>
            </a:xfrm>
            <a:prstGeom prst="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dirty="0"/>
                <a:t>App</a:t>
              </a:r>
            </a:p>
          </p:txBody>
        </p:sp>
        <p:sp>
          <p:nvSpPr>
            <p:cNvPr id="6" name="Rectangle 5">
              <a:extLst>
                <a:ext uri="{FF2B5EF4-FFF2-40B4-BE49-F238E27FC236}">
                  <a16:creationId xmlns:a16="http://schemas.microsoft.com/office/drawing/2014/main" id="{A69944C5-D9FB-CC0F-8894-30B92C3EA648}"/>
                </a:ext>
              </a:extLst>
            </p:cNvPr>
            <p:cNvSpPr/>
            <p:nvPr/>
          </p:nvSpPr>
          <p:spPr>
            <a:xfrm>
              <a:off x="1752600" y="3771900"/>
              <a:ext cx="914400" cy="914400"/>
            </a:xfrm>
            <a:prstGeom prst="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dirty="0"/>
                <a:t>App</a:t>
              </a:r>
            </a:p>
          </p:txBody>
        </p:sp>
        <p:sp>
          <p:nvSpPr>
            <p:cNvPr id="7" name="Rectangle 6">
              <a:extLst>
                <a:ext uri="{FF2B5EF4-FFF2-40B4-BE49-F238E27FC236}">
                  <a16:creationId xmlns:a16="http://schemas.microsoft.com/office/drawing/2014/main" id="{9929DB5A-82AF-5B0D-2A82-6B1E28A1BAC8}"/>
                </a:ext>
              </a:extLst>
            </p:cNvPr>
            <p:cNvSpPr/>
            <p:nvPr/>
          </p:nvSpPr>
          <p:spPr>
            <a:xfrm>
              <a:off x="2781300" y="3771900"/>
              <a:ext cx="914400" cy="914400"/>
            </a:xfrm>
            <a:prstGeom prst="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dirty="0"/>
                <a:t>App</a:t>
              </a:r>
            </a:p>
          </p:txBody>
        </p:sp>
        <p:sp>
          <p:nvSpPr>
            <p:cNvPr id="22" name="Rectangle 21">
              <a:extLst>
                <a:ext uri="{FF2B5EF4-FFF2-40B4-BE49-F238E27FC236}">
                  <a16:creationId xmlns:a16="http://schemas.microsoft.com/office/drawing/2014/main" id="{A1FA79AA-D928-84EF-6AA9-E7C7418B2BCB}"/>
                </a:ext>
              </a:extLst>
            </p:cNvPr>
            <p:cNvSpPr/>
            <p:nvPr/>
          </p:nvSpPr>
          <p:spPr>
            <a:xfrm>
              <a:off x="2781300" y="2743200"/>
              <a:ext cx="914400" cy="914400"/>
            </a:xfrm>
            <a:prstGeom prst="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dirty="0"/>
                <a:t>App</a:t>
              </a:r>
            </a:p>
          </p:txBody>
        </p:sp>
      </p:grpSp>
      <p:grpSp>
        <p:nvGrpSpPr>
          <p:cNvPr id="33" name="Group 32">
            <a:extLst>
              <a:ext uri="{FF2B5EF4-FFF2-40B4-BE49-F238E27FC236}">
                <a16:creationId xmlns:a16="http://schemas.microsoft.com/office/drawing/2014/main" id="{CE0EE1F4-187D-1457-256B-8A48AEE388DE}"/>
              </a:ext>
            </a:extLst>
          </p:cNvPr>
          <p:cNvGrpSpPr/>
          <p:nvPr/>
        </p:nvGrpSpPr>
        <p:grpSpPr>
          <a:xfrm>
            <a:off x="7810500" y="1828800"/>
            <a:ext cx="2857500" cy="3314700"/>
            <a:chOff x="7353300" y="2514600"/>
            <a:chExt cx="2857500" cy="3314700"/>
          </a:xfrm>
        </p:grpSpPr>
        <p:sp>
          <p:nvSpPr>
            <p:cNvPr id="23" name="Rectangle 22">
              <a:extLst>
                <a:ext uri="{FF2B5EF4-FFF2-40B4-BE49-F238E27FC236}">
                  <a16:creationId xmlns:a16="http://schemas.microsoft.com/office/drawing/2014/main" id="{C072B664-65B3-B52B-D7E1-4ADAA6AE7CA7}"/>
                </a:ext>
              </a:extLst>
            </p:cNvPr>
            <p:cNvSpPr/>
            <p:nvPr/>
          </p:nvSpPr>
          <p:spPr>
            <a:xfrm>
              <a:off x="7353300" y="2514600"/>
              <a:ext cx="2857500" cy="3314700"/>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b"/>
            <a:lstStyle/>
            <a:p>
              <a:pPr algn="ctr"/>
              <a:r>
                <a:rPr lang="en-US" dirty="0">
                  <a:solidFill>
                    <a:schemeClr val="bg1"/>
                  </a:solidFill>
                </a:rPr>
                <a:t>Hardware</a:t>
              </a:r>
            </a:p>
          </p:txBody>
        </p:sp>
        <p:sp>
          <p:nvSpPr>
            <p:cNvPr id="24" name="Rectangle 23">
              <a:extLst>
                <a:ext uri="{FF2B5EF4-FFF2-40B4-BE49-F238E27FC236}">
                  <a16:creationId xmlns:a16="http://schemas.microsoft.com/office/drawing/2014/main" id="{0A8D555F-D034-6427-45F7-2F989957FED4}"/>
                </a:ext>
              </a:extLst>
            </p:cNvPr>
            <p:cNvSpPr/>
            <p:nvPr/>
          </p:nvSpPr>
          <p:spPr>
            <a:xfrm>
              <a:off x="7467600" y="2628900"/>
              <a:ext cx="2628900" cy="2857500"/>
            </a:xfrm>
            <a:prstGeom prst="rect">
              <a:avLst/>
            </a:prstGeom>
          </p:spPr>
          <p:style>
            <a:lnRef idx="2">
              <a:schemeClr val="accent4">
                <a:shade val="15000"/>
              </a:schemeClr>
            </a:lnRef>
            <a:fillRef idx="1">
              <a:schemeClr val="accent4"/>
            </a:fillRef>
            <a:effectRef idx="0">
              <a:schemeClr val="accent4"/>
            </a:effectRef>
            <a:fontRef idx="minor">
              <a:schemeClr val="lt1"/>
            </a:fontRef>
          </p:style>
          <p:txBody>
            <a:bodyPr rtlCol="0" anchor="b"/>
            <a:lstStyle/>
            <a:p>
              <a:pPr algn="ctr"/>
              <a:r>
                <a:rPr lang="en-US" dirty="0"/>
                <a:t>Operating System</a:t>
              </a:r>
            </a:p>
          </p:txBody>
        </p:sp>
        <p:sp>
          <p:nvSpPr>
            <p:cNvPr id="26" name="Rectangle 25">
              <a:extLst>
                <a:ext uri="{FF2B5EF4-FFF2-40B4-BE49-F238E27FC236}">
                  <a16:creationId xmlns:a16="http://schemas.microsoft.com/office/drawing/2014/main" id="{2BE2376E-B124-5B5A-4F80-70A49401F5E0}"/>
                </a:ext>
              </a:extLst>
            </p:cNvPr>
            <p:cNvSpPr/>
            <p:nvPr/>
          </p:nvSpPr>
          <p:spPr>
            <a:xfrm>
              <a:off x="8839200" y="2743200"/>
              <a:ext cx="1143000" cy="1143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5" name="Rectangle 24">
              <a:extLst>
                <a:ext uri="{FF2B5EF4-FFF2-40B4-BE49-F238E27FC236}">
                  <a16:creationId xmlns:a16="http://schemas.microsoft.com/office/drawing/2014/main" id="{DB4757F0-E600-30C5-7B5B-0A68D5CA53FB}"/>
                </a:ext>
              </a:extLst>
            </p:cNvPr>
            <p:cNvSpPr/>
            <p:nvPr/>
          </p:nvSpPr>
          <p:spPr>
            <a:xfrm>
              <a:off x="8953500" y="2857500"/>
              <a:ext cx="914400" cy="914400"/>
            </a:xfrm>
            <a:prstGeom prst="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dirty="0"/>
                <a:t>App</a:t>
              </a:r>
            </a:p>
          </p:txBody>
        </p:sp>
        <p:sp>
          <p:nvSpPr>
            <p:cNvPr id="27" name="Rectangle 26">
              <a:extLst>
                <a:ext uri="{FF2B5EF4-FFF2-40B4-BE49-F238E27FC236}">
                  <a16:creationId xmlns:a16="http://schemas.microsoft.com/office/drawing/2014/main" id="{DECB1C92-6EDF-EAC9-8924-B1CE2FE07118}"/>
                </a:ext>
              </a:extLst>
            </p:cNvPr>
            <p:cNvSpPr/>
            <p:nvPr/>
          </p:nvSpPr>
          <p:spPr>
            <a:xfrm>
              <a:off x="7581900" y="2743200"/>
              <a:ext cx="1143000" cy="1143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8" name="Rectangle 27">
              <a:extLst>
                <a:ext uri="{FF2B5EF4-FFF2-40B4-BE49-F238E27FC236}">
                  <a16:creationId xmlns:a16="http://schemas.microsoft.com/office/drawing/2014/main" id="{FE55DBD9-A3EC-6657-794F-FD3C87216C39}"/>
                </a:ext>
              </a:extLst>
            </p:cNvPr>
            <p:cNvSpPr/>
            <p:nvPr/>
          </p:nvSpPr>
          <p:spPr>
            <a:xfrm>
              <a:off x="7696200" y="2857500"/>
              <a:ext cx="914400" cy="914400"/>
            </a:xfrm>
            <a:prstGeom prst="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dirty="0"/>
                <a:t>App</a:t>
              </a:r>
            </a:p>
          </p:txBody>
        </p:sp>
        <p:sp>
          <p:nvSpPr>
            <p:cNvPr id="29" name="Rectangle 28">
              <a:extLst>
                <a:ext uri="{FF2B5EF4-FFF2-40B4-BE49-F238E27FC236}">
                  <a16:creationId xmlns:a16="http://schemas.microsoft.com/office/drawing/2014/main" id="{0E5FC9CF-4E3A-BDC2-0DB8-6C1EF6216B1D}"/>
                </a:ext>
              </a:extLst>
            </p:cNvPr>
            <p:cNvSpPr/>
            <p:nvPr/>
          </p:nvSpPr>
          <p:spPr>
            <a:xfrm>
              <a:off x="8839200" y="4000500"/>
              <a:ext cx="1143000" cy="1143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30" name="Rectangle 29">
              <a:extLst>
                <a:ext uri="{FF2B5EF4-FFF2-40B4-BE49-F238E27FC236}">
                  <a16:creationId xmlns:a16="http://schemas.microsoft.com/office/drawing/2014/main" id="{54D901A9-65C1-0D37-A7DD-74F55DA0DEC0}"/>
                </a:ext>
              </a:extLst>
            </p:cNvPr>
            <p:cNvSpPr/>
            <p:nvPr/>
          </p:nvSpPr>
          <p:spPr>
            <a:xfrm>
              <a:off x="8953500" y="4114800"/>
              <a:ext cx="914400" cy="914400"/>
            </a:xfrm>
            <a:prstGeom prst="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dirty="0"/>
                <a:t>App</a:t>
              </a:r>
            </a:p>
          </p:txBody>
        </p:sp>
        <p:sp>
          <p:nvSpPr>
            <p:cNvPr id="31" name="Rectangle 30">
              <a:extLst>
                <a:ext uri="{FF2B5EF4-FFF2-40B4-BE49-F238E27FC236}">
                  <a16:creationId xmlns:a16="http://schemas.microsoft.com/office/drawing/2014/main" id="{1B8363AF-344A-C3A3-E25B-51C693F8D0E5}"/>
                </a:ext>
              </a:extLst>
            </p:cNvPr>
            <p:cNvSpPr/>
            <p:nvPr/>
          </p:nvSpPr>
          <p:spPr>
            <a:xfrm>
              <a:off x="7581900" y="4000500"/>
              <a:ext cx="1143000" cy="1143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32" name="Rectangle 31">
              <a:extLst>
                <a:ext uri="{FF2B5EF4-FFF2-40B4-BE49-F238E27FC236}">
                  <a16:creationId xmlns:a16="http://schemas.microsoft.com/office/drawing/2014/main" id="{F1BF040D-A40D-D389-1AE8-AA4E5DF718B9}"/>
                </a:ext>
              </a:extLst>
            </p:cNvPr>
            <p:cNvSpPr/>
            <p:nvPr/>
          </p:nvSpPr>
          <p:spPr>
            <a:xfrm>
              <a:off x="7696200" y="4114800"/>
              <a:ext cx="914400" cy="914400"/>
            </a:xfrm>
            <a:prstGeom prst="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dirty="0"/>
                <a:t>App</a:t>
              </a:r>
            </a:p>
          </p:txBody>
        </p:sp>
      </p:grpSp>
      <p:sp>
        <p:nvSpPr>
          <p:cNvPr id="36" name="TextBox 35">
            <a:extLst>
              <a:ext uri="{FF2B5EF4-FFF2-40B4-BE49-F238E27FC236}">
                <a16:creationId xmlns:a16="http://schemas.microsoft.com/office/drawing/2014/main" id="{FC77D4A5-8912-5EDD-5C26-8B3CA6C40059}"/>
              </a:ext>
            </a:extLst>
          </p:cNvPr>
          <p:cNvSpPr txBox="1"/>
          <p:nvPr/>
        </p:nvSpPr>
        <p:spPr>
          <a:xfrm>
            <a:off x="2116772" y="5486400"/>
            <a:ext cx="1214756" cy="830997"/>
          </a:xfrm>
          <a:prstGeom prst="rect">
            <a:avLst/>
          </a:prstGeom>
          <a:noFill/>
        </p:spPr>
        <p:txBody>
          <a:bodyPr wrap="none" rtlCol="0">
            <a:spAutoFit/>
          </a:bodyPr>
          <a:lstStyle/>
          <a:p>
            <a:pPr algn="ctr"/>
            <a:r>
              <a:rPr lang="en-US" dirty="0"/>
              <a:t>Bare Metal</a:t>
            </a:r>
          </a:p>
          <a:p>
            <a:pPr algn="ctr"/>
            <a:r>
              <a:rPr lang="en-US" sz="1000" dirty="0"/>
              <a:t>Insecure</a:t>
            </a:r>
          </a:p>
          <a:p>
            <a:pPr algn="ctr"/>
            <a:r>
              <a:rPr lang="en-US" sz="1000" dirty="0"/>
              <a:t>Inefficient</a:t>
            </a:r>
          </a:p>
          <a:p>
            <a:pPr algn="ctr"/>
            <a:r>
              <a:rPr lang="en-US" sz="1000" dirty="0"/>
              <a:t>High Maintenance</a:t>
            </a:r>
          </a:p>
        </p:txBody>
      </p:sp>
      <p:sp>
        <p:nvSpPr>
          <p:cNvPr id="37" name="TextBox 36">
            <a:extLst>
              <a:ext uri="{FF2B5EF4-FFF2-40B4-BE49-F238E27FC236}">
                <a16:creationId xmlns:a16="http://schemas.microsoft.com/office/drawing/2014/main" id="{B0937E1B-78D3-FE0E-5939-1F1DC94B86F2}"/>
              </a:ext>
            </a:extLst>
          </p:cNvPr>
          <p:cNvSpPr txBox="1"/>
          <p:nvPr/>
        </p:nvSpPr>
        <p:spPr>
          <a:xfrm>
            <a:off x="5150473" y="5486400"/>
            <a:ext cx="1433854" cy="830997"/>
          </a:xfrm>
          <a:prstGeom prst="rect">
            <a:avLst/>
          </a:prstGeom>
          <a:noFill/>
        </p:spPr>
        <p:txBody>
          <a:bodyPr wrap="none" rtlCol="0">
            <a:spAutoFit/>
          </a:bodyPr>
          <a:lstStyle/>
          <a:p>
            <a:pPr algn="ctr"/>
            <a:r>
              <a:rPr lang="en-US" dirty="0"/>
              <a:t>Virtualization</a:t>
            </a:r>
          </a:p>
          <a:p>
            <a:pPr algn="ctr"/>
            <a:r>
              <a:rPr lang="en-US" sz="1000" dirty="0"/>
              <a:t>Security</a:t>
            </a:r>
          </a:p>
          <a:p>
            <a:pPr algn="ctr"/>
            <a:r>
              <a:rPr lang="en-US" sz="1000" dirty="0"/>
              <a:t>Resiliency</a:t>
            </a:r>
          </a:p>
          <a:p>
            <a:pPr algn="ctr"/>
            <a:r>
              <a:rPr lang="en-US" sz="1000" dirty="0"/>
              <a:t>Better Utilization</a:t>
            </a:r>
          </a:p>
        </p:txBody>
      </p:sp>
      <p:sp>
        <p:nvSpPr>
          <p:cNvPr id="38" name="TextBox 37">
            <a:extLst>
              <a:ext uri="{FF2B5EF4-FFF2-40B4-BE49-F238E27FC236}">
                <a16:creationId xmlns:a16="http://schemas.microsoft.com/office/drawing/2014/main" id="{007B8B69-7E50-E60E-C886-E8E16FD78D5A}"/>
              </a:ext>
            </a:extLst>
          </p:cNvPr>
          <p:cNvSpPr txBox="1"/>
          <p:nvPr/>
        </p:nvSpPr>
        <p:spPr>
          <a:xfrm>
            <a:off x="8375712" y="5486400"/>
            <a:ext cx="1727076" cy="830997"/>
          </a:xfrm>
          <a:prstGeom prst="rect">
            <a:avLst/>
          </a:prstGeom>
          <a:noFill/>
        </p:spPr>
        <p:txBody>
          <a:bodyPr wrap="none" rtlCol="0">
            <a:spAutoFit/>
          </a:bodyPr>
          <a:lstStyle/>
          <a:p>
            <a:pPr algn="ctr"/>
            <a:r>
              <a:rPr lang="en-US" dirty="0"/>
              <a:t>Containerization</a:t>
            </a:r>
          </a:p>
          <a:p>
            <a:pPr algn="ctr"/>
            <a:r>
              <a:rPr lang="en-US" sz="1000" dirty="0"/>
              <a:t>Security</a:t>
            </a:r>
          </a:p>
          <a:p>
            <a:pPr algn="ctr"/>
            <a:r>
              <a:rPr lang="en-US" sz="1000" dirty="0"/>
              <a:t>Resiliency</a:t>
            </a:r>
          </a:p>
          <a:p>
            <a:pPr algn="ctr"/>
            <a:r>
              <a:rPr lang="en-US" sz="1000" dirty="0"/>
              <a:t>Scalability</a:t>
            </a:r>
          </a:p>
        </p:txBody>
      </p:sp>
    </p:spTree>
    <p:extLst>
      <p:ext uri="{BB962C8B-B14F-4D97-AF65-F5344CB8AC3E}">
        <p14:creationId xmlns:p14="http://schemas.microsoft.com/office/powerpoint/2010/main" val="217979734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5D6102-506A-CA2A-BFE9-F2F24634B5F3}"/>
              </a:ext>
            </a:extLst>
          </p:cNvPr>
          <p:cNvSpPr/>
          <p:nvPr/>
        </p:nvSpPr>
        <p:spPr>
          <a:xfrm>
            <a:off x="0" y="0"/>
            <a:ext cx="12192000" cy="6858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7B3393D-781F-11D8-C930-E92EBC7CE1EA}"/>
              </a:ext>
            </a:extLst>
          </p:cNvPr>
          <p:cNvSpPr/>
          <p:nvPr/>
        </p:nvSpPr>
        <p:spPr>
          <a:xfrm>
            <a:off x="0" y="6515099"/>
            <a:ext cx="12192000" cy="341489"/>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9079191F-A12F-3989-4119-07879E46D6CE}"/>
              </a:ext>
            </a:extLst>
          </p:cNvPr>
          <p:cNvSpPr txBox="1"/>
          <p:nvPr/>
        </p:nvSpPr>
        <p:spPr>
          <a:xfrm>
            <a:off x="152400" y="6547344"/>
            <a:ext cx="5829300" cy="276999"/>
          </a:xfrm>
          <a:prstGeom prst="rect">
            <a:avLst/>
          </a:prstGeom>
          <a:noFill/>
        </p:spPr>
        <p:txBody>
          <a:bodyPr wrap="square" rtlCol="0">
            <a:spAutoFit/>
          </a:bodyPr>
          <a:lstStyle/>
          <a:p>
            <a:r>
              <a:rPr lang="en-US" sz="1200" dirty="0">
                <a:solidFill>
                  <a:schemeClr val="bg1"/>
                </a:solidFill>
              </a:rPr>
              <a:t>Created by Shawn </a:t>
            </a:r>
            <a:r>
              <a:rPr lang="en-US" sz="1200" dirty="0" err="1">
                <a:solidFill>
                  <a:schemeClr val="bg1"/>
                </a:solidFill>
              </a:rPr>
              <a:t>Zernik</a:t>
            </a:r>
            <a:r>
              <a:rPr lang="en-US" sz="1200" dirty="0">
                <a:solidFill>
                  <a:schemeClr val="bg1"/>
                </a:solidFill>
              </a:rPr>
              <a:t> on 1/4/2024</a:t>
            </a:r>
          </a:p>
        </p:txBody>
      </p:sp>
      <p:sp>
        <p:nvSpPr>
          <p:cNvPr id="14" name="TextBox 13">
            <a:extLst>
              <a:ext uri="{FF2B5EF4-FFF2-40B4-BE49-F238E27FC236}">
                <a16:creationId xmlns:a16="http://schemas.microsoft.com/office/drawing/2014/main" id="{447D253E-B6D1-91B9-EEF9-C95B568E2B7B}"/>
              </a:ext>
            </a:extLst>
          </p:cNvPr>
          <p:cNvSpPr txBox="1"/>
          <p:nvPr/>
        </p:nvSpPr>
        <p:spPr>
          <a:xfrm>
            <a:off x="6096000" y="6547344"/>
            <a:ext cx="5943600" cy="276999"/>
          </a:xfrm>
          <a:prstGeom prst="rect">
            <a:avLst/>
          </a:prstGeom>
          <a:noFill/>
        </p:spPr>
        <p:txBody>
          <a:bodyPr wrap="square" rtlCol="0">
            <a:spAutoFit/>
          </a:bodyPr>
          <a:lstStyle/>
          <a:p>
            <a:pPr algn="r"/>
            <a:r>
              <a:rPr lang="en-US" sz="1200" dirty="0">
                <a:solidFill>
                  <a:schemeClr val="bg1"/>
                </a:solidFill>
              </a:rPr>
              <a:t>Slide </a:t>
            </a:r>
            <a:fld id="{6FA3485A-F454-114E-8FF0-4E63EF5BDB5A}" type="slidenum">
              <a:rPr lang="en-US" sz="1200" smtClean="0">
                <a:solidFill>
                  <a:schemeClr val="bg1"/>
                </a:solidFill>
              </a:rPr>
              <a:t>100</a:t>
            </a:fld>
            <a:endParaRPr lang="en-US" sz="1200" dirty="0">
              <a:solidFill>
                <a:schemeClr val="bg1"/>
              </a:solidFill>
            </a:endParaRPr>
          </a:p>
        </p:txBody>
      </p:sp>
      <p:sp>
        <p:nvSpPr>
          <p:cNvPr id="15" name="TextBox 14">
            <a:extLst>
              <a:ext uri="{FF2B5EF4-FFF2-40B4-BE49-F238E27FC236}">
                <a16:creationId xmlns:a16="http://schemas.microsoft.com/office/drawing/2014/main" id="{B0659C44-A5CF-346C-0C24-FFC9AD8A5067}"/>
              </a:ext>
            </a:extLst>
          </p:cNvPr>
          <p:cNvSpPr txBox="1"/>
          <p:nvPr/>
        </p:nvSpPr>
        <p:spPr>
          <a:xfrm>
            <a:off x="152400" y="114300"/>
            <a:ext cx="11887200" cy="461665"/>
          </a:xfrm>
          <a:prstGeom prst="rect">
            <a:avLst/>
          </a:prstGeom>
          <a:noFill/>
        </p:spPr>
        <p:txBody>
          <a:bodyPr wrap="square" rtlCol="0">
            <a:spAutoFit/>
          </a:bodyPr>
          <a:lstStyle/>
          <a:p>
            <a:r>
              <a:rPr lang="en-US" sz="2400" b="1" dirty="0">
                <a:solidFill>
                  <a:schemeClr val="bg1"/>
                </a:solidFill>
              </a:rPr>
              <a:t>Running Houston Message Board – Running at Command Prompt – Publish</a:t>
            </a:r>
          </a:p>
        </p:txBody>
      </p:sp>
      <p:sp>
        <p:nvSpPr>
          <p:cNvPr id="2" name="TextBox 1">
            <a:extLst>
              <a:ext uri="{FF2B5EF4-FFF2-40B4-BE49-F238E27FC236}">
                <a16:creationId xmlns:a16="http://schemas.microsoft.com/office/drawing/2014/main" id="{39CF7BBF-ACA6-920E-9CBC-AFE87A0D82CD}"/>
              </a:ext>
            </a:extLst>
          </p:cNvPr>
          <p:cNvSpPr txBox="1"/>
          <p:nvPr/>
        </p:nvSpPr>
        <p:spPr>
          <a:xfrm>
            <a:off x="609600" y="914400"/>
            <a:ext cx="10972800" cy="646331"/>
          </a:xfrm>
          <a:prstGeom prst="rect">
            <a:avLst/>
          </a:prstGeom>
          <a:noFill/>
        </p:spPr>
        <p:txBody>
          <a:bodyPr wrap="square" rtlCol="0">
            <a:spAutoFit/>
          </a:bodyPr>
          <a:lstStyle/>
          <a:p>
            <a:r>
              <a:rPr lang="en-US" dirty="0"/>
              <a:t>Publish the web application:</a:t>
            </a:r>
          </a:p>
          <a:p>
            <a:endParaRPr lang="en-US" dirty="0"/>
          </a:p>
        </p:txBody>
      </p:sp>
      <p:sp>
        <p:nvSpPr>
          <p:cNvPr id="6" name="TextBox 5">
            <a:extLst>
              <a:ext uri="{FF2B5EF4-FFF2-40B4-BE49-F238E27FC236}">
                <a16:creationId xmlns:a16="http://schemas.microsoft.com/office/drawing/2014/main" id="{782C998E-4379-45F8-D2FB-608B1182F3CA}"/>
              </a:ext>
            </a:extLst>
          </p:cNvPr>
          <p:cNvSpPr txBox="1"/>
          <p:nvPr/>
        </p:nvSpPr>
        <p:spPr>
          <a:xfrm>
            <a:off x="1194486" y="3392099"/>
            <a:ext cx="6096000" cy="246221"/>
          </a:xfrm>
          <a:prstGeom prst="rect">
            <a:avLst/>
          </a:prstGeom>
          <a:noFill/>
        </p:spPr>
        <p:txBody>
          <a:bodyPr wrap="square">
            <a:spAutoFit/>
          </a:bodyPr>
          <a:lstStyle/>
          <a:p>
            <a:r>
              <a:rPr lang="en-US" sz="1000" dirty="0">
                <a:solidFill>
                  <a:schemeClr val="accent1">
                    <a:lumMod val="50000"/>
                  </a:schemeClr>
                </a:solidFill>
                <a:latin typeface="Consolas" panose="020B0609020204030204" pitchFamily="49" charset="0"/>
                <a:cs typeface="Consolas" panose="020B0609020204030204" pitchFamily="49" charset="0"/>
              </a:rPr>
              <a:t>dotnet publish ./</a:t>
            </a:r>
            <a:r>
              <a:rPr lang="en-US" sz="1000" dirty="0" err="1">
                <a:solidFill>
                  <a:schemeClr val="accent1">
                    <a:lumMod val="50000"/>
                  </a:schemeClr>
                </a:solidFill>
                <a:latin typeface="Consolas" panose="020B0609020204030204" pitchFamily="49" charset="0"/>
                <a:cs typeface="Consolas" panose="020B0609020204030204" pitchFamily="49" charset="0"/>
              </a:rPr>
              <a:t>htown</a:t>
            </a:r>
            <a:r>
              <a:rPr lang="en-US" sz="1000" dirty="0">
                <a:solidFill>
                  <a:schemeClr val="accent1">
                    <a:lumMod val="50000"/>
                  </a:schemeClr>
                </a:solidFill>
                <a:latin typeface="Consolas" panose="020B0609020204030204" pitchFamily="49" charset="0"/>
                <a:cs typeface="Consolas" panose="020B0609020204030204" pitchFamily="49" charset="0"/>
              </a:rPr>
              <a:t>-msg/</a:t>
            </a:r>
            <a:r>
              <a:rPr lang="en-US" sz="1000" dirty="0" err="1">
                <a:solidFill>
                  <a:schemeClr val="accent1">
                    <a:lumMod val="50000"/>
                  </a:schemeClr>
                </a:solidFill>
                <a:latin typeface="Consolas" panose="020B0609020204030204" pitchFamily="49" charset="0"/>
                <a:cs typeface="Consolas" panose="020B0609020204030204" pitchFamily="49" charset="0"/>
              </a:rPr>
              <a:t>webapi</a:t>
            </a:r>
            <a:r>
              <a:rPr lang="en-US" sz="1000" dirty="0">
                <a:solidFill>
                  <a:schemeClr val="accent1">
                    <a:lumMod val="50000"/>
                  </a:schemeClr>
                </a:solidFill>
                <a:latin typeface="Consolas" panose="020B0609020204030204" pitchFamily="49" charset="0"/>
                <a:cs typeface="Consolas" panose="020B0609020204030204" pitchFamily="49" charset="0"/>
              </a:rPr>
              <a:t>/</a:t>
            </a:r>
            <a:r>
              <a:rPr lang="en-US" sz="1000" dirty="0" err="1">
                <a:solidFill>
                  <a:schemeClr val="accent1">
                    <a:lumMod val="50000"/>
                  </a:schemeClr>
                </a:solidFill>
                <a:latin typeface="Consolas" panose="020B0609020204030204" pitchFamily="49" charset="0"/>
                <a:cs typeface="Consolas" panose="020B0609020204030204" pitchFamily="49" charset="0"/>
              </a:rPr>
              <a:t>webapi.csproj</a:t>
            </a:r>
            <a:r>
              <a:rPr lang="en-US" sz="1000" dirty="0">
                <a:solidFill>
                  <a:schemeClr val="accent1">
                    <a:lumMod val="50000"/>
                  </a:schemeClr>
                </a:solidFill>
                <a:latin typeface="Consolas" panose="020B0609020204030204" pitchFamily="49" charset="0"/>
                <a:cs typeface="Consolas" panose="020B0609020204030204" pitchFamily="49" charset="0"/>
              </a:rPr>
              <a:t> -c Release</a:t>
            </a:r>
          </a:p>
        </p:txBody>
      </p:sp>
      <p:pic>
        <p:nvPicPr>
          <p:cNvPr id="4" name="Picture 3">
            <a:extLst>
              <a:ext uri="{FF2B5EF4-FFF2-40B4-BE49-F238E27FC236}">
                <a16:creationId xmlns:a16="http://schemas.microsoft.com/office/drawing/2014/main" id="{96FD49F8-BE34-B96D-9EB5-1294AF55A113}"/>
              </a:ext>
            </a:extLst>
          </p:cNvPr>
          <p:cNvPicPr>
            <a:picLocks noChangeAspect="1"/>
          </p:cNvPicPr>
          <p:nvPr/>
        </p:nvPicPr>
        <p:blipFill>
          <a:blip r:embed="rId2"/>
          <a:stretch>
            <a:fillRect/>
          </a:stretch>
        </p:blipFill>
        <p:spPr>
          <a:xfrm>
            <a:off x="5613658" y="1326293"/>
            <a:ext cx="6395050" cy="5401792"/>
          </a:xfrm>
          <a:prstGeom prst="rect">
            <a:avLst/>
          </a:prstGeom>
        </p:spPr>
      </p:pic>
      <p:sp>
        <p:nvSpPr>
          <p:cNvPr id="5" name="Rectangle 4">
            <a:extLst>
              <a:ext uri="{FF2B5EF4-FFF2-40B4-BE49-F238E27FC236}">
                <a16:creationId xmlns:a16="http://schemas.microsoft.com/office/drawing/2014/main" id="{4498DB3A-193C-2546-8949-350CC424389B}"/>
              </a:ext>
            </a:extLst>
          </p:cNvPr>
          <p:cNvSpPr/>
          <p:nvPr/>
        </p:nvSpPr>
        <p:spPr>
          <a:xfrm>
            <a:off x="6148609" y="2349750"/>
            <a:ext cx="4577055" cy="162792"/>
          </a:xfrm>
          <a:prstGeom prst="rect">
            <a:avLst/>
          </a:prstGeom>
          <a:solidFill>
            <a:srgbClr val="FFFF00">
              <a:alpha val="32941"/>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81117614-5A76-B0D6-2040-590B0205403F}"/>
              </a:ext>
            </a:extLst>
          </p:cNvPr>
          <p:cNvSpPr txBox="1"/>
          <p:nvPr/>
        </p:nvSpPr>
        <p:spPr>
          <a:xfrm>
            <a:off x="7644715" y="3954162"/>
            <a:ext cx="2652583" cy="1200329"/>
          </a:xfrm>
          <a:prstGeom prst="rect">
            <a:avLst/>
          </a:prstGeom>
          <a:noFill/>
        </p:spPr>
        <p:txBody>
          <a:bodyPr wrap="square" rtlCol="0">
            <a:spAutoFit/>
          </a:bodyPr>
          <a:lstStyle/>
          <a:p>
            <a:r>
              <a:rPr lang="en-US" dirty="0">
                <a:solidFill>
                  <a:srgbClr val="FF0000"/>
                </a:solidFill>
              </a:rPr>
              <a:t>Make note of the published folder.  </a:t>
            </a:r>
          </a:p>
          <a:p>
            <a:endParaRPr lang="en-US" dirty="0">
              <a:solidFill>
                <a:srgbClr val="FF0000"/>
              </a:solidFill>
            </a:endParaRPr>
          </a:p>
          <a:p>
            <a:r>
              <a:rPr lang="en-US" dirty="0">
                <a:solidFill>
                  <a:srgbClr val="FF0000"/>
                </a:solidFill>
              </a:rPr>
              <a:t>Let's go look there next.</a:t>
            </a:r>
          </a:p>
        </p:txBody>
      </p:sp>
    </p:spTree>
    <p:extLst>
      <p:ext uri="{BB962C8B-B14F-4D97-AF65-F5344CB8AC3E}">
        <p14:creationId xmlns:p14="http://schemas.microsoft.com/office/powerpoint/2010/main" val="83068549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5D6102-506A-CA2A-BFE9-F2F24634B5F3}"/>
              </a:ext>
            </a:extLst>
          </p:cNvPr>
          <p:cNvSpPr/>
          <p:nvPr/>
        </p:nvSpPr>
        <p:spPr>
          <a:xfrm>
            <a:off x="0" y="0"/>
            <a:ext cx="12192000" cy="6858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7B3393D-781F-11D8-C930-E92EBC7CE1EA}"/>
              </a:ext>
            </a:extLst>
          </p:cNvPr>
          <p:cNvSpPr/>
          <p:nvPr/>
        </p:nvSpPr>
        <p:spPr>
          <a:xfrm>
            <a:off x="0" y="6515099"/>
            <a:ext cx="12192000" cy="341489"/>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9079191F-A12F-3989-4119-07879E46D6CE}"/>
              </a:ext>
            </a:extLst>
          </p:cNvPr>
          <p:cNvSpPr txBox="1"/>
          <p:nvPr/>
        </p:nvSpPr>
        <p:spPr>
          <a:xfrm>
            <a:off x="152400" y="6547344"/>
            <a:ext cx="5829300" cy="276999"/>
          </a:xfrm>
          <a:prstGeom prst="rect">
            <a:avLst/>
          </a:prstGeom>
          <a:noFill/>
        </p:spPr>
        <p:txBody>
          <a:bodyPr wrap="square" rtlCol="0">
            <a:spAutoFit/>
          </a:bodyPr>
          <a:lstStyle/>
          <a:p>
            <a:r>
              <a:rPr lang="en-US" sz="1200" dirty="0">
                <a:solidFill>
                  <a:schemeClr val="bg1"/>
                </a:solidFill>
              </a:rPr>
              <a:t>Created by Shawn </a:t>
            </a:r>
            <a:r>
              <a:rPr lang="en-US" sz="1200" dirty="0" err="1">
                <a:solidFill>
                  <a:schemeClr val="bg1"/>
                </a:solidFill>
              </a:rPr>
              <a:t>Zernik</a:t>
            </a:r>
            <a:r>
              <a:rPr lang="en-US" sz="1200" dirty="0">
                <a:solidFill>
                  <a:schemeClr val="bg1"/>
                </a:solidFill>
              </a:rPr>
              <a:t> on 1/4/2024</a:t>
            </a:r>
          </a:p>
        </p:txBody>
      </p:sp>
      <p:sp>
        <p:nvSpPr>
          <p:cNvPr id="14" name="TextBox 13">
            <a:extLst>
              <a:ext uri="{FF2B5EF4-FFF2-40B4-BE49-F238E27FC236}">
                <a16:creationId xmlns:a16="http://schemas.microsoft.com/office/drawing/2014/main" id="{447D253E-B6D1-91B9-EEF9-C95B568E2B7B}"/>
              </a:ext>
            </a:extLst>
          </p:cNvPr>
          <p:cNvSpPr txBox="1"/>
          <p:nvPr/>
        </p:nvSpPr>
        <p:spPr>
          <a:xfrm>
            <a:off x="6096000" y="6547344"/>
            <a:ext cx="5943600" cy="276999"/>
          </a:xfrm>
          <a:prstGeom prst="rect">
            <a:avLst/>
          </a:prstGeom>
          <a:noFill/>
        </p:spPr>
        <p:txBody>
          <a:bodyPr wrap="square" rtlCol="0">
            <a:spAutoFit/>
          </a:bodyPr>
          <a:lstStyle/>
          <a:p>
            <a:pPr algn="r"/>
            <a:r>
              <a:rPr lang="en-US" sz="1200" dirty="0">
                <a:solidFill>
                  <a:schemeClr val="bg1"/>
                </a:solidFill>
              </a:rPr>
              <a:t>Slide </a:t>
            </a:r>
            <a:fld id="{6FA3485A-F454-114E-8FF0-4E63EF5BDB5A}" type="slidenum">
              <a:rPr lang="en-US" sz="1200" smtClean="0">
                <a:solidFill>
                  <a:schemeClr val="bg1"/>
                </a:solidFill>
              </a:rPr>
              <a:t>101</a:t>
            </a:fld>
            <a:endParaRPr lang="en-US" sz="1200" dirty="0">
              <a:solidFill>
                <a:schemeClr val="bg1"/>
              </a:solidFill>
            </a:endParaRPr>
          </a:p>
        </p:txBody>
      </p:sp>
      <p:sp>
        <p:nvSpPr>
          <p:cNvPr id="15" name="TextBox 14">
            <a:extLst>
              <a:ext uri="{FF2B5EF4-FFF2-40B4-BE49-F238E27FC236}">
                <a16:creationId xmlns:a16="http://schemas.microsoft.com/office/drawing/2014/main" id="{B0659C44-A5CF-346C-0C24-FFC9AD8A5067}"/>
              </a:ext>
            </a:extLst>
          </p:cNvPr>
          <p:cNvSpPr txBox="1"/>
          <p:nvPr/>
        </p:nvSpPr>
        <p:spPr>
          <a:xfrm>
            <a:off x="152400" y="114300"/>
            <a:ext cx="11887200" cy="461665"/>
          </a:xfrm>
          <a:prstGeom prst="rect">
            <a:avLst/>
          </a:prstGeom>
          <a:noFill/>
        </p:spPr>
        <p:txBody>
          <a:bodyPr wrap="square" rtlCol="0">
            <a:spAutoFit/>
          </a:bodyPr>
          <a:lstStyle/>
          <a:p>
            <a:r>
              <a:rPr lang="en-US" sz="2400" b="1" dirty="0">
                <a:solidFill>
                  <a:schemeClr val="bg1"/>
                </a:solidFill>
              </a:rPr>
              <a:t>Running Houston Message Board – Running at Command Prompt – Inspect</a:t>
            </a:r>
          </a:p>
        </p:txBody>
      </p:sp>
      <p:sp>
        <p:nvSpPr>
          <p:cNvPr id="2" name="TextBox 1">
            <a:extLst>
              <a:ext uri="{FF2B5EF4-FFF2-40B4-BE49-F238E27FC236}">
                <a16:creationId xmlns:a16="http://schemas.microsoft.com/office/drawing/2014/main" id="{39CF7BBF-ACA6-920E-9CBC-AFE87A0D82CD}"/>
              </a:ext>
            </a:extLst>
          </p:cNvPr>
          <p:cNvSpPr txBox="1"/>
          <p:nvPr/>
        </p:nvSpPr>
        <p:spPr>
          <a:xfrm>
            <a:off x="609600" y="914400"/>
            <a:ext cx="10972800" cy="646331"/>
          </a:xfrm>
          <a:prstGeom prst="rect">
            <a:avLst/>
          </a:prstGeom>
          <a:noFill/>
        </p:spPr>
        <p:txBody>
          <a:bodyPr wrap="square" rtlCol="0">
            <a:spAutoFit/>
          </a:bodyPr>
          <a:lstStyle/>
          <a:p>
            <a:r>
              <a:rPr lang="en-US" dirty="0"/>
              <a:t>Inspect the published folder:</a:t>
            </a:r>
          </a:p>
          <a:p>
            <a:endParaRPr lang="en-US" dirty="0"/>
          </a:p>
        </p:txBody>
      </p:sp>
      <p:sp>
        <p:nvSpPr>
          <p:cNvPr id="6" name="TextBox 5">
            <a:extLst>
              <a:ext uri="{FF2B5EF4-FFF2-40B4-BE49-F238E27FC236}">
                <a16:creationId xmlns:a16="http://schemas.microsoft.com/office/drawing/2014/main" id="{782C998E-4379-45F8-D2FB-608B1182F3CA}"/>
              </a:ext>
            </a:extLst>
          </p:cNvPr>
          <p:cNvSpPr txBox="1"/>
          <p:nvPr/>
        </p:nvSpPr>
        <p:spPr>
          <a:xfrm>
            <a:off x="1194486" y="3392099"/>
            <a:ext cx="6096000" cy="553998"/>
          </a:xfrm>
          <a:prstGeom prst="rect">
            <a:avLst/>
          </a:prstGeom>
          <a:noFill/>
        </p:spPr>
        <p:txBody>
          <a:bodyPr wrap="square">
            <a:spAutoFit/>
          </a:bodyPr>
          <a:lstStyle/>
          <a:p>
            <a:r>
              <a:rPr lang="en-US" sz="1000" dirty="0">
                <a:solidFill>
                  <a:schemeClr val="accent1">
                    <a:lumMod val="50000"/>
                  </a:schemeClr>
                </a:solidFill>
                <a:latin typeface="Consolas" panose="020B0609020204030204" pitchFamily="49" charset="0"/>
                <a:cs typeface="Consolas" panose="020B0609020204030204" pitchFamily="49" charset="0"/>
              </a:rPr>
              <a:t>cd </a:t>
            </a:r>
            <a:r>
              <a:rPr lang="en-US" sz="1000" dirty="0">
                <a:solidFill>
                  <a:schemeClr val="accent1">
                    <a:lumMod val="50000"/>
                  </a:schemeClr>
                </a:solidFill>
                <a:latin typeface="Menlo" panose="020B0609030804020204" pitchFamily="49" charset="0"/>
                <a:cs typeface="Consolas" panose="020B0609020204030204" pitchFamily="49" charset="0"/>
              </a:rPr>
              <a:t>.</a:t>
            </a:r>
            <a:r>
              <a:rPr lang="en-US" sz="1000" dirty="0">
                <a:solidFill>
                  <a:schemeClr val="accent1">
                    <a:lumMod val="50000"/>
                  </a:schemeClr>
                </a:solidFill>
                <a:effectLst/>
                <a:latin typeface="Menlo" panose="020B0609030804020204" pitchFamily="49" charset="0"/>
              </a:rPr>
              <a:t>/</a:t>
            </a:r>
            <a:r>
              <a:rPr lang="en-US" sz="1000" dirty="0" err="1">
                <a:solidFill>
                  <a:schemeClr val="accent1">
                    <a:lumMod val="50000"/>
                  </a:schemeClr>
                </a:solidFill>
                <a:effectLst/>
                <a:latin typeface="Menlo" panose="020B0609030804020204" pitchFamily="49" charset="0"/>
              </a:rPr>
              <a:t>htown</a:t>
            </a:r>
            <a:r>
              <a:rPr lang="en-US" sz="1000" dirty="0">
                <a:solidFill>
                  <a:schemeClr val="accent1">
                    <a:lumMod val="50000"/>
                  </a:schemeClr>
                </a:solidFill>
                <a:effectLst/>
                <a:latin typeface="Menlo" panose="020B0609030804020204" pitchFamily="49" charset="0"/>
              </a:rPr>
              <a:t>-msg/</a:t>
            </a:r>
            <a:r>
              <a:rPr lang="en-US" sz="1000" dirty="0" err="1">
                <a:solidFill>
                  <a:schemeClr val="accent1">
                    <a:lumMod val="50000"/>
                  </a:schemeClr>
                </a:solidFill>
                <a:effectLst/>
                <a:latin typeface="Menlo" panose="020B0609030804020204" pitchFamily="49" charset="0"/>
              </a:rPr>
              <a:t>webapi</a:t>
            </a:r>
            <a:r>
              <a:rPr lang="en-US" sz="1000" dirty="0">
                <a:solidFill>
                  <a:schemeClr val="accent1">
                    <a:lumMod val="50000"/>
                  </a:schemeClr>
                </a:solidFill>
                <a:effectLst/>
                <a:latin typeface="Menlo" panose="020B0609030804020204" pitchFamily="49" charset="0"/>
              </a:rPr>
              <a:t>/bin/Release/net8.0/publish/</a:t>
            </a:r>
          </a:p>
          <a:p>
            <a:endParaRPr lang="en-US" sz="1000" dirty="0">
              <a:solidFill>
                <a:schemeClr val="accent1">
                  <a:lumMod val="50000"/>
                </a:schemeClr>
              </a:solidFill>
              <a:latin typeface="Consolas" panose="020B0609020204030204" pitchFamily="49" charset="0"/>
              <a:cs typeface="Consolas" panose="020B0609020204030204" pitchFamily="49" charset="0"/>
            </a:endParaRPr>
          </a:p>
          <a:p>
            <a:r>
              <a:rPr lang="en-US" sz="1000" dirty="0">
                <a:solidFill>
                  <a:schemeClr val="accent1">
                    <a:lumMod val="50000"/>
                  </a:schemeClr>
                </a:solidFill>
                <a:latin typeface="Consolas" panose="020B0609020204030204" pitchFamily="49" charset="0"/>
                <a:cs typeface="Consolas" panose="020B0609020204030204" pitchFamily="49" charset="0"/>
              </a:rPr>
              <a:t>ls</a:t>
            </a:r>
          </a:p>
        </p:txBody>
      </p:sp>
      <p:pic>
        <p:nvPicPr>
          <p:cNvPr id="3" name="Picture 2">
            <a:extLst>
              <a:ext uri="{FF2B5EF4-FFF2-40B4-BE49-F238E27FC236}">
                <a16:creationId xmlns:a16="http://schemas.microsoft.com/office/drawing/2014/main" id="{CF57E42E-F8D3-2C01-869A-138AA13CB1F1}"/>
              </a:ext>
            </a:extLst>
          </p:cNvPr>
          <p:cNvPicPr>
            <a:picLocks noChangeAspect="1"/>
          </p:cNvPicPr>
          <p:nvPr/>
        </p:nvPicPr>
        <p:blipFill>
          <a:blip r:embed="rId2"/>
          <a:stretch>
            <a:fillRect/>
          </a:stretch>
        </p:blipFill>
        <p:spPr>
          <a:xfrm>
            <a:off x="5478162" y="740362"/>
            <a:ext cx="6545077" cy="5994069"/>
          </a:xfrm>
          <a:prstGeom prst="rect">
            <a:avLst/>
          </a:prstGeom>
        </p:spPr>
      </p:pic>
    </p:spTree>
    <p:extLst>
      <p:ext uri="{BB962C8B-B14F-4D97-AF65-F5344CB8AC3E}">
        <p14:creationId xmlns:p14="http://schemas.microsoft.com/office/powerpoint/2010/main" val="326927155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5D6102-506A-CA2A-BFE9-F2F24634B5F3}"/>
              </a:ext>
            </a:extLst>
          </p:cNvPr>
          <p:cNvSpPr/>
          <p:nvPr/>
        </p:nvSpPr>
        <p:spPr>
          <a:xfrm>
            <a:off x="0" y="0"/>
            <a:ext cx="12192000" cy="6858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7B3393D-781F-11D8-C930-E92EBC7CE1EA}"/>
              </a:ext>
            </a:extLst>
          </p:cNvPr>
          <p:cNvSpPr/>
          <p:nvPr/>
        </p:nvSpPr>
        <p:spPr>
          <a:xfrm>
            <a:off x="0" y="6515099"/>
            <a:ext cx="12192000" cy="341489"/>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9079191F-A12F-3989-4119-07879E46D6CE}"/>
              </a:ext>
            </a:extLst>
          </p:cNvPr>
          <p:cNvSpPr txBox="1"/>
          <p:nvPr/>
        </p:nvSpPr>
        <p:spPr>
          <a:xfrm>
            <a:off x="152400" y="6547344"/>
            <a:ext cx="5829300" cy="276999"/>
          </a:xfrm>
          <a:prstGeom prst="rect">
            <a:avLst/>
          </a:prstGeom>
          <a:noFill/>
        </p:spPr>
        <p:txBody>
          <a:bodyPr wrap="square" rtlCol="0">
            <a:spAutoFit/>
          </a:bodyPr>
          <a:lstStyle/>
          <a:p>
            <a:r>
              <a:rPr lang="en-US" sz="1200" dirty="0">
                <a:solidFill>
                  <a:schemeClr val="bg1"/>
                </a:solidFill>
              </a:rPr>
              <a:t>Created by Shawn </a:t>
            </a:r>
            <a:r>
              <a:rPr lang="en-US" sz="1200" dirty="0" err="1">
                <a:solidFill>
                  <a:schemeClr val="bg1"/>
                </a:solidFill>
              </a:rPr>
              <a:t>Zernik</a:t>
            </a:r>
            <a:r>
              <a:rPr lang="en-US" sz="1200" dirty="0">
                <a:solidFill>
                  <a:schemeClr val="bg1"/>
                </a:solidFill>
              </a:rPr>
              <a:t> on 1/4/2024</a:t>
            </a:r>
          </a:p>
        </p:txBody>
      </p:sp>
      <p:sp>
        <p:nvSpPr>
          <p:cNvPr id="14" name="TextBox 13">
            <a:extLst>
              <a:ext uri="{FF2B5EF4-FFF2-40B4-BE49-F238E27FC236}">
                <a16:creationId xmlns:a16="http://schemas.microsoft.com/office/drawing/2014/main" id="{447D253E-B6D1-91B9-EEF9-C95B568E2B7B}"/>
              </a:ext>
            </a:extLst>
          </p:cNvPr>
          <p:cNvSpPr txBox="1"/>
          <p:nvPr/>
        </p:nvSpPr>
        <p:spPr>
          <a:xfrm>
            <a:off x="6096000" y="6547344"/>
            <a:ext cx="5943600" cy="276999"/>
          </a:xfrm>
          <a:prstGeom prst="rect">
            <a:avLst/>
          </a:prstGeom>
          <a:noFill/>
        </p:spPr>
        <p:txBody>
          <a:bodyPr wrap="square" rtlCol="0">
            <a:spAutoFit/>
          </a:bodyPr>
          <a:lstStyle/>
          <a:p>
            <a:pPr algn="r"/>
            <a:r>
              <a:rPr lang="en-US" sz="1200" dirty="0">
                <a:solidFill>
                  <a:schemeClr val="bg1"/>
                </a:solidFill>
              </a:rPr>
              <a:t>Slide </a:t>
            </a:r>
            <a:fld id="{6FA3485A-F454-114E-8FF0-4E63EF5BDB5A}" type="slidenum">
              <a:rPr lang="en-US" sz="1200" smtClean="0">
                <a:solidFill>
                  <a:schemeClr val="bg1"/>
                </a:solidFill>
              </a:rPr>
              <a:t>102</a:t>
            </a:fld>
            <a:endParaRPr lang="en-US" sz="1200" dirty="0">
              <a:solidFill>
                <a:schemeClr val="bg1"/>
              </a:solidFill>
            </a:endParaRPr>
          </a:p>
        </p:txBody>
      </p:sp>
      <p:sp>
        <p:nvSpPr>
          <p:cNvPr id="15" name="TextBox 14">
            <a:extLst>
              <a:ext uri="{FF2B5EF4-FFF2-40B4-BE49-F238E27FC236}">
                <a16:creationId xmlns:a16="http://schemas.microsoft.com/office/drawing/2014/main" id="{B0659C44-A5CF-346C-0C24-FFC9AD8A5067}"/>
              </a:ext>
            </a:extLst>
          </p:cNvPr>
          <p:cNvSpPr txBox="1"/>
          <p:nvPr/>
        </p:nvSpPr>
        <p:spPr>
          <a:xfrm>
            <a:off x="152400" y="114300"/>
            <a:ext cx="11887200" cy="461665"/>
          </a:xfrm>
          <a:prstGeom prst="rect">
            <a:avLst/>
          </a:prstGeom>
          <a:noFill/>
        </p:spPr>
        <p:txBody>
          <a:bodyPr wrap="square" rtlCol="0">
            <a:spAutoFit/>
          </a:bodyPr>
          <a:lstStyle/>
          <a:p>
            <a:r>
              <a:rPr lang="en-US" sz="2400" b="1" dirty="0">
                <a:solidFill>
                  <a:schemeClr val="bg1"/>
                </a:solidFill>
              </a:rPr>
              <a:t>Running Houston Message Board – Running at Command Prompt – Inspect</a:t>
            </a:r>
          </a:p>
        </p:txBody>
      </p:sp>
      <p:sp>
        <p:nvSpPr>
          <p:cNvPr id="2" name="TextBox 1">
            <a:extLst>
              <a:ext uri="{FF2B5EF4-FFF2-40B4-BE49-F238E27FC236}">
                <a16:creationId xmlns:a16="http://schemas.microsoft.com/office/drawing/2014/main" id="{39CF7BBF-ACA6-920E-9CBC-AFE87A0D82CD}"/>
              </a:ext>
            </a:extLst>
          </p:cNvPr>
          <p:cNvSpPr txBox="1"/>
          <p:nvPr/>
        </p:nvSpPr>
        <p:spPr>
          <a:xfrm>
            <a:off x="609600" y="914400"/>
            <a:ext cx="10972800" cy="646331"/>
          </a:xfrm>
          <a:prstGeom prst="rect">
            <a:avLst/>
          </a:prstGeom>
          <a:noFill/>
        </p:spPr>
        <p:txBody>
          <a:bodyPr wrap="square" rtlCol="0">
            <a:spAutoFit/>
          </a:bodyPr>
          <a:lstStyle/>
          <a:p>
            <a:r>
              <a:rPr lang="en-US" dirty="0"/>
              <a:t>Inspect the published folder:</a:t>
            </a:r>
          </a:p>
          <a:p>
            <a:endParaRPr lang="en-US" dirty="0"/>
          </a:p>
        </p:txBody>
      </p:sp>
      <p:pic>
        <p:nvPicPr>
          <p:cNvPr id="3" name="Picture 2">
            <a:extLst>
              <a:ext uri="{FF2B5EF4-FFF2-40B4-BE49-F238E27FC236}">
                <a16:creationId xmlns:a16="http://schemas.microsoft.com/office/drawing/2014/main" id="{CF57E42E-F8D3-2C01-869A-138AA13CB1F1}"/>
              </a:ext>
            </a:extLst>
          </p:cNvPr>
          <p:cNvPicPr>
            <a:picLocks noChangeAspect="1"/>
          </p:cNvPicPr>
          <p:nvPr/>
        </p:nvPicPr>
        <p:blipFill>
          <a:blip r:embed="rId2"/>
          <a:stretch>
            <a:fillRect/>
          </a:stretch>
        </p:blipFill>
        <p:spPr>
          <a:xfrm>
            <a:off x="5478162" y="740362"/>
            <a:ext cx="6545077" cy="5994069"/>
          </a:xfrm>
          <a:prstGeom prst="rect">
            <a:avLst/>
          </a:prstGeom>
        </p:spPr>
      </p:pic>
      <p:sp>
        <p:nvSpPr>
          <p:cNvPr id="4" name="Rectangle 3">
            <a:extLst>
              <a:ext uri="{FF2B5EF4-FFF2-40B4-BE49-F238E27FC236}">
                <a16:creationId xmlns:a16="http://schemas.microsoft.com/office/drawing/2014/main" id="{0EF54D9F-DC1B-D079-06EC-B7682F03F74A}"/>
              </a:ext>
            </a:extLst>
          </p:cNvPr>
          <p:cNvSpPr/>
          <p:nvPr/>
        </p:nvSpPr>
        <p:spPr>
          <a:xfrm>
            <a:off x="5909713" y="5405987"/>
            <a:ext cx="3053056" cy="129840"/>
          </a:xfrm>
          <a:prstGeom prst="rect">
            <a:avLst/>
          </a:prstGeom>
          <a:solidFill>
            <a:srgbClr val="FFFF00">
              <a:alpha val="32941"/>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615EC7D6-A80F-97A1-53A7-7E5D4C799F39}"/>
              </a:ext>
            </a:extLst>
          </p:cNvPr>
          <p:cNvSpPr txBox="1"/>
          <p:nvPr/>
        </p:nvSpPr>
        <p:spPr>
          <a:xfrm>
            <a:off x="3229232" y="5263978"/>
            <a:ext cx="2305439" cy="369332"/>
          </a:xfrm>
          <a:prstGeom prst="rect">
            <a:avLst/>
          </a:prstGeom>
          <a:noFill/>
        </p:spPr>
        <p:txBody>
          <a:bodyPr wrap="none" rtlCol="0">
            <a:spAutoFit/>
          </a:bodyPr>
          <a:lstStyle/>
          <a:p>
            <a:r>
              <a:rPr lang="en-US" dirty="0"/>
              <a:t>The binary executable.</a:t>
            </a:r>
          </a:p>
        </p:txBody>
      </p:sp>
    </p:spTree>
    <p:extLst>
      <p:ext uri="{BB962C8B-B14F-4D97-AF65-F5344CB8AC3E}">
        <p14:creationId xmlns:p14="http://schemas.microsoft.com/office/powerpoint/2010/main" val="204228296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5D6102-506A-CA2A-BFE9-F2F24634B5F3}"/>
              </a:ext>
            </a:extLst>
          </p:cNvPr>
          <p:cNvSpPr/>
          <p:nvPr/>
        </p:nvSpPr>
        <p:spPr>
          <a:xfrm>
            <a:off x="0" y="0"/>
            <a:ext cx="12192000" cy="6858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7B3393D-781F-11D8-C930-E92EBC7CE1EA}"/>
              </a:ext>
            </a:extLst>
          </p:cNvPr>
          <p:cNvSpPr/>
          <p:nvPr/>
        </p:nvSpPr>
        <p:spPr>
          <a:xfrm>
            <a:off x="0" y="6515099"/>
            <a:ext cx="12192000" cy="341489"/>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9079191F-A12F-3989-4119-07879E46D6CE}"/>
              </a:ext>
            </a:extLst>
          </p:cNvPr>
          <p:cNvSpPr txBox="1"/>
          <p:nvPr/>
        </p:nvSpPr>
        <p:spPr>
          <a:xfrm>
            <a:off x="152400" y="6547344"/>
            <a:ext cx="5829300" cy="276999"/>
          </a:xfrm>
          <a:prstGeom prst="rect">
            <a:avLst/>
          </a:prstGeom>
          <a:noFill/>
        </p:spPr>
        <p:txBody>
          <a:bodyPr wrap="square" rtlCol="0">
            <a:spAutoFit/>
          </a:bodyPr>
          <a:lstStyle/>
          <a:p>
            <a:r>
              <a:rPr lang="en-US" sz="1200" dirty="0">
                <a:solidFill>
                  <a:schemeClr val="bg1"/>
                </a:solidFill>
              </a:rPr>
              <a:t>Created by Shawn </a:t>
            </a:r>
            <a:r>
              <a:rPr lang="en-US" sz="1200" dirty="0" err="1">
                <a:solidFill>
                  <a:schemeClr val="bg1"/>
                </a:solidFill>
              </a:rPr>
              <a:t>Zernik</a:t>
            </a:r>
            <a:r>
              <a:rPr lang="en-US" sz="1200" dirty="0">
                <a:solidFill>
                  <a:schemeClr val="bg1"/>
                </a:solidFill>
              </a:rPr>
              <a:t> on 1/4/2024</a:t>
            </a:r>
          </a:p>
        </p:txBody>
      </p:sp>
      <p:sp>
        <p:nvSpPr>
          <p:cNvPr id="14" name="TextBox 13">
            <a:extLst>
              <a:ext uri="{FF2B5EF4-FFF2-40B4-BE49-F238E27FC236}">
                <a16:creationId xmlns:a16="http://schemas.microsoft.com/office/drawing/2014/main" id="{447D253E-B6D1-91B9-EEF9-C95B568E2B7B}"/>
              </a:ext>
            </a:extLst>
          </p:cNvPr>
          <p:cNvSpPr txBox="1"/>
          <p:nvPr/>
        </p:nvSpPr>
        <p:spPr>
          <a:xfrm>
            <a:off x="6096000" y="6547344"/>
            <a:ext cx="5943600" cy="276999"/>
          </a:xfrm>
          <a:prstGeom prst="rect">
            <a:avLst/>
          </a:prstGeom>
          <a:noFill/>
        </p:spPr>
        <p:txBody>
          <a:bodyPr wrap="square" rtlCol="0">
            <a:spAutoFit/>
          </a:bodyPr>
          <a:lstStyle/>
          <a:p>
            <a:pPr algn="r"/>
            <a:r>
              <a:rPr lang="en-US" sz="1200" dirty="0">
                <a:solidFill>
                  <a:schemeClr val="bg1"/>
                </a:solidFill>
              </a:rPr>
              <a:t>Slide </a:t>
            </a:r>
            <a:fld id="{6FA3485A-F454-114E-8FF0-4E63EF5BDB5A}" type="slidenum">
              <a:rPr lang="en-US" sz="1200" smtClean="0">
                <a:solidFill>
                  <a:schemeClr val="bg1"/>
                </a:solidFill>
              </a:rPr>
              <a:t>103</a:t>
            </a:fld>
            <a:endParaRPr lang="en-US" sz="1200" dirty="0">
              <a:solidFill>
                <a:schemeClr val="bg1"/>
              </a:solidFill>
            </a:endParaRPr>
          </a:p>
        </p:txBody>
      </p:sp>
      <p:sp>
        <p:nvSpPr>
          <p:cNvPr id="15" name="TextBox 14">
            <a:extLst>
              <a:ext uri="{FF2B5EF4-FFF2-40B4-BE49-F238E27FC236}">
                <a16:creationId xmlns:a16="http://schemas.microsoft.com/office/drawing/2014/main" id="{B0659C44-A5CF-346C-0C24-FFC9AD8A5067}"/>
              </a:ext>
            </a:extLst>
          </p:cNvPr>
          <p:cNvSpPr txBox="1"/>
          <p:nvPr/>
        </p:nvSpPr>
        <p:spPr>
          <a:xfrm>
            <a:off x="152400" y="114300"/>
            <a:ext cx="11887200" cy="461665"/>
          </a:xfrm>
          <a:prstGeom prst="rect">
            <a:avLst/>
          </a:prstGeom>
          <a:noFill/>
        </p:spPr>
        <p:txBody>
          <a:bodyPr wrap="square" rtlCol="0">
            <a:spAutoFit/>
          </a:bodyPr>
          <a:lstStyle/>
          <a:p>
            <a:r>
              <a:rPr lang="en-US" sz="2400" b="1" dirty="0">
                <a:solidFill>
                  <a:schemeClr val="bg1"/>
                </a:solidFill>
              </a:rPr>
              <a:t>Running Houston Message Board – Running at Command Prompt – Inspect</a:t>
            </a:r>
          </a:p>
        </p:txBody>
      </p:sp>
      <p:sp>
        <p:nvSpPr>
          <p:cNvPr id="2" name="TextBox 1">
            <a:extLst>
              <a:ext uri="{FF2B5EF4-FFF2-40B4-BE49-F238E27FC236}">
                <a16:creationId xmlns:a16="http://schemas.microsoft.com/office/drawing/2014/main" id="{39CF7BBF-ACA6-920E-9CBC-AFE87A0D82CD}"/>
              </a:ext>
            </a:extLst>
          </p:cNvPr>
          <p:cNvSpPr txBox="1"/>
          <p:nvPr/>
        </p:nvSpPr>
        <p:spPr>
          <a:xfrm>
            <a:off x="609600" y="914400"/>
            <a:ext cx="10972800" cy="646331"/>
          </a:xfrm>
          <a:prstGeom prst="rect">
            <a:avLst/>
          </a:prstGeom>
          <a:noFill/>
        </p:spPr>
        <p:txBody>
          <a:bodyPr wrap="square" rtlCol="0">
            <a:spAutoFit/>
          </a:bodyPr>
          <a:lstStyle/>
          <a:p>
            <a:r>
              <a:rPr lang="en-US" dirty="0"/>
              <a:t>Inspect the published folder:</a:t>
            </a:r>
          </a:p>
          <a:p>
            <a:endParaRPr lang="en-US" dirty="0"/>
          </a:p>
        </p:txBody>
      </p:sp>
      <p:pic>
        <p:nvPicPr>
          <p:cNvPr id="3" name="Picture 2">
            <a:extLst>
              <a:ext uri="{FF2B5EF4-FFF2-40B4-BE49-F238E27FC236}">
                <a16:creationId xmlns:a16="http://schemas.microsoft.com/office/drawing/2014/main" id="{CF57E42E-F8D3-2C01-869A-138AA13CB1F1}"/>
              </a:ext>
            </a:extLst>
          </p:cNvPr>
          <p:cNvPicPr>
            <a:picLocks noChangeAspect="1"/>
          </p:cNvPicPr>
          <p:nvPr/>
        </p:nvPicPr>
        <p:blipFill>
          <a:blip r:embed="rId2"/>
          <a:stretch>
            <a:fillRect/>
          </a:stretch>
        </p:blipFill>
        <p:spPr>
          <a:xfrm>
            <a:off x="5478162" y="740362"/>
            <a:ext cx="6545077" cy="5994069"/>
          </a:xfrm>
          <a:prstGeom prst="rect">
            <a:avLst/>
          </a:prstGeom>
        </p:spPr>
      </p:pic>
      <p:sp>
        <p:nvSpPr>
          <p:cNvPr id="4" name="Rectangle 3">
            <a:extLst>
              <a:ext uri="{FF2B5EF4-FFF2-40B4-BE49-F238E27FC236}">
                <a16:creationId xmlns:a16="http://schemas.microsoft.com/office/drawing/2014/main" id="{0EF54D9F-DC1B-D079-06EC-B7682F03F74A}"/>
              </a:ext>
            </a:extLst>
          </p:cNvPr>
          <p:cNvSpPr/>
          <p:nvPr/>
        </p:nvSpPr>
        <p:spPr>
          <a:xfrm>
            <a:off x="5901475" y="5933209"/>
            <a:ext cx="3053056" cy="129840"/>
          </a:xfrm>
          <a:prstGeom prst="rect">
            <a:avLst/>
          </a:prstGeom>
          <a:solidFill>
            <a:srgbClr val="FFFF00">
              <a:alpha val="32941"/>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615EC7D6-A80F-97A1-53A7-7E5D4C799F39}"/>
              </a:ext>
            </a:extLst>
          </p:cNvPr>
          <p:cNvSpPr txBox="1"/>
          <p:nvPr/>
        </p:nvSpPr>
        <p:spPr>
          <a:xfrm>
            <a:off x="3739977" y="5782962"/>
            <a:ext cx="1535228" cy="369332"/>
          </a:xfrm>
          <a:prstGeom prst="rect">
            <a:avLst/>
          </a:prstGeom>
          <a:noFill/>
        </p:spPr>
        <p:txBody>
          <a:bodyPr wrap="none" rtlCol="0">
            <a:spAutoFit/>
          </a:bodyPr>
          <a:lstStyle/>
          <a:p>
            <a:r>
              <a:rPr lang="en-US" dirty="0"/>
              <a:t>Static content.</a:t>
            </a:r>
          </a:p>
        </p:txBody>
      </p:sp>
    </p:spTree>
    <p:extLst>
      <p:ext uri="{BB962C8B-B14F-4D97-AF65-F5344CB8AC3E}">
        <p14:creationId xmlns:p14="http://schemas.microsoft.com/office/powerpoint/2010/main" val="299394557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5D6102-506A-CA2A-BFE9-F2F24634B5F3}"/>
              </a:ext>
            </a:extLst>
          </p:cNvPr>
          <p:cNvSpPr/>
          <p:nvPr/>
        </p:nvSpPr>
        <p:spPr>
          <a:xfrm>
            <a:off x="0" y="0"/>
            <a:ext cx="12192000" cy="6858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7B3393D-781F-11D8-C930-E92EBC7CE1EA}"/>
              </a:ext>
            </a:extLst>
          </p:cNvPr>
          <p:cNvSpPr/>
          <p:nvPr/>
        </p:nvSpPr>
        <p:spPr>
          <a:xfrm>
            <a:off x="0" y="6515099"/>
            <a:ext cx="12192000" cy="341489"/>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9079191F-A12F-3989-4119-07879E46D6CE}"/>
              </a:ext>
            </a:extLst>
          </p:cNvPr>
          <p:cNvSpPr txBox="1"/>
          <p:nvPr/>
        </p:nvSpPr>
        <p:spPr>
          <a:xfrm>
            <a:off x="152400" y="6547344"/>
            <a:ext cx="5829300" cy="276999"/>
          </a:xfrm>
          <a:prstGeom prst="rect">
            <a:avLst/>
          </a:prstGeom>
          <a:noFill/>
        </p:spPr>
        <p:txBody>
          <a:bodyPr wrap="square" rtlCol="0">
            <a:spAutoFit/>
          </a:bodyPr>
          <a:lstStyle/>
          <a:p>
            <a:r>
              <a:rPr lang="en-US" sz="1200" dirty="0">
                <a:solidFill>
                  <a:schemeClr val="bg1"/>
                </a:solidFill>
              </a:rPr>
              <a:t>Created by Shawn </a:t>
            </a:r>
            <a:r>
              <a:rPr lang="en-US" sz="1200" dirty="0" err="1">
                <a:solidFill>
                  <a:schemeClr val="bg1"/>
                </a:solidFill>
              </a:rPr>
              <a:t>Zernik</a:t>
            </a:r>
            <a:r>
              <a:rPr lang="en-US" sz="1200" dirty="0">
                <a:solidFill>
                  <a:schemeClr val="bg1"/>
                </a:solidFill>
              </a:rPr>
              <a:t> on 1/4/2024</a:t>
            </a:r>
          </a:p>
        </p:txBody>
      </p:sp>
      <p:sp>
        <p:nvSpPr>
          <p:cNvPr id="14" name="TextBox 13">
            <a:extLst>
              <a:ext uri="{FF2B5EF4-FFF2-40B4-BE49-F238E27FC236}">
                <a16:creationId xmlns:a16="http://schemas.microsoft.com/office/drawing/2014/main" id="{447D253E-B6D1-91B9-EEF9-C95B568E2B7B}"/>
              </a:ext>
            </a:extLst>
          </p:cNvPr>
          <p:cNvSpPr txBox="1"/>
          <p:nvPr/>
        </p:nvSpPr>
        <p:spPr>
          <a:xfrm>
            <a:off x="6096000" y="6547344"/>
            <a:ext cx="5943600" cy="276999"/>
          </a:xfrm>
          <a:prstGeom prst="rect">
            <a:avLst/>
          </a:prstGeom>
          <a:noFill/>
        </p:spPr>
        <p:txBody>
          <a:bodyPr wrap="square" rtlCol="0">
            <a:spAutoFit/>
          </a:bodyPr>
          <a:lstStyle/>
          <a:p>
            <a:pPr algn="r"/>
            <a:r>
              <a:rPr lang="en-US" sz="1200" dirty="0">
                <a:solidFill>
                  <a:schemeClr val="bg1"/>
                </a:solidFill>
              </a:rPr>
              <a:t>Slide </a:t>
            </a:r>
            <a:fld id="{6FA3485A-F454-114E-8FF0-4E63EF5BDB5A}" type="slidenum">
              <a:rPr lang="en-US" sz="1200" smtClean="0">
                <a:solidFill>
                  <a:schemeClr val="bg1"/>
                </a:solidFill>
              </a:rPr>
              <a:t>104</a:t>
            </a:fld>
            <a:endParaRPr lang="en-US" sz="1200" dirty="0">
              <a:solidFill>
                <a:schemeClr val="bg1"/>
              </a:solidFill>
            </a:endParaRPr>
          </a:p>
        </p:txBody>
      </p:sp>
      <p:sp>
        <p:nvSpPr>
          <p:cNvPr id="15" name="TextBox 14">
            <a:extLst>
              <a:ext uri="{FF2B5EF4-FFF2-40B4-BE49-F238E27FC236}">
                <a16:creationId xmlns:a16="http://schemas.microsoft.com/office/drawing/2014/main" id="{B0659C44-A5CF-346C-0C24-FFC9AD8A5067}"/>
              </a:ext>
            </a:extLst>
          </p:cNvPr>
          <p:cNvSpPr txBox="1"/>
          <p:nvPr/>
        </p:nvSpPr>
        <p:spPr>
          <a:xfrm>
            <a:off x="152400" y="114300"/>
            <a:ext cx="11887200" cy="461665"/>
          </a:xfrm>
          <a:prstGeom prst="rect">
            <a:avLst/>
          </a:prstGeom>
          <a:noFill/>
        </p:spPr>
        <p:txBody>
          <a:bodyPr wrap="square" rtlCol="0">
            <a:spAutoFit/>
          </a:bodyPr>
          <a:lstStyle/>
          <a:p>
            <a:r>
              <a:rPr lang="en-US" sz="2400" b="1" dirty="0">
                <a:solidFill>
                  <a:schemeClr val="bg1"/>
                </a:solidFill>
              </a:rPr>
              <a:t>Running Houston Message Board – Running at Command Prompt – Inspect</a:t>
            </a:r>
          </a:p>
        </p:txBody>
      </p:sp>
      <p:sp>
        <p:nvSpPr>
          <p:cNvPr id="2" name="TextBox 1">
            <a:extLst>
              <a:ext uri="{FF2B5EF4-FFF2-40B4-BE49-F238E27FC236}">
                <a16:creationId xmlns:a16="http://schemas.microsoft.com/office/drawing/2014/main" id="{39CF7BBF-ACA6-920E-9CBC-AFE87A0D82CD}"/>
              </a:ext>
            </a:extLst>
          </p:cNvPr>
          <p:cNvSpPr txBox="1"/>
          <p:nvPr/>
        </p:nvSpPr>
        <p:spPr>
          <a:xfrm>
            <a:off x="609600" y="914400"/>
            <a:ext cx="10972800" cy="646331"/>
          </a:xfrm>
          <a:prstGeom prst="rect">
            <a:avLst/>
          </a:prstGeom>
          <a:noFill/>
        </p:spPr>
        <p:txBody>
          <a:bodyPr wrap="square" rtlCol="0">
            <a:spAutoFit/>
          </a:bodyPr>
          <a:lstStyle/>
          <a:p>
            <a:r>
              <a:rPr lang="en-US" dirty="0"/>
              <a:t>Inspect the published folder:</a:t>
            </a:r>
          </a:p>
          <a:p>
            <a:endParaRPr lang="en-US" dirty="0"/>
          </a:p>
        </p:txBody>
      </p:sp>
      <p:pic>
        <p:nvPicPr>
          <p:cNvPr id="3" name="Picture 2">
            <a:extLst>
              <a:ext uri="{FF2B5EF4-FFF2-40B4-BE49-F238E27FC236}">
                <a16:creationId xmlns:a16="http://schemas.microsoft.com/office/drawing/2014/main" id="{CF57E42E-F8D3-2C01-869A-138AA13CB1F1}"/>
              </a:ext>
            </a:extLst>
          </p:cNvPr>
          <p:cNvPicPr>
            <a:picLocks noChangeAspect="1"/>
          </p:cNvPicPr>
          <p:nvPr/>
        </p:nvPicPr>
        <p:blipFill>
          <a:blip r:embed="rId2"/>
          <a:stretch>
            <a:fillRect/>
          </a:stretch>
        </p:blipFill>
        <p:spPr>
          <a:xfrm>
            <a:off x="5478162" y="740362"/>
            <a:ext cx="6545077" cy="5994069"/>
          </a:xfrm>
          <a:prstGeom prst="rect">
            <a:avLst/>
          </a:prstGeom>
        </p:spPr>
      </p:pic>
      <p:sp>
        <p:nvSpPr>
          <p:cNvPr id="4" name="Rectangle 3">
            <a:extLst>
              <a:ext uri="{FF2B5EF4-FFF2-40B4-BE49-F238E27FC236}">
                <a16:creationId xmlns:a16="http://schemas.microsoft.com/office/drawing/2014/main" id="{0EF54D9F-DC1B-D079-06EC-B7682F03F74A}"/>
              </a:ext>
            </a:extLst>
          </p:cNvPr>
          <p:cNvSpPr/>
          <p:nvPr/>
        </p:nvSpPr>
        <p:spPr>
          <a:xfrm>
            <a:off x="5909713" y="1871954"/>
            <a:ext cx="5318460" cy="3219029"/>
          </a:xfrm>
          <a:prstGeom prst="rect">
            <a:avLst/>
          </a:prstGeom>
          <a:solidFill>
            <a:srgbClr val="FFFF00">
              <a:alpha val="32941"/>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615EC7D6-A80F-97A1-53A7-7E5D4C799F39}"/>
              </a:ext>
            </a:extLst>
          </p:cNvPr>
          <p:cNvSpPr txBox="1"/>
          <p:nvPr/>
        </p:nvSpPr>
        <p:spPr>
          <a:xfrm>
            <a:off x="3525794" y="3616410"/>
            <a:ext cx="1574470" cy="369332"/>
          </a:xfrm>
          <a:prstGeom prst="rect">
            <a:avLst/>
          </a:prstGeom>
          <a:noFill/>
        </p:spPr>
        <p:txBody>
          <a:bodyPr wrap="none" rtlCol="0">
            <a:spAutoFit/>
          </a:bodyPr>
          <a:lstStyle/>
          <a:p>
            <a:r>
              <a:rPr lang="en-US" dirty="0"/>
              <a:t>Dependencies.</a:t>
            </a:r>
          </a:p>
        </p:txBody>
      </p:sp>
      <p:sp>
        <p:nvSpPr>
          <p:cNvPr id="6" name="Rectangle 5">
            <a:extLst>
              <a:ext uri="{FF2B5EF4-FFF2-40B4-BE49-F238E27FC236}">
                <a16:creationId xmlns:a16="http://schemas.microsoft.com/office/drawing/2014/main" id="{2629EF15-B96B-32F9-9EDD-D0A420F55004}"/>
              </a:ext>
            </a:extLst>
          </p:cNvPr>
          <p:cNvSpPr/>
          <p:nvPr/>
        </p:nvSpPr>
        <p:spPr>
          <a:xfrm>
            <a:off x="5889118" y="5206314"/>
            <a:ext cx="5318460" cy="115329"/>
          </a:xfrm>
          <a:prstGeom prst="rect">
            <a:avLst/>
          </a:prstGeom>
          <a:solidFill>
            <a:srgbClr val="FFFF00">
              <a:alpha val="32941"/>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7FB61F8A-D2A7-7C0D-EFFF-4DFA37D9A610}"/>
              </a:ext>
            </a:extLst>
          </p:cNvPr>
          <p:cNvSpPr/>
          <p:nvPr/>
        </p:nvSpPr>
        <p:spPr>
          <a:xfrm>
            <a:off x="5909712" y="5614087"/>
            <a:ext cx="5318460" cy="115329"/>
          </a:xfrm>
          <a:prstGeom prst="rect">
            <a:avLst/>
          </a:prstGeom>
          <a:solidFill>
            <a:srgbClr val="FFFF00">
              <a:alpha val="32941"/>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91807895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5D6102-506A-CA2A-BFE9-F2F24634B5F3}"/>
              </a:ext>
            </a:extLst>
          </p:cNvPr>
          <p:cNvSpPr/>
          <p:nvPr/>
        </p:nvSpPr>
        <p:spPr>
          <a:xfrm>
            <a:off x="0" y="0"/>
            <a:ext cx="12192000" cy="6858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7B3393D-781F-11D8-C930-E92EBC7CE1EA}"/>
              </a:ext>
            </a:extLst>
          </p:cNvPr>
          <p:cNvSpPr/>
          <p:nvPr/>
        </p:nvSpPr>
        <p:spPr>
          <a:xfrm>
            <a:off x="0" y="6515099"/>
            <a:ext cx="12192000" cy="341489"/>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9079191F-A12F-3989-4119-07879E46D6CE}"/>
              </a:ext>
            </a:extLst>
          </p:cNvPr>
          <p:cNvSpPr txBox="1"/>
          <p:nvPr/>
        </p:nvSpPr>
        <p:spPr>
          <a:xfrm>
            <a:off x="152400" y="6547344"/>
            <a:ext cx="5829300" cy="276999"/>
          </a:xfrm>
          <a:prstGeom prst="rect">
            <a:avLst/>
          </a:prstGeom>
          <a:noFill/>
        </p:spPr>
        <p:txBody>
          <a:bodyPr wrap="square" rtlCol="0">
            <a:spAutoFit/>
          </a:bodyPr>
          <a:lstStyle/>
          <a:p>
            <a:r>
              <a:rPr lang="en-US" sz="1200" dirty="0">
                <a:solidFill>
                  <a:schemeClr val="bg1"/>
                </a:solidFill>
              </a:rPr>
              <a:t>Created by Shawn </a:t>
            </a:r>
            <a:r>
              <a:rPr lang="en-US" sz="1200" dirty="0" err="1">
                <a:solidFill>
                  <a:schemeClr val="bg1"/>
                </a:solidFill>
              </a:rPr>
              <a:t>Zernik</a:t>
            </a:r>
            <a:r>
              <a:rPr lang="en-US" sz="1200" dirty="0">
                <a:solidFill>
                  <a:schemeClr val="bg1"/>
                </a:solidFill>
              </a:rPr>
              <a:t> on 1/4/2024</a:t>
            </a:r>
          </a:p>
        </p:txBody>
      </p:sp>
      <p:sp>
        <p:nvSpPr>
          <p:cNvPr id="14" name="TextBox 13">
            <a:extLst>
              <a:ext uri="{FF2B5EF4-FFF2-40B4-BE49-F238E27FC236}">
                <a16:creationId xmlns:a16="http://schemas.microsoft.com/office/drawing/2014/main" id="{447D253E-B6D1-91B9-EEF9-C95B568E2B7B}"/>
              </a:ext>
            </a:extLst>
          </p:cNvPr>
          <p:cNvSpPr txBox="1"/>
          <p:nvPr/>
        </p:nvSpPr>
        <p:spPr>
          <a:xfrm>
            <a:off x="6096000" y="6547344"/>
            <a:ext cx="5943600" cy="276999"/>
          </a:xfrm>
          <a:prstGeom prst="rect">
            <a:avLst/>
          </a:prstGeom>
          <a:noFill/>
        </p:spPr>
        <p:txBody>
          <a:bodyPr wrap="square" rtlCol="0">
            <a:spAutoFit/>
          </a:bodyPr>
          <a:lstStyle/>
          <a:p>
            <a:pPr algn="r"/>
            <a:r>
              <a:rPr lang="en-US" sz="1200" dirty="0">
                <a:solidFill>
                  <a:schemeClr val="bg1"/>
                </a:solidFill>
              </a:rPr>
              <a:t>Slide </a:t>
            </a:r>
            <a:fld id="{6FA3485A-F454-114E-8FF0-4E63EF5BDB5A}" type="slidenum">
              <a:rPr lang="en-US" sz="1200" smtClean="0">
                <a:solidFill>
                  <a:schemeClr val="bg1"/>
                </a:solidFill>
              </a:rPr>
              <a:t>105</a:t>
            </a:fld>
            <a:endParaRPr lang="en-US" sz="1200" dirty="0">
              <a:solidFill>
                <a:schemeClr val="bg1"/>
              </a:solidFill>
            </a:endParaRPr>
          </a:p>
        </p:txBody>
      </p:sp>
      <p:sp>
        <p:nvSpPr>
          <p:cNvPr id="15" name="TextBox 14">
            <a:extLst>
              <a:ext uri="{FF2B5EF4-FFF2-40B4-BE49-F238E27FC236}">
                <a16:creationId xmlns:a16="http://schemas.microsoft.com/office/drawing/2014/main" id="{B0659C44-A5CF-346C-0C24-FFC9AD8A5067}"/>
              </a:ext>
            </a:extLst>
          </p:cNvPr>
          <p:cNvSpPr txBox="1"/>
          <p:nvPr/>
        </p:nvSpPr>
        <p:spPr>
          <a:xfrm>
            <a:off x="152400" y="114300"/>
            <a:ext cx="11887200" cy="461665"/>
          </a:xfrm>
          <a:prstGeom prst="rect">
            <a:avLst/>
          </a:prstGeom>
          <a:noFill/>
        </p:spPr>
        <p:txBody>
          <a:bodyPr wrap="square" rtlCol="0">
            <a:spAutoFit/>
          </a:bodyPr>
          <a:lstStyle/>
          <a:p>
            <a:r>
              <a:rPr lang="en-US" sz="2400" b="1" dirty="0">
                <a:solidFill>
                  <a:schemeClr val="bg1"/>
                </a:solidFill>
              </a:rPr>
              <a:t>Running Houston Message Board – Running at Command Prompt – Inspect</a:t>
            </a:r>
          </a:p>
        </p:txBody>
      </p:sp>
      <p:sp>
        <p:nvSpPr>
          <p:cNvPr id="2" name="TextBox 1">
            <a:extLst>
              <a:ext uri="{FF2B5EF4-FFF2-40B4-BE49-F238E27FC236}">
                <a16:creationId xmlns:a16="http://schemas.microsoft.com/office/drawing/2014/main" id="{39CF7BBF-ACA6-920E-9CBC-AFE87A0D82CD}"/>
              </a:ext>
            </a:extLst>
          </p:cNvPr>
          <p:cNvSpPr txBox="1"/>
          <p:nvPr/>
        </p:nvSpPr>
        <p:spPr>
          <a:xfrm>
            <a:off x="609600" y="914400"/>
            <a:ext cx="10972800" cy="646331"/>
          </a:xfrm>
          <a:prstGeom prst="rect">
            <a:avLst/>
          </a:prstGeom>
          <a:noFill/>
        </p:spPr>
        <p:txBody>
          <a:bodyPr wrap="square" rtlCol="0">
            <a:spAutoFit/>
          </a:bodyPr>
          <a:lstStyle/>
          <a:p>
            <a:r>
              <a:rPr lang="en-US" dirty="0"/>
              <a:t>Inspect the published folder:</a:t>
            </a:r>
          </a:p>
          <a:p>
            <a:endParaRPr lang="en-US" dirty="0"/>
          </a:p>
        </p:txBody>
      </p:sp>
      <p:pic>
        <p:nvPicPr>
          <p:cNvPr id="3" name="Picture 2">
            <a:extLst>
              <a:ext uri="{FF2B5EF4-FFF2-40B4-BE49-F238E27FC236}">
                <a16:creationId xmlns:a16="http://schemas.microsoft.com/office/drawing/2014/main" id="{CF57E42E-F8D3-2C01-869A-138AA13CB1F1}"/>
              </a:ext>
            </a:extLst>
          </p:cNvPr>
          <p:cNvPicPr>
            <a:picLocks noChangeAspect="1"/>
          </p:cNvPicPr>
          <p:nvPr/>
        </p:nvPicPr>
        <p:blipFill>
          <a:blip r:embed="rId2"/>
          <a:stretch>
            <a:fillRect/>
          </a:stretch>
        </p:blipFill>
        <p:spPr>
          <a:xfrm>
            <a:off x="5478162" y="740362"/>
            <a:ext cx="6545077" cy="5994069"/>
          </a:xfrm>
          <a:prstGeom prst="rect">
            <a:avLst/>
          </a:prstGeom>
        </p:spPr>
      </p:pic>
      <p:sp>
        <p:nvSpPr>
          <p:cNvPr id="5" name="TextBox 4">
            <a:extLst>
              <a:ext uri="{FF2B5EF4-FFF2-40B4-BE49-F238E27FC236}">
                <a16:creationId xmlns:a16="http://schemas.microsoft.com/office/drawing/2014/main" id="{615EC7D6-A80F-97A1-53A7-7E5D4C799F39}"/>
              </a:ext>
            </a:extLst>
          </p:cNvPr>
          <p:cNvSpPr txBox="1"/>
          <p:nvPr/>
        </p:nvSpPr>
        <p:spPr>
          <a:xfrm>
            <a:off x="4193059" y="5099221"/>
            <a:ext cx="872611" cy="369332"/>
          </a:xfrm>
          <a:prstGeom prst="rect">
            <a:avLst/>
          </a:prstGeom>
          <a:noFill/>
        </p:spPr>
        <p:txBody>
          <a:bodyPr wrap="none" rtlCol="0">
            <a:spAutoFit/>
          </a:bodyPr>
          <a:lstStyle/>
          <a:p>
            <a:r>
              <a:rPr lang="en-US" dirty="0"/>
              <a:t>Configs</a:t>
            </a:r>
          </a:p>
        </p:txBody>
      </p:sp>
      <p:sp>
        <p:nvSpPr>
          <p:cNvPr id="6" name="Rectangle 5">
            <a:extLst>
              <a:ext uri="{FF2B5EF4-FFF2-40B4-BE49-F238E27FC236}">
                <a16:creationId xmlns:a16="http://schemas.microsoft.com/office/drawing/2014/main" id="{2629EF15-B96B-32F9-9EDD-D0A420F55004}"/>
              </a:ext>
            </a:extLst>
          </p:cNvPr>
          <p:cNvSpPr/>
          <p:nvPr/>
        </p:nvSpPr>
        <p:spPr>
          <a:xfrm>
            <a:off x="5897356" y="5115697"/>
            <a:ext cx="5318460" cy="115329"/>
          </a:xfrm>
          <a:prstGeom prst="rect">
            <a:avLst/>
          </a:prstGeom>
          <a:solidFill>
            <a:srgbClr val="FFFF00">
              <a:alpha val="32941"/>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7FB61F8A-D2A7-7C0D-EFFF-4DFA37D9A610}"/>
              </a:ext>
            </a:extLst>
          </p:cNvPr>
          <p:cNvSpPr/>
          <p:nvPr/>
        </p:nvSpPr>
        <p:spPr>
          <a:xfrm>
            <a:off x="5901474" y="5325763"/>
            <a:ext cx="5318460" cy="115329"/>
          </a:xfrm>
          <a:prstGeom prst="rect">
            <a:avLst/>
          </a:prstGeom>
          <a:solidFill>
            <a:srgbClr val="FFFF00">
              <a:alpha val="32941"/>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35172485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5D6102-506A-CA2A-BFE9-F2F24634B5F3}"/>
              </a:ext>
            </a:extLst>
          </p:cNvPr>
          <p:cNvSpPr/>
          <p:nvPr/>
        </p:nvSpPr>
        <p:spPr>
          <a:xfrm>
            <a:off x="0" y="0"/>
            <a:ext cx="12192000" cy="6858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7B3393D-781F-11D8-C930-E92EBC7CE1EA}"/>
              </a:ext>
            </a:extLst>
          </p:cNvPr>
          <p:cNvSpPr/>
          <p:nvPr/>
        </p:nvSpPr>
        <p:spPr>
          <a:xfrm>
            <a:off x="0" y="6515099"/>
            <a:ext cx="12192000" cy="341489"/>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9079191F-A12F-3989-4119-07879E46D6CE}"/>
              </a:ext>
            </a:extLst>
          </p:cNvPr>
          <p:cNvSpPr txBox="1"/>
          <p:nvPr/>
        </p:nvSpPr>
        <p:spPr>
          <a:xfrm>
            <a:off x="152400" y="6547344"/>
            <a:ext cx="5829300" cy="276999"/>
          </a:xfrm>
          <a:prstGeom prst="rect">
            <a:avLst/>
          </a:prstGeom>
          <a:noFill/>
        </p:spPr>
        <p:txBody>
          <a:bodyPr wrap="square" rtlCol="0">
            <a:spAutoFit/>
          </a:bodyPr>
          <a:lstStyle/>
          <a:p>
            <a:r>
              <a:rPr lang="en-US" sz="1200" dirty="0">
                <a:solidFill>
                  <a:schemeClr val="bg1"/>
                </a:solidFill>
              </a:rPr>
              <a:t>Created by Shawn </a:t>
            </a:r>
            <a:r>
              <a:rPr lang="en-US" sz="1200" dirty="0" err="1">
                <a:solidFill>
                  <a:schemeClr val="bg1"/>
                </a:solidFill>
              </a:rPr>
              <a:t>Zernik</a:t>
            </a:r>
            <a:r>
              <a:rPr lang="en-US" sz="1200" dirty="0">
                <a:solidFill>
                  <a:schemeClr val="bg1"/>
                </a:solidFill>
              </a:rPr>
              <a:t> on 1/4/2024</a:t>
            </a:r>
          </a:p>
        </p:txBody>
      </p:sp>
      <p:sp>
        <p:nvSpPr>
          <p:cNvPr id="14" name="TextBox 13">
            <a:extLst>
              <a:ext uri="{FF2B5EF4-FFF2-40B4-BE49-F238E27FC236}">
                <a16:creationId xmlns:a16="http://schemas.microsoft.com/office/drawing/2014/main" id="{447D253E-B6D1-91B9-EEF9-C95B568E2B7B}"/>
              </a:ext>
            </a:extLst>
          </p:cNvPr>
          <p:cNvSpPr txBox="1"/>
          <p:nvPr/>
        </p:nvSpPr>
        <p:spPr>
          <a:xfrm>
            <a:off x="6096000" y="6547344"/>
            <a:ext cx="5943600" cy="276999"/>
          </a:xfrm>
          <a:prstGeom prst="rect">
            <a:avLst/>
          </a:prstGeom>
          <a:noFill/>
        </p:spPr>
        <p:txBody>
          <a:bodyPr wrap="square" rtlCol="0">
            <a:spAutoFit/>
          </a:bodyPr>
          <a:lstStyle/>
          <a:p>
            <a:pPr algn="r"/>
            <a:r>
              <a:rPr lang="en-US" sz="1200" dirty="0">
                <a:solidFill>
                  <a:schemeClr val="bg1"/>
                </a:solidFill>
              </a:rPr>
              <a:t>Slide </a:t>
            </a:r>
            <a:fld id="{6FA3485A-F454-114E-8FF0-4E63EF5BDB5A}" type="slidenum">
              <a:rPr lang="en-US" sz="1200" smtClean="0">
                <a:solidFill>
                  <a:schemeClr val="bg1"/>
                </a:solidFill>
              </a:rPr>
              <a:t>106</a:t>
            </a:fld>
            <a:endParaRPr lang="en-US" sz="1200" dirty="0">
              <a:solidFill>
                <a:schemeClr val="bg1"/>
              </a:solidFill>
            </a:endParaRPr>
          </a:p>
        </p:txBody>
      </p:sp>
      <p:sp>
        <p:nvSpPr>
          <p:cNvPr id="15" name="TextBox 14">
            <a:extLst>
              <a:ext uri="{FF2B5EF4-FFF2-40B4-BE49-F238E27FC236}">
                <a16:creationId xmlns:a16="http://schemas.microsoft.com/office/drawing/2014/main" id="{B0659C44-A5CF-346C-0C24-FFC9AD8A5067}"/>
              </a:ext>
            </a:extLst>
          </p:cNvPr>
          <p:cNvSpPr txBox="1"/>
          <p:nvPr/>
        </p:nvSpPr>
        <p:spPr>
          <a:xfrm>
            <a:off x="152400" y="114300"/>
            <a:ext cx="11887200" cy="461665"/>
          </a:xfrm>
          <a:prstGeom prst="rect">
            <a:avLst/>
          </a:prstGeom>
          <a:noFill/>
        </p:spPr>
        <p:txBody>
          <a:bodyPr wrap="square" rtlCol="0">
            <a:spAutoFit/>
          </a:bodyPr>
          <a:lstStyle/>
          <a:p>
            <a:r>
              <a:rPr lang="en-US" sz="2400" b="1" dirty="0">
                <a:solidFill>
                  <a:schemeClr val="bg1"/>
                </a:solidFill>
              </a:rPr>
              <a:t>Running Houston Message Board – Running at Command Prompt – Inspect</a:t>
            </a:r>
          </a:p>
        </p:txBody>
      </p:sp>
      <p:sp>
        <p:nvSpPr>
          <p:cNvPr id="2" name="TextBox 1">
            <a:extLst>
              <a:ext uri="{FF2B5EF4-FFF2-40B4-BE49-F238E27FC236}">
                <a16:creationId xmlns:a16="http://schemas.microsoft.com/office/drawing/2014/main" id="{39CF7BBF-ACA6-920E-9CBC-AFE87A0D82CD}"/>
              </a:ext>
            </a:extLst>
          </p:cNvPr>
          <p:cNvSpPr txBox="1"/>
          <p:nvPr/>
        </p:nvSpPr>
        <p:spPr>
          <a:xfrm>
            <a:off x="609600" y="914400"/>
            <a:ext cx="10972800" cy="646331"/>
          </a:xfrm>
          <a:prstGeom prst="rect">
            <a:avLst/>
          </a:prstGeom>
          <a:noFill/>
        </p:spPr>
        <p:txBody>
          <a:bodyPr wrap="square" rtlCol="0">
            <a:spAutoFit/>
          </a:bodyPr>
          <a:lstStyle/>
          <a:p>
            <a:r>
              <a:rPr lang="en-US" dirty="0"/>
              <a:t>Inspect the published folder:</a:t>
            </a:r>
          </a:p>
          <a:p>
            <a:endParaRPr lang="en-US" dirty="0"/>
          </a:p>
        </p:txBody>
      </p:sp>
      <p:pic>
        <p:nvPicPr>
          <p:cNvPr id="3" name="Picture 2">
            <a:extLst>
              <a:ext uri="{FF2B5EF4-FFF2-40B4-BE49-F238E27FC236}">
                <a16:creationId xmlns:a16="http://schemas.microsoft.com/office/drawing/2014/main" id="{CF57E42E-F8D3-2C01-869A-138AA13CB1F1}"/>
              </a:ext>
            </a:extLst>
          </p:cNvPr>
          <p:cNvPicPr>
            <a:picLocks noChangeAspect="1"/>
          </p:cNvPicPr>
          <p:nvPr/>
        </p:nvPicPr>
        <p:blipFill>
          <a:blip r:embed="rId2"/>
          <a:stretch>
            <a:fillRect/>
          </a:stretch>
        </p:blipFill>
        <p:spPr>
          <a:xfrm>
            <a:off x="5478162" y="740362"/>
            <a:ext cx="6545077" cy="5994069"/>
          </a:xfrm>
          <a:prstGeom prst="rect">
            <a:avLst/>
          </a:prstGeom>
        </p:spPr>
      </p:pic>
      <p:sp>
        <p:nvSpPr>
          <p:cNvPr id="5" name="TextBox 4">
            <a:extLst>
              <a:ext uri="{FF2B5EF4-FFF2-40B4-BE49-F238E27FC236}">
                <a16:creationId xmlns:a16="http://schemas.microsoft.com/office/drawing/2014/main" id="{615EC7D6-A80F-97A1-53A7-7E5D4C799F39}"/>
              </a:ext>
            </a:extLst>
          </p:cNvPr>
          <p:cNvSpPr txBox="1"/>
          <p:nvPr/>
        </p:nvSpPr>
        <p:spPr>
          <a:xfrm>
            <a:off x="2388972" y="4160108"/>
            <a:ext cx="3056239" cy="1754326"/>
          </a:xfrm>
          <a:prstGeom prst="rect">
            <a:avLst/>
          </a:prstGeom>
          <a:noFill/>
        </p:spPr>
        <p:txBody>
          <a:bodyPr wrap="square" rtlCol="0">
            <a:spAutoFit/>
          </a:bodyPr>
          <a:lstStyle/>
          <a:p>
            <a:r>
              <a:rPr lang="en-US" dirty="0"/>
              <a:t>Debug details.  </a:t>
            </a:r>
          </a:p>
          <a:p>
            <a:endParaRPr lang="en-US" dirty="0"/>
          </a:p>
          <a:p>
            <a:r>
              <a:rPr lang="en-US" dirty="0"/>
              <a:t>This is used when exceptions are thrown to create a call stack with file name and line numbers.</a:t>
            </a:r>
          </a:p>
        </p:txBody>
      </p:sp>
      <p:sp>
        <p:nvSpPr>
          <p:cNvPr id="7" name="Rectangle 6">
            <a:extLst>
              <a:ext uri="{FF2B5EF4-FFF2-40B4-BE49-F238E27FC236}">
                <a16:creationId xmlns:a16="http://schemas.microsoft.com/office/drawing/2014/main" id="{7FB61F8A-D2A7-7C0D-EFFF-4DFA37D9A610}"/>
              </a:ext>
            </a:extLst>
          </p:cNvPr>
          <p:cNvSpPr/>
          <p:nvPr/>
        </p:nvSpPr>
        <p:spPr>
          <a:xfrm>
            <a:off x="5901474" y="5712942"/>
            <a:ext cx="3201337" cy="119447"/>
          </a:xfrm>
          <a:prstGeom prst="rect">
            <a:avLst/>
          </a:prstGeom>
          <a:solidFill>
            <a:srgbClr val="FFFF00">
              <a:alpha val="32941"/>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702083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5D6102-506A-CA2A-BFE9-F2F24634B5F3}"/>
              </a:ext>
            </a:extLst>
          </p:cNvPr>
          <p:cNvSpPr/>
          <p:nvPr/>
        </p:nvSpPr>
        <p:spPr>
          <a:xfrm>
            <a:off x="0" y="0"/>
            <a:ext cx="12192000" cy="6858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7B3393D-781F-11D8-C930-E92EBC7CE1EA}"/>
              </a:ext>
            </a:extLst>
          </p:cNvPr>
          <p:cNvSpPr/>
          <p:nvPr/>
        </p:nvSpPr>
        <p:spPr>
          <a:xfrm>
            <a:off x="0" y="6515099"/>
            <a:ext cx="12192000" cy="341489"/>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9079191F-A12F-3989-4119-07879E46D6CE}"/>
              </a:ext>
            </a:extLst>
          </p:cNvPr>
          <p:cNvSpPr txBox="1"/>
          <p:nvPr/>
        </p:nvSpPr>
        <p:spPr>
          <a:xfrm>
            <a:off x="152400" y="6547344"/>
            <a:ext cx="5829300" cy="276999"/>
          </a:xfrm>
          <a:prstGeom prst="rect">
            <a:avLst/>
          </a:prstGeom>
          <a:noFill/>
        </p:spPr>
        <p:txBody>
          <a:bodyPr wrap="square" rtlCol="0">
            <a:spAutoFit/>
          </a:bodyPr>
          <a:lstStyle/>
          <a:p>
            <a:r>
              <a:rPr lang="en-US" sz="1200" dirty="0">
                <a:solidFill>
                  <a:schemeClr val="bg1"/>
                </a:solidFill>
              </a:rPr>
              <a:t>Created by Shawn </a:t>
            </a:r>
            <a:r>
              <a:rPr lang="en-US" sz="1200" dirty="0" err="1">
                <a:solidFill>
                  <a:schemeClr val="bg1"/>
                </a:solidFill>
              </a:rPr>
              <a:t>Zernik</a:t>
            </a:r>
            <a:r>
              <a:rPr lang="en-US" sz="1200" dirty="0">
                <a:solidFill>
                  <a:schemeClr val="bg1"/>
                </a:solidFill>
              </a:rPr>
              <a:t> on 1/4/2024</a:t>
            </a:r>
          </a:p>
        </p:txBody>
      </p:sp>
      <p:sp>
        <p:nvSpPr>
          <p:cNvPr id="14" name="TextBox 13">
            <a:extLst>
              <a:ext uri="{FF2B5EF4-FFF2-40B4-BE49-F238E27FC236}">
                <a16:creationId xmlns:a16="http://schemas.microsoft.com/office/drawing/2014/main" id="{447D253E-B6D1-91B9-EEF9-C95B568E2B7B}"/>
              </a:ext>
            </a:extLst>
          </p:cNvPr>
          <p:cNvSpPr txBox="1"/>
          <p:nvPr/>
        </p:nvSpPr>
        <p:spPr>
          <a:xfrm>
            <a:off x="6096000" y="6547344"/>
            <a:ext cx="5943600" cy="276999"/>
          </a:xfrm>
          <a:prstGeom prst="rect">
            <a:avLst/>
          </a:prstGeom>
          <a:noFill/>
        </p:spPr>
        <p:txBody>
          <a:bodyPr wrap="square" rtlCol="0">
            <a:spAutoFit/>
          </a:bodyPr>
          <a:lstStyle/>
          <a:p>
            <a:pPr algn="r"/>
            <a:r>
              <a:rPr lang="en-US" sz="1200" dirty="0">
                <a:solidFill>
                  <a:schemeClr val="bg1"/>
                </a:solidFill>
              </a:rPr>
              <a:t>Slide </a:t>
            </a:r>
            <a:fld id="{6FA3485A-F454-114E-8FF0-4E63EF5BDB5A}" type="slidenum">
              <a:rPr lang="en-US" sz="1200" smtClean="0">
                <a:solidFill>
                  <a:schemeClr val="bg1"/>
                </a:solidFill>
              </a:rPr>
              <a:t>107</a:t>
            </a:fld>
            <a:endParaRPr lang="en-US" sz="1200" dirty="0">
              <a:solidFill>
                <a:schemeClr val="bg1"/>
              </a:solidFill>
            </a:endParaRPr>
          </a:p>
        </p:txBody>
      </p:sp>
      <p:sp>
        <p:nvSpPr>
          <p:cNvPr id="15" name="TextBox 14">
            <a:extLst>
              <a:ext uri="{FF2B5EF4-FFF2-40B4-BE49-F238E27FC236}">
                <a16:creationId xmlns:a16="http://schemas.microsoft.com/office/drawing/2014/main" id="{B0659C44-A5CF-346C-0C24-FFC9AD8A5067}"/>
              </a:ext>
            </a:extLst>
          </p:cNvPr>
          <p:cNvSpPr txBox="1"/>
          <p:nvPr/>
        </p:nvSpPr>
        <p:spPr>
          <a:xfrm>
            <a:off x="152400" y="114300"/>
            <a:ext cx="11887200" cy="461665"/>
          </a:xfrm>
          <a:prstGeom prst="rect">
            <a:avLst/>
          </a:prstGeom>
          <a:noFill/>
        </p:spPr>
        <p:txBody>
          <a:bodyPr wrap="square" rtlCol="0">
            <a:spAutoFit/>
          </a:bodyPr>
          <a:lstStyle/>
          <a:p>
            <a:r>
              <a:rPr lang="en-US" sz="2400" b="1" dirty="0">
                <a:solidFill>
                  <a:schemeClr val="bg1"/>
                </a:solidFill>
              </a:rPr>
              <a:t>Running Houston Message Board – Running at Command Prompt – Run It!</a:t>
            </a:r>
          </a:p>
        </p:txBody>
      </p:sp>
      <p:sp>
        <p:nvSpPr>
          <p:cNvPr id="2" name="TextBox 1">
            <a:extLst>
              <a:ext uri="{FF2B5EF4-FFF2-40B4-BE49-F238E27FC236}">
                <a16:creationId xmlns:a16="http://schemas.microsoft.com/office/drawing/2014/main" id="{39CF7BBF-ACA6-920E-9CBC-AFE87A0D82CD}"/>
              </a:ext>
            </a:extLst>
          </p:cNvPr>
          <p:cNvSpPr txBox="1"/>
          <p:nvPr/>
        </p:nvSpPr>
        <p:spPr>
          <a:xfrm>
            <a:off x="609600" y="914400"/>
            <a:ext cx="10972800" cy="646331"/>
          </a:xfrm>
          <a:prstGeom prst="rect">
            <a:avLst/>
          </a:prstGeom>
          <a:noFill/>
        </p:spPr>
        <p:txBody>
          <a:bodyPr wrap="square" rtlCol="0">
            <a:spAutoFit/>
          </a:bodyPr>
          <a:lstStyle/>
          <a:p>
            <a:r>
              <a:rPr lang="en-US" dirty="0"/>
              <a:t>Run the application:</a:t>
            </a:r>
          </a:p>
          <a:p>
            <a:endParaRPr lang="en-US" dirty="0"/>
          </a:p>
        </p:txBody>
      </p:sp>
      <p:pic>
        <p:nvPicPr>
          <p:cNvPr id="4" name="Picture 3">
            <a:extLst>
              <a:ext uri="{FF2B5EF4-FFF2-40B4-BE49-F238E27FC236}">
                <a16:creationId xmlns:a16="http://schemas.microsoft.com/office/drawing/2014/main" id="{E199EA67-C451-FD7B-563F-F7BAC8045C75}"/>
              </a:ext>
            </a:extLst>
          </p:cNvPr>
          <p:cNvPicPr>
            <a:picLocks noChangeAspect="1"/>
          </p:cNvPicPr>
          <p:nvPr/>
        </p:nvPicPr>
        <p:blipFill>
          <a:blip r:embed="rId2"/>
          <a:stretch>
            <a:fillRect/>
          </a:stretch>
        </p:blipFill>
        <p:spPr>
          <a:xfrm>
            <a:off x="247133" y="1331594"/>
            <a:ext cx="5803672" cy="5315080"/>
          </a:xfrm>
          <a:prstGeom prst="rect">
            <a:avLst/>
          </a:prstGeom>
        </p:spPr>
      </p:pic>
      <p:sp>
        <p:nvSpPr>
          <p:cNvPr id="7" name="Rectangle 6">
            <a:extLst>
              <a:ext uri="{FF2B5EF4-FFF2-40B4-BE49-F238E27FC236}">
                <a16:creationId xmlns:a16="http://schemas.microsoft.com/office/drawing/2014/main" id="{7FB61F8A-D2A7-7C0D-EFFF-4DFA37D9A610}"/>
              </a:ext>
            </a:extLst>
          </p:cNvPr>
          <p:cNvSpPr/>
          <p:nvPr/>
        </p:nvSpPr>
        <p:spPr>
          <a:xfrm>
            <a:off x="2243874" y="1775256"/>
            <a:ext cx="441661" cy="127684"/>
          </a:xfrm>
          <a:prstGeom prst="rect">
            <a:avLst/>
          </a:prstGeom>
          <a:solidFill>
            <a:srgbClr val="FFFF00">
              <a:alpha val="32941"/>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AF388289-0915-BF86-D08F-9C8B47650EB6}"/>
              </a:ext>
            </a:extLst>
          </p:cNvPr>
          <p:cNvSpPr/>
          <p:nvPr/>
        </p:nvSpPr>
        <p:spPr>
          <a:xfrm>
            <a:off x="1712534" y="4539051"/>
            <a:ext cx="1071855" cy="115327"/>
          </a:xfrm>
          <a:prstGeom prst="rect">
            <a:avLst/>
          </a:prstGeom>
          <a:solidFill>
            <a:srgbClr val="FFFF00">
              <a:alpha val="32941"/>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E63D99D4-0971-16D7-112A-BE7EB081C2F6}"/>
              </a:ext>
            </a:extLst>
          </p:cNvPr>
          <p:cNvPicPr>
            <a:picLocks noChangeAspect="1"/>
          </p:cNvPicPr>
          <p:nvPr/>
        </p:nvPicPr>
        <p:blipFill>
          <a:blip r:embed="rId3"/>
          <a:stretch>
            <a:fillRect/>
          </a:stretch>
        </p:blipFill>
        <p:spPr>
          <a:xfrm>
            <a:off x="7731552" y="807864"/>
            <a:ext cx="3197998" cy="2536699"/>
          </a:xfrm>
          <a:prstGeom prst="rect">
            <a:avLst/>
          </a:prstGeom>
        </p:spPr>
      </p:pic>
      <p:sp>
        <p:nvSpPr>
          <p:cNvPr id="16" name="Right Arrow 15">
            <a:extLst>
              <a:ext uri="{FF2B5EF4-FFF2-40B4-BE49-F238E27FC236}">
                <a16:creationId xmlns:a16="http://schemas.microsoft.com/office/drawing/2014/main" id="{6349CC49-3F28-E746-2F4E-60ED8762F8E2}"/>
              </a:ext>
            </a:extLst>
          </p:cNvPr>
          <p:cNvSpPr/>
          <p:nvPr/>
        </p:nvSpPr>
        <p:spPr>
          <a:xfrm rot="19814054">
            <a:off x="2472284" y="2767576"/>
            <a:ext cx="6622592" cy="403500"/>
          </a:xfrm>
          <a:prstGeom prst="righ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BCAF7D5D-5E8E-0B79-F078-9BFF62AF8392}"/>
              </a:ext>
            </a:extLst>
          </p:cNvPr>
          <p:cNvSpPr txBox="1"/>
          <p:nvPr/>
        </p:nvSpPr>
        <p:spPr>
          <a:xfrm>
            <a:off x="7479956" y="3171568"/>
            <a:ext cx="4349579" cy="923330"/>
          </a:xfrm>
          <a:prstGeom prst="rect">
            <a:avLst/>
          </a:prstGeom>
          <a:noFill/>
        </p:spPr>
        <p:txBody>
          <a:bodyPr wrap="square" rtlCol="0">
            <a:spAutoFit/>
          </a:bodyPr>
          <a:lstStyle/>
          <a:p>
            <a:r>
              <a:rPr lang="en-US" dirty="0"/>
              <a:t>It works!  But wait, I didn’t set the environment variable for the connection string.</a:t>
            </a:r>
          </a:p>
        </p:txBody>
      </p:sp>
      <p:pic>
        <p:nvPicPr>
          <p:cNvPr id="18" name="Picture 17">
            <a:extLst>
              <a:ext uri="{FF2B5EF4-FFF2-40B4-BE49-F238E27FC236}">
                <a16:creationId xmlns:a16="http://schemas.microsoft.com/office/drawing/2014/main" id="{FED0159E-B383-57DA-FD60-3ACBD40E562F}"/>
              </a:ext>
            </a:extLst>
          </p:cNvPr>
          <p:cNvPicPr>
            <a:picLocks noChangeAspect="1"/>
          </p:cNvPicPr>
          <p:nvPr/>
        </p:nvPicPr>
        <p:blipFill>
          <a:blip r:embed="rId4"/>
          <a:stretch>
            <a:fillRect/>
          </a:stretch>
        </p:blipFill>
        <p:spPr>
          <a:xfrm>
            <a:off x="7782060" y="4044778"/>
            <a:ext cx="3172205" cy="2516240"/>
          </a:xfrm>
          <a:prstGeom prst="rect">
            <a:avLst/>
          </a:prstGeom>
        </p:spPr>
      </p:pic>
    </p:spTree>
    <p:extLst>
      <p:ext uri="{BB962C8B-B14F-4D97-AF65-F5344CB8AC3E}">
        <p14:creationId xmlns:p14="http://schemas.microsoft.com/office/powerpoint/2010/main" val="201607281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5D6102-506A-CA2A-BFE9-F2F24634B5F3}"/>
              </a:ext>
            </a:extLst>
          </p:cNvPr>
          <p:cNvSpPr/>
          <p:nvPr/>
        </p:nvSpPr>
        <p:spPr>
          <a:xfrm>
            <a:off x="0" y="0"/>
            <a:ext cx="12192000" cy="6858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7B3393D-781F-11D8-C930-E92EBC7CE1EA}"/>
              </a:ext>
            </a:extLst>
          </p:cNvPr>
          <p:cNvSpPr/>
          <p:nvPr/>
        </p:nvSpPr>
        <p:spPr>
          <a:xfrm>
            <a:off x="0" y="6515099"/>
            <a:ext cx="12192000" cy="341489"/>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9079191F-A12F-3989-4119-07879E46D6CE}"/>
              </a:ext>
            </a:extLst>
          </p:cNvPr>
          <p:cNvSpPr txBox="1"/>
          <p:nvPr/>
        </p:nvSpPr>
        <p:spPr>
          <a:xfrm>
            <a:off x="152400" y="6547344"/>
            <a:ext cx="5829300" cy="276999"/>
          </a:xfrm>
          <a:prstGeom prst="rect">
            <a:avLst/>
          </a:prstGeom>
          <a:noFill/>
        </p:spPr>
        <p:txBody>
          <a:bodyPr wrap="square" rtlCol="0">
            <a:spAutoFit/>
          </a:bodyPr>
          <a:lstStyle/>
          <a:p>
            <a:r>
              <a:rPr lang="en-US" sz="1200" dirty="0">
                <a:solidFill>
                  <a:schemeClr val="bg1"/>
                </a:solidFill>
              </a:rPr>
              <a:t>Created by Shawn </a:t>
            </a:r>
            <a:r>
              <a:rPr lang="en-US" sz="1200" dirty="0" err="1">
                <a:solidFill>
                  <a:schemeClr val="bg1"/>
                </a:solidFill>
              </a:rPr>
              <a:t>Zernik</a:t>
            </a:r>
            <a:r>
              <a:rPr lang="en-US" sz="1200" dirty="0">
                <a:solidFill>
                  <a:schemeClr val="bg1"/>
                </a:solidFill>
              </a:rPr>
              <a:t> on 1/4/2024</a:t>
            </a:r>
          </a:p>
        </p:txBody>
      </p:sp>
      <p:sp>
        <p:nvSpPr>
          <p:cNvPr id="14" name="TextBox 13">
            <a:extLst>
              <a:ext uri="{FF2B5EF4-FFF2-40B4-BE49-F238E27FC236}">
                <a16:creationId xmlns:a16="http://schemas.microsoft.com/office/drawing/2014/main" id="{447D253E-B6D1-91B9-EEF9-C95B568E2B7B}"/>
              </a:ext>
            </a:extLst>
          </p:cNvPr>
          <p:cNvSpPr txBox="1"/>
          <p:nvPr/>
        </p:nvSpPr>
        <p:spPr>
          <a:xfrm>
            <a:off x="6096000" y="6547344"/>
            <a:ext cx="5943600" cy="276999"/>
          </a:xfrm>
          <a:prstGeom prst="rect">
            <a:avLst/>
          </a:prstGeom>
          <a:noFill/>
        </p:spPr>
        <p:txBody>
          <a:bodyPr wrap="square" rtlCol="0">
            <a:spAutoFit/>
          </a:bodyPr>
          <a:lstStyle/>
          <a:p>
            <a:pPr algn="r"/>
            <a:r>
              <a:rPr lang="en-US" sz="1200" dirty="0">
                <a:solidFill>
                  <a:schemeClr val="bg1"/>
                </a:solidFill>
              </a:rPr>
              <a:t>Slide </a:t>
            </a:r>
            <a:fld id="{6FA3485A-F454-114E-8FF0-4E63EF5BDB5A}" type="slidenum">
              <a:rPr lang="en-US" sz="1200" smtClean="0">
                <a:solidFill>
                  <a:schemeClr val="bg1"/>
                </a:solidFill>
              </a:rPr>
              <a:t>108</a:t>
            </a:fld>
            <a:endParaRPr lang="en-US" sz="1200" dirty="0">
              <a:solidFill>
                <a:schemeClr val="bg1"/>
              </a:solidFill>
            </a:endParaRPr>
          </a:p>
        </p:txBody>
      </p:sp>
      <p:sp>
        <p:nvSpPr>
          <p:cNvPr id="15" name="TextBox 14">
            <a:extLst>
              <a:ext uri="{FF2B5EF4-FFF2-40B4-BE49-F238E27FC236}">
                <a16:creationId xmlns:a16="http://schemas.microsoft.com/office/drawing/2014/main" id="{B0659C44-A5CF-346C-0C24-FFC9AD8A5067}"/>
              </a:ext>
            </a:extLst>
          </p:cNvPr>
          <p:cNvSpPr txBox="1"/>
          <p:nvPr/>
        </p:nvSpPr>
        <p:spPr>
          <a:xfrm>
            <a:off x="152400" y="114300"/>
            <a:ext cx="11887200" cy="461665"/>
          </a:xfrm>
          <a:prstGeom prst="rect">
            <a:avLst/>
          </a:prstGeom>
          <a:noFill/>
        </p:spPr>
        <p:txBody>
          <a:bodyPr wrap="square" rtlCol="0">
            <a:spAutoFit/>
          </a:bodyPr>
          <a:lstStyle/>
          <a:p>
            <a:r>
              <a:rPr lang="en-US" sz="2400" b="1" dirty="0">
                <a:solidFill>
                  <a:schemeClr val="bg1"/>
                </a:solidFill>
              </a:rPr>
              <a:t>Running Houston Message Board – Running at Command Prompt – Summary</a:t>
            </a:r>
          </a:p>
        </p:txBody>
      </p:sp>
      <p:pic>
        <p:nvPicPr>
          <p:cNvPr id="3" name="Picture 2">
            <a:extLst>
              <a:ext uri="{FF2B5EF4-FFF2-40B4-BE49-F238E27FC236}">
                <a16:creationId xmlns:a16="http://schemas.microsoft.com/office/drawing/2014/main" id="{EA6C14E6-25D9-7B47-E1AC-1AFA46B3850B}"/>
              </a:ext>
            </a:extLst>
          </p:cNvPr>
          <p:cNvPicPr>
            <a:picLocks noChangeAspect="1"/>
          </p:cNvPicPr>
          <p:nvPr/>
        </p:nvPicPr>
        <p:blipFill>
          <a:blip r:embed="rId2"/>
          <a:stretch>
            <a:fillRect/>
          </a:stretch>
        </p:blipFill>
        <p:spPr>
          <a:xfrm>
            <a:off x="209950" y="902176"/>
            <a:ext cx="6314418" cy="5782829"/>
          </a:xfrm>
          <a:prstGeom prst="rect">
            <a:avLst/>
          </a:prstGeom>
        </p:spPr>
      </p:pic>
      <p:sp>
        <p:nvSpPr>
          <p:cNvPr id="5" name="TextBox 4">
            <a:extLst>
              <a:ext uri="{FF2B5EF4-FFF2-40B4-BE49-F238E27FC236}">
                <a16:creationId xmlns:a16="http://schemas.microsoft.com/office/drawing/2014/main" id="{77AB182C-32BE-9119-F26A-78F55156AF95}"/>
              </a:ext>
            </a:extLst>
          </p:cNvPr>
          <p:cNvSpPr txBox="1"/>
          <p:nvPr/>
        </p:nvSpPr>
        <p:spPr>
          <a:xfrm>
            <a:off x="6993925" y="1845276"/>
            <a:ext cx="4168346" cy="3693319"/>
          </a:xfrm>
          <a:prstGeom prst="rect">
            <a:avLst/>
          </a:prstGeom>
          <a:noFill/>
        </p:spPr>
        <p:txBody>
          <a:bodyPr wrap="square" rtlCol="0">
            <a:spAutoFit/>
          </a:bodyPr>
          <a:lstStyle/>
          <a:p>
            <a:r>
              <a:rPr lang="en-US" dirty="0"/>
              <a:t>Notice our logging gives us good output, and the error message is meaningful.</a:t>
            </a:r>
          </a:p>
          <a:p>
            <a:endParaRPr lang="en-US" dirty="0"/>
          </a:p>
          <a:p>
            <a:r>
              <a:rPr lang="en-US" dirty="0"/>
              <a:t>While we forgot to configure the database connection string, everything worked as expected.</a:t>
            </a:r>
          </a:p>
          <a:p>
            <a:endParaRPr lang="en-US" dirty="0"/>
          </a:p>
          <a:p>
            <a:r>
              <a:rPr lang="en-US" dirty="0"/>
              <a:t>We will call this a success and move on to containerization of the web app.</a:t>
            </a:r>
          </a:p>
          <a:p>
            <a:endParaRPr lang="en-US" dirty="0"/>
          </a:p>
          <a:p>
            <a:r>
              <a:rPr lang="en-US" dirty="0"/>
              <a:t>I’ll leave it to you to figure out the connection string in the environment variable.</a:t>
            </a:r>
          </a:p>
        </p:txBody>
      </p:sp>
    </p:spTree>
    <p:extLst>
      <p:ext uri="{BB962C8B-B14F-4D97-AF65-F5344CB8AC3E}">
        <p14:creationId xmlns:p14="http://schemas.microsoft.com/office/powerpoint/2010/main" val="2342040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5D6102-506A-CA2A-BFE9-F2F24634B5F3}"/>
              </a:ext>
            </a:extLst>
          </p:cNvPr>
          <p:cNvSpPr/>
          <p:nvPr/>
        </p:nvSpPr>
        <p:spPr>
          <a:xfrm>
            <a:off x="0" y="0"/>
            <a:ext cx="12192000" cy="6858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7B3393D-781F-11D8-C930-E92EBC7CE1EA}"/>
              </a:ext>
            </a:extLst>
          </p:cNvPr>
          <p:cNvSpPr/>
          <p:nvPr/>
        </p:nvSpPr>
        <p:spPr>
          <a:xfrm>
            <a:off x="0" y="6515099"/>
            <a:ext cx="12192000" cy="341489"/>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9079191F-A12F-3989-4119-07879E46D6CE}"/>
              </a:ext>
            </a:extLst>
          </p:cNvPr>
          <p:cNvSpPr txBox="1"/>
          <p:nvPr/>
        </p:nvSpPr>
        <p:spPr>
          <a:xfrm>
            <a:off x="152400" y="6547344"/>
            <a:ext cx="5829300" cy="276999"/>
          </a:xfrm>
          <a:prstGeom prst="rect">
            <a:avLst/>
          </a:prstGeom>
          <a:noFill/>
        </p:spPr>
        <p:txBody>
          <a:bodyPr wrap="square" rtlCol="0">
            <a:spAutoFit/>
          </a:bodyPr>
          <a:lstStyle/>
          <a:p>
            <a:r>
              <a:rPr lang="en-US" sz="1200" dirty="0">
                <a:solidFill>
                  <a:schemeClr val="bg1"/>
                </a:solidFill>
              </a:rPr>
              <a:t>Created by Shawn </a:t>
            </a:r>
            <a:r>
              <a:rPr lang="en-US" sz="1200" dirty="0" err="1">
                <a:solidFill>
                  <a:schemeClr val="bg1"/>
                </a:solidFill>
              </a:rPr>
              <a:t>Zernik</a:t>
            </a:r>
            <a:r>
              <a:rPr lang="en-US" sz="1200" dirty="0">
                <a:solidFill>
                  <a:schemeClr val="bg1"/>
                </a:solidFill>
              </a:rPr>
              <a:t> on 1/4/2024</a:t>
            </a:r>
          </a:p>
        </p:txBody>
      </p:sp>
      <p:sp>
        <p:nvSpPr>
          <p:cNvPr id="14" name="TextBox 13">
            <a:extLst>
              <a:ext uri="{FF2B5EF4-FFF2-40B4-BE49-F238E27FC236}">
                <a16:creationId xmlns:a16="http://schemas.microsoft.com/office/drawing/2014/main" id="{447D253E-B6D1-91B9-EEF9-C95B568E2B7B}"/>
              </a:ext>
            </a:extLst>
          </p:cNvPr>
          <p:cNvSpPr txBox="1"/>
          <p:nvPr/>
        </p:nvSpPr>
        <p:spPr>
          <a:xfrm>
            <a:off x="6096000" y="6547344"/>
            <a:ext cx="5943600" cy="276999"/>
          </a:xfrm>
          <a:prstGeom prst="rect">
            <a:avLst/>
          </a:prstGeom>
          <a:noFill/>
        </p:spPr>
        <p:txBody>
          <a:bodyPr wrap="square" rtlCol="0">
            <a:spAutoFit/>
          </a:bodyPr>
          <a:lstStyle/>
          <a:p>
            <a:pPr algn="r"/>
            <a:r>
              <a:rPr lang="en-US" sz="1200" dirty="0">
                <a:solidFill>
                  <a:schemeClr val="bg1"/>
                </a:solidFill>
              </a:rPr>
              <a:t>Slide </a:t>
            </a:r>
            <a:fld id="{6FA3485A-F454-114E-8FF0-4E63EF5BDB5A}" type="slidenum">
              <a:rPr lang="en-US" sz="1200" smtClean="0">
                <a:solidFill>
                  <a:schemeClr val="bg1"/>
                </a:solidFill>
              </a:rPr>
              <a:t>11</a:t>
            </a:fld>
            <a:endParaRPr lang="en-US" sz="1200" dirty="0">
              <a:solidFill>
                <a:schemeClr val="bg1"/>
              </a:solidFill>
            </a:endParaRPr>
          </a:p>
        </p:txBody>
      </p:sp>
      <p:sp>
        <p:nvSpPr>
          <p:cNvPr id="15" name="TextBox 14">
            <a:extLst>
              <a:ext uri="{FF2B5EF4-FFF2-40B4-BE49-F238E27FC236}">
                <a16:creationId xmlns:a16="http://schemas.microsoft.com/office/drawing/2014/main" id="{B0659C44-A5CF-346C-0C24-FFC9AD8A5067}"/>
              </a:ext>
            </a:extLst>
          </p:cNvPr>
          <p:cNvSpPr txBox="1"/>
          <p:nvPr/>
        </p:nvSpPr>
        <p:spPr>
          <a:xfrm>
            <a:off x="152400" y="114300"/>
            <a:ext cx="11887200" cy="461665"/>
          </a:xfrm>
          <a:prstGeom prst="rect">
            <a:avLst/>
          </a:prstGeom>
          <a:noFill/>
        </p:spPr>
        <p:txBody>
          <a:bodyPr wrap="square" rtlCol="0">
            <a:spAutoFit/>
          </a:bodyPr>
          <a:lstStyle/>
          <a:p>
            <a:r>
              <a:rPr lang="en-US" sz="2400" b="1" dirty="0">
                <a:solidFill>
                  <a:schemeClr val="bg1"/>
                </a:solidFill>
              </a:rPr>
              <a:t>Application Development with Kubernetes and AWS</a:t>
            </a:r>
          </a:p>
        </p:txBody>
      </p:sp>
      <p:sp>
        <p:nvSpPr>
          <p:cNvPr id="3" name="Rectangle 2">
            <a:extLst>
              <a:ext uri="{FF2B5EF4-FFF2-40B4-BE49-F238E27FC236}">
                <a16:creationId xmlns:a16="http://schemas.microsoft.com/office/drawing/2014/main" id="{9F34FFAA-EDB2-75A7-1F1A-2382235EA88D}"/>
              </a:ext>
            </a:extLst>
          </p:cNvPr>
          <p:cNvSpPr/>
          <p:nvPr/>
        </p:nvSpPr>
        <p:spPr>
          <a:xfrm>
            <a:off x="0" y="685800"/>
            <a:ext cx="12192000" cy="5829300"/>
          </a:xfrm>
          <a:prstGeom prst="rect">
            <a:avLst/>
          </a:prstGeom>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3600" b="1" dirty="0"/>
              <a:t>Technologies</a:t>
            </a:r>
          </a:p>
        </p:txBody>
      </p:sp>
    </p:spTree>
    <p:extLst>
      <p:ext uri="{BB962C8B-B14F-4D97-AF65-F5344CB8AC3E}">
        <p14:creationId xmlns:p14="http://schemas.microsoft.com/office/powerpoint/2010/main" val="6087740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5D6102-506A-CA2A-BFE9-F2F24634B5F3}"/>
              </a:ext>
            </a:extLst>
          </p:cNvPr>
          <p:cNvSpPr/>
          <p:nvPr/>
        </p:nvSpPr>
        <p:spPr>
          <a:xfrm>
            <a:off x="0" y="0"/>
            <a:ext cx="12192000" cy="6858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7B3393D-781F-11D8-C930-E92EBC7CE1EA}"/>
              </a:ext>
            </a:extLst>
          </p:cNvPr>
          <p:cNvSpPr/>
          <p:nvPr/>
        </p:nvSpPr>
        <p:spPr>
          <a:xfrm>
            <a:off x="0" y="6515099"/>
            <a:ext cx="12192000" cy="341489"/>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9079191F-A12F-3989-4119-07879E46D6CE}"/>
              </a:ext>
            </a:extLst>
          </p:cNvPr>
          <p:cNvSpPr txBox="1"/>
          <p:nvPr/>
        </p:nvSpPr>
        <p:spPr>
          <a:xfrm>
            <a:off x="152400" y="6547344"/>
            <a:ext cx="5829300" cy="276999"/>
          </a:xfrm>
          <a:prstGeom prst="rect">
            <a:avLst/>
          </a:prstGeom>
          <a:noFill/>
        </p:spPr>
        <p:txBody>
          <a:bodyPr wrap="square" rtlCol="0">
            <a:spAutoFit/>
          </a:bodyPr>
          <a:lstStyle/>
          <a:p>
            <a:r>
              <a:rPr lang="en-US" sz="1200" dirty="0">
                <a:solidFill>
                  <a:schemeClr val="bg1"/>
                </a:solidFill>
              </a:rPr>
              <a:t>Created by Shawn </a:t>
            </a:r>
            <a:r>
              <a:rPr lang="en-US" sz="1200" dirty="0" err="1">
                <a:solidFill>
                  <a:schemeClr val="bg1"/>
                </a:solidFill>
              </a:rPr>
              <a:t>Zernik</a:t>
            </a:r>
            <a:r>
              <a:rPr lang="en-US" sz="1200" dirty="0">
                <a:solidFill>
                  <a:schemeClr val="bg1"/>
                </a:solidFill>
              </a:rPr>
              <a:t> on 1/4/2024</a:t>
            </a:r>
          </a:p>
        </p:txBody>
      </p:sp>
      <p:sp>
        <p:nvSpPr>
          <p:cNvPr id="14" name="TextBox 13">
            <a:extLst>
              <a:ext uri="{FF2B5EF4-FFF2-40B4-BE49-F238E27FC236}">
                <a16:creationId xmlns:a16="http://schemas.microsoft.com/office/drawing/2014/main" id="{447D253E-B6D1-91B9-EEF9-C95B568E2B7B}"/>
              </a:ext>
            </a:extLst>
          </p:cNvPr>
          <p:cNvSpPr txBox="1"/>
          <p:nvPr/>
        </p:nvSpPr>
        <p:spPr>
          <a:xfrm>
            <a:off x="6096000" y="6547344"/>
            <a:ext cx="5943600" cy="276999"/>
          </a:xfrm>
          <a:prstGeom prst="rect">
            <a:avLst/>
          </a:prstGeom>
          <a:noFill/>
        </p:spPr>
        <p:txBody>
          <a:bodyPr wrap="square" rtlCol="0">
            <a:spAutoFit/>
          </a:bodyPr>
          <a:lstStyle/>
          <a:p>
            <a:pPr algn="r"/>
            <a:r>
              <a:rPr lang="en-US" sz="1200" dirty="0">
                <a:solidFill>
                  <a:schemeClr val="bg1"/>
                </a:solidFill>
              </a:rPr>
              <a:t>Slide </a:t>
            </a:r>
            <a:fld id="{6FA3485A-F454-114E-8FF0-4E63EF5BDB5A}" type="slidenum">
              <a:rPr lang="en-US" sz="1200" smtClean="0">
                <a:solidFill>
                  <a:schemeClr val="bg1"/>
                </a:solidFill>
              </a:rPr>
              <a:t>12</a:t>
            </a:fld>
            <a:endParaRPr lang="en-US" sz="1200" dirty="0">
              <a:solidFill>
                <a:schemeClr val="bg1"/>
              </a:solidFill>
            </a:endParaRPr>
          </a:p>
        </p:txBody>
      </p:sp>
      <p:sp>
        <p:nvSpPr>
          <p:cNvPr id="15" name="TextBox 14">
            <a:extLst>
              <a:ext uri="{FF2B5EF4-FFF2-40B4-BE49-F238E27FC236}">
                <a16:creationId xmlns:a16="http://schemas.microsoft.com/office/drawing/2014/main" id="{B0659C44-A5CF-346C-0C24-FFC9AD8A5067}"/>
              </a:ext>
            </a:extLst>
          </p:cNvPr>
          <p:cNvSpPr txBox="1"/>
          <p:nvPr/>
        </p:nvSpPr>
        <p:spPr>
          <a:xfrm>
            <a:off x="152400" y="114300"/>
            <a:ext cx="11887200" cy="461665"/>
          </a:xfrm>
          <a:prstGeom prst="rect">
            <a:avLst/>
          </a:prstGeom>
          <a:noFill/>
        </p:spPr>
        <p:txBody>
          <a:bodyPr wrap="square" rtlCol="0">
            <a:spAutoFit/>
          </a:bodyPr>
          <a:lstStyle/>
          <a:p>
            <a:r>
              <a:rPr lang="en-US" sz="2400" b="1" dirty="0">
                <a:solidFill>
                  <a:schemeClr val="bg1"/>
                </a:solidFill>
              </a:rPr>
              <a:t>Technologies </a:t>
            </a:r>
          </a:p>
        </p:txBody>
      </p:sp>
      <p:sp>
        <p:nvSpPr>
          <p:cNvPr id="16" name="TextBox 15">
            <a:extLst>
              <a:ext uri="{FF2B5EF4-FFF2-40B4-BE49-F238E27FC236}">
                <a16:creationId xmlns:a16="http://schemas.microsoft.com/office/drawing/2014/main" id="{F6350C80-858E-A803-4884-75C39ED7AED3}"/>
              </a:ext>
            </a:extLst>
          </p:cNvPr>
          <p:cNvSpPr txBox="1"/>
          <p:nvPr/>
        </p:nvSpPr>
        <p:spPr>
          <a:xfrm>
            <a:off x="609600" y="914400"/>
            <a:ext cx="10972800" cy="646331"/>
          </a:xfrm>
          <a:prstGeom prst="rect">
            <a:avLst/>
          </a:prstGeom>
          <a:noFill/>
        </p:spPr>
        <p:txBody>
          <a:bodyPr wrap="square" rtlCol="0">
            <a:spAutoFit/>
          </a:bodyPr>
          <a:lstStyle/>
          <a:p>
            <a:r>
              <a:rPr lang="en-US" dirty="0"/>
              <a:t>For the purposes of learning and testing out these new technologies, we are going to try to simulate and boot up an app in AWS using private networks.</a:t>
            </a:r>
          </a:p>
        </p:txBody>
      </p:sp>
      <p:sp>
        <p:nvSpPr>
          <p:cNvPr id="39" name="TextBox 38">
            <a:extLst>
              <a:ext uri="{FF2B5EF4-FFF2-40B4-BE49-F238E27FC236}">
                <a16:creationId xmlns:a16="http://schemas.microsoft.com/office/drawing/2014/main" id="{F9AA0CCD-B351-87C5-F126-276BC13F56EE}"/>
              </a:ext>
            </a:extLst>
          </p:cNvPr>
          <p:cNvSpPr txBox="1"/>
          <p:nvPr/>
        </p:nvSpPr>
        <p:spPr>
          <a:xfrm>
            <a:off x="609600" y="2171700"/>
            <a:ext cx="3200400" cy="3231654"/>
          </a:xfrm>
          <a:prstGeom prst="rect">
            <a:avLst/>
          </a:prstGeom>
          <a:noFill/>
        </p:spPr>
        <p:txBody>
          <a:bodyPr wrap="square" rtlCol="0">
            <a:spAutoFit/>
          </a:bodyPr>
          <a:lstStyle/>
          <a:p>
            <a:r>
              <a:rPr lang="en-US" sz="2400" b="1" dirty="0"/>
              <a:t>Application</a:t>
            </a:r>
          </a:p>
          <a:p>
            <a:r>
              <a:rPr lang="en-US" sz="1200" dirty="0"/>
              <a:t>We will need an application to containerize.  For this purpose, I wrote a simple .NET Core application.</a:t>
            </a:r>
          </a:p>
          <a:p>
            <a:endParaRPr lang="en-US" sz="1200" dirty="0"/>
          </a:p>
          <a:p>
            <a:pPr marL="171450" indent="-171450">
              <a:buFont typeface="Arial" panose="020B0604020202020204" pitchFamily="34" charset="0"/>
              <a:buChar char="•"/>
            </a:pPr>
            <a:r>
              <a:rPr lang="en-US" sz="1200" dirty="0"/>
              <a:t>Simple </a:t>
            </a:r>
            <a:r>
              <a:rPr lang="en-US" sz="1200" dirty="0" err="1"/>
              <a:t>WebApi</a:t>
            </a:r>
            <a:r>
              <a:rPr lang="en-US" sz="1200" dirty="0"/>
              <a:t> - provides HTTP endpoints for the UI</a:t>
            </a:r>
          </a:p>
          <a:p>
            <a:pPr marL="171450" indent="-171450">
              <a:buFont typeface="Arial" panose="020B0604020202020204" pitchFamily="34" charset="0"/>
              <a:buChar char="•"/>
            </a:pPr>
            <a:endParaRPr lang="en-US" sz="1200" dirty="0"/>
          </a:p>
          <a:p>
            <a:pPr marL="171450" indent="-171450">
              <a:buFont typeface="Arial" panose="020B0604020202020204" pitchFamily="34" charset="0"/>
              <a:buChar char="•"/>
            </a:pPr>
            <a:r>
              <a:rPr lang="en-US" sz="1200" dirty="0"/>
              <a:t>Entity Framework - used to provide data access</a:t>
            </a:r>
          </a:p>
          <a:p>
            <a:pPr marL="171450" indent="-171450">
              <a:buFont typeface="Arial" panose="020B0604020202020204" pitchFamily="34" charset="0"/>
              <a:buChar char="•"/>
            </a:pPr>
            <a:endParaRPr lang="en-US" sz="1200" dirty="0"/>
          </a:p>
          <a:p>
            <a:pPr marL="171450" indent="-171450">
              <a:buFont typeface="Arial" panose="020B0604020202020204" pitchFamily="34" charset="0"/>
              <a:buChar char="•"/>
            </a:pPr>
            <a:r>
              <a:rPr lang="en-US" sz="1200" dirty="0" err="1"/>
              <a:t>DacFx</a:t>
            </a:r>
            <a:r>
              <a:rPr lang="en-US" sz="1200" dirty="0"/>
              <a:t> Project - allows DB control in GIT and drift protection during publishing</a:t>
            </a:r>
          </a:p>
          <a:p>
            <a:pPr marL="171450" indent="-171450">
              <a:buFont typeface="Arial" panose="020B0604020202020204" pitchFamily="34" charset="0"/>
              <a:buChar char="•"/>
            </a:pPr>
            <a:endParaRPr lang="en-US" sz="1200" dirty="0"/>
          </a:p>
          <a:p>
            <a:pPr marL="171450" indent="-171450">
              <a:buFont typeface="Arial" panose="020B0604020202020204" pitchFamily="34" charset="0"/>
              <a:buChar char="•"/>
            </a:pPr>
            <a:r>
              <a:rPr lang="en-US" sz="1200" dirty="0"/>
              <a:t>HTML / </a:t>
            </a:r>
            <a:r>
              <a:rPr lang="en-US" sz="1200" dirty="0" err="1"/>
              <a:t>Javascript</a:t>
            </a:r>
            <a:r>
              <a:rPr lang="en-US" sz="1200" dirty="0"/>
              <a:t> UI - a Web2.0 </a:t>
            </a:r>
            <a:r>
              <a:rPr lang="en-US" sz="1200" dirty="0" err="1"/>
              <a:t>Javascript</a:t>
            </a:r>
            <a:r>
              <a:rPr lang="en-US" sz="1200" dirty="0"/>
              <a:t> UI that calls the </a:t>
            </a:r>
            <a:r>
              <a:rPr lang="en-US" sz="1200" dirty="0" err="1"/>
              <a:t>WebApi</a:t>
            </a:r>
            <a:r>
              <a:rPr lang="en-US" sz="1200" dirty="0"/>
              <a:t> for data</a:t>
            </a:r>
          </a:p>
        </p:txBody>
      </p:sp>
      <p:sp>
        <p:nvSpPr>
          <p:cNvPr id="40" name="TextBox 39">
            <a:extLst>
              <a:ext uri="{FF2B5EF4-FFF2-40B4-BE49-F238E27FC236}">
                <a16:creationId xmlns:a16="http://schemas.microsoft.com/office/drawing/2014/main" id="{2F710470-9847-50FC-946E-00F11620AE03}"/>
              </a:ext>
            </a:extLst>
          </p:cNvPr>
          <p:cNvSpPr txBox="1"/>
          <p:nvPr/>
        </p:nvSpPr>
        <p:spPr>
          <a:xfrm>
            <a:off x="4495800" y="2171700"/>
            <a:ext cx="3200400" cy="3231654"/>
          </a:xfrm>
          <a:prstGeom prst="rect">
            <a:avLst/>
          </a:prstGeom>
          <a:noFill/>
        </p:spPr>
        <p:txBody>
          <a:bodyPr wrap="square" rtlCol="0">
            <a:spAutoFit/>
          </a:bodyPr>
          <a:lstStyle/>
          <a:p>
            <a:r>
              <a:rPr lang="en-US" sz="2400" b="1" dirty="0"/>
              <a:t>Cloud Environment</a:t>
            </a:r>
          </a:p>
          <a:p>
            <a:r>
              <a:rPr lang="en-US" sz="1200" dirty="0"/>
              <a:t>To simulate a private corporate cloud environment, we have utilized:</a:t>
            </a:r>
          </a:p>
          <a:p>
            <a:endParaRPr lang="en-US" sz="1200" dirty="0"/>
          </a:p>
          <a:p>
            <a:pPr marL="171450" indent="-171450">
              <a:buFont typeface="Arial" panose="020B0604020202020204" pitchFamily="34" charset="0"/>
              <a:buChar char="•"/>
            </a:pPr>
            <a:r>
              <a:rPr lang="en-US" sz="1200" dirty="0"/>
              <a:t>AWS - the cloud provider</a:t>
            </a:r>
          </a:p>
          <a:p>
            <a:pPr marL="171450" indent="-171450">
              <a:buFont typeface="Arial" panose="020B0604020202020204" pitchFamily="34" charset="0"/>
              <a:buChar char="•"/>
            </a:pPr>
            <a:endParaRPr lang="en-US" sz="1200" dirty="0"/>
          </a:p>
          <a:p>
            <a:pPr marL="171450" indent="-171450">
              <a:buFont typeface="Arial" panose="020B0604020202020204" pitchFamily="34" charset="0"/>
              <a:buChar char="•"/>
            </a:pPr>
            <a:r>
              <a:rPr lang="en-US" sz="1200" dirty="0" err="1"/>
              <a:t>OpenVpn</a:t>
            </a:r>
            <a:r>
              <a:rPr lang="en-US" sz="1200" dirty="0"/>
              <a:t> - provides direct access to the clouds VPC</a:t>
            </a:r>
          </a:p>
          <a:p>
            <a:pPr marL="171450" indent="-171450">
              <a:buFont typeface="Arial" panose="020B0604020202020204" pitchFamily="34" charset="0"/>
              <a:buChar char="•"/>
            </a:pPr>
            <a:endParaRPr lang="en-US" sz="1200" dirty="0"/>
          </a:p>
          <a:p>
            <a:pPr marL="171450" indent="-171450">
              <a:buFont typeface="Arial" panose="020B0604020202020204" pitchFamily="34" charset="0"/>
              <a:buChar char="•"/>
            </a:pPr>
            <a:r>
              <a:rPr lang="en-US" sz="1200" dirty="0"/>
              <a:t>RDS MS SQL - a fully managed MS SQL database instance</a:t>
            </a:r>
          </a:p>
          <a:p>
            <a:pPr marL="171450" indent="-171450">
              <a:buFont typeface="Arial" panose="020B0604020202020204" pitchFamily="34" charset="0"/>
              <a:buChar char="•"/>
            </a:pPr>
            <a:endParaRPr lang="en-US" sz="1200" dirty="0"/>
          </a:p>
          <a:p>
            <a:pPr marL="171450" indent="-171450">
              <a:buFont typeface="Arial" panose="020B0604020202020204" pitchFamily="34" charset="0"/>
              <a:buChar char="•"/>
            </a:pPr>
            <a:r>
              <a:rPr lang="en-US" sz="1200" dirty="0"/>
              <a:t>ECR - container registry for publishing to Kubernetes cluster</a:t>
            </a:r>
          </a:p>
          <a:p>
            <a:pPr marL="171450" indent="-171450">
              <a:buFont typeface="Arial" panose="020B0604020202020204" pitchFamily="34" charset="0"/>
              <a:buChar char="•"/>
            </a:pPr>
            <a:endParaRPr lang="en-US" sz="1200" dirty="0"/>
          </a:p>
          <a:p>
            <a:pPr marL="171450" indent="-171450">
              <a:buFont typeface="Arial" panose="020B0604020202020204" pitchFamily="34" charset="0"/>
              <a:buChar char="•"/>
            </a:pPr>
            <a:r>
              <a:rPr lang="en-US" sz="1200" dirty="0"/>
              <a:t>EKS - the Kubernetes cluster used</a:t>
            </a:r>
          </a:p>
        </p:txBody>
      </p:sp>
      <p:sp>
        <p:nvSpPr>
          <p:cNvPr id="41" name="TextBox 40">
            <a:extLst>
              <a:ext uri="{FF2B5EF4-FFF2-40B4-BE49-F238E27FC236}">
                <a16:creationId xmlns:a16="http://schemas.microsoft.com/office/drawing/2014/main" id="{2589D824-EA4B-EF27-086C-D05FE78251B2}"/>
              </a:ext>
            </a:extLst>
          </p:cNvPr>
          <p:cNvSpPr txBox="1"/>
          <p:nvPr/>
        </p:nvSpPr>
        <p:spPr>
          <a:xfrm>
            <a:off x="8382000" y="2171700"/>
            <a:ext cx="3200400" cy="3970318"/>
          </a:xfrm>
          <a:prstGeom prst="rect">
            <a:avLst/>
          </a:prstGeom>
          <a:noFill/>
        </p:spPr>
        <p:txBody>
          <a:bodyPr wrap="square" rtlCol="0">
            <a:spAutoFit/>
          </a:bodyPr>
          <a:lstStyle/>
          <a:p>
            <a:r>
              <a:rPr lang="en-US" sz="2400" b="1" dirty="0"/>
              <a:t>DevOps</a:t>
            </a:r>
          </a:p>
          <a:p>
            <a:r>
              <a:rPr lang="en-US" sz="1200" dirty="0"/>
              <a:t>For development and pipeline operations we have used the following:</a:t>
            </a:r>
          </a:p>
          <a:p>
            <a:endParaRPr lang="en-US" sz="1200" dirty="0"/>
          </a:p>
          <a:p>
            <a:pPr marL="171450" indent="-171450">
              <a:buFont typeface="Arial" panose="020B0604020202020204" pitchFamily="34" charset="0"/>
              <a:buChar char="•"/>
            </a:pPr>
            <a:r>
              <a:rPr lang="en-US" sz="1200" dirty="0"/>
              <a:t>GIT - repository to store code</a:t>
            </a:r>
          </a:p>
          <a:p>
            <a:pPr marL="171450" indent="-171450">
              <a:buFont typeface="Arial" panose="020B0604020202020204" pitchFamily="34" charset="0"/>
              <a:buChar char="•"/>
            </a:pPr>
            <a:endParaRPr lang="en-US" sz="1200" dirty="0"/>
          </a:p>
          <a:p>
            <a:pPr marL="171450" indent="-171450">
              <a:buFont typeface="Arial" panose="020B0604020202020204" pitchFamily="34" charset="0"/>
              <a:buChar char="•"/>
            </a:pPr>
            <a:r>
              <a:rPr lang="en-US" sz="1200" dirty="0"/>
              <a:t>Terraform - used to provision DB and Kubernetes</a:t>
            </a:r>
          </a:p>
          <a:p>
            <a:pPr marL="171450" indent="-171450">
              <a:buFont typeface="Arial" panose="020B0604020202020204" pitchFamily="34" charset="0"/>
              <a:buChar char="•"/>
            </a:pPr>
            <a:endParaRPr lang="en-US" sz="1200" dirty="0"/>
          </a:p>
          <a:p>
            <a:pPr marL="171450" indent="-171450">
              <a:buFont typeface="Arial" panose="020B0604020202020204" pitchFamily="34" charset="0"/>
              <a:buChar char="•"/>
            </a:pPr>
            <a:r>
              <a:rPr lang="en-US" sz="1200" dirty="0"/>
              <a:t>BASH - scripts used to build and deploy to AWS</a:t>
            </a:r>
          </a:p>
          <a:p>
            <a:pPr marL="171450" indent="-171450">
              <a:buFont typeface="Arial" panose="020B0604020202020204" pitchFamily="34" charset="0"/>
              <a:buChar char="•"/>
            </a:pPr>
            <a:endParaRPr lang="en-US" sz="1200" dirty="0"/>
          </a:p>
          <a:p>
            <a:pPr marL="171450" indent="-171450">
              <a:buFont typeface="Arial" panose="020B0604020202020204" pitchFamily="34" charset="0"/>
              <a:buChar char="•"/>
            </a:pPr>
            <a:r>
              <a:rPr lang="en-US" sz="1200" dirty="0"/>
              <a:t>VS Code - IDE of choice</a:t>
            </a:r>
          </a:p>
          <a:p>
            <a:pPr marL="171450" indent="-171450">
              <a:buFont typeface="Arial" panose="020B0604020202020204" pitchFamily="34" charset="0"/>
              <a:buChar char="•"/>
            </a:pPr>
            <a:endParaRPr lang="en-US" sz="1200" dirty="0"/>
          </a:p>
          <a:p>
            <a:pPr marL="171450" indent="-171450">
              <a:buFont typeface="Arial" panose="020B0604020202020204" pitchFamily="34" charset="0"/>
              <a:buChar char="•"/>
            </a:pPr>
            <a:r>
              <a:rPr lang="en-US" sz="1200" dirty="0"/>
              <a:t>Azure Data Studio - SQL client</a:t>
            </a:r>
          </a:p>
          <a:p>
            <a:pPr marL="171450" indent="-171450">
              <a:buFont typeface="Arial" panose="020B0604020202020204" pitchFamily="34" charset="0"/>
              <a:buChar char="•"/>
            </a:pPr>
            <a:endParaRPr lang="en-US" sz="1200" dirty="0"/>
          </a:p>
          <a:p>
            <a:pPr marL="171450" indent="-171450">
              <a:buFont typeface="Arial" panose="020B0604020202020204" pitchFamily="34" charset="0"/>
              <a:buChar char="•"/>
            </a:pPr>
            <a:r>
              <a:rPr lang="en-US" sz="1200" dirty="0" err="1"/>
              <a:t>SqlPackage</a:t>
            </a:r>
            <a:r>
              <a:rPr lang="en-US" sz="1200" dirty="0"/>
              <a:t> - publish database changes</a:t>
            </a:r>
          </a:p>
          <a:p>
            <a:pPr marL="171450" indent="-171450">
              <a:buFont typeface="Arial" panose="020B0604020202020204" pitchFamily="34" charset="0"/>
              <a:buChar char="•"/>
            </a:pPr>
            <a:endParaRPr lang="en-US" sz="1200" dirty="0"/>
          </a:p>
          <a:p>
            <a:pPr marL="171450" indent="-171450">
              <a:buFont typeface="Arial" panose="020B0604020202020204" pitchFamily="34" charset="0"/>
              <a:buChar char="•"/>
            </a:pPr>
            <a:endParaRPr lang="en-US" sz="1200" dirty="0"/>
          </a:p>
          <a:p>
            <a:pPr marL="171450" indent="-171450">
              <a:buFont typeface="Arial" panose="020B0604020202020204" pitchFamily="34" charset="0"/>
              <a:buChar char="•"/>
            </a:pPr>
            <a:endParaRPr lang="en-US" sz="1200" dirty="0"/>
          </a:p>
        </p:txBody>
      </p:sp>
    </p:spTree>
    <p:extLst>
      <p:ext uri="{BB962C8B-B14F-4D97-AF65-F5344CB8AC3E}">
        <p14:creationId xmlns:p14="http://schemas.microsoft.com/office/powerpoint/2010/main" val="18816461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5D6102-506A-CA2A-BFE9-F2F24634B5F3}"/>
              </a:ext>
            </a:extLst>
          </p:cNvPr>
          <p:cNvSpPr/>
          <p:nvPr/>
        </p:nvSpPr>
        <p:spPr>
          <a:xfrm>
            <a:off x="0" y="0"/>
            <a:ext cx="12192000" cy="6858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7B3393D-781F-11D8-C930-E92EBC7CE1EA}"/>
              </a:ext>
            </a:extLst>
          </p:cNvPr>
          <p:cNvSpPr/>
          <p:nvPr/>
        </p:nvSpPr>
        <p:spPr>
          <a:xfrm>
            <a:off x="0" y="6515099"/>
            <a:ext cx="12192000" cy="341489"/>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9079191F-A12F-3989-4119-07879E46D6CE}"/>
              </a:ext>
            </a:extLst>
          </p:cNvPr>
          <p:cNvSpPr txBox="1"/>
          <p:nvPr/>
        </p:nvSpPr>
        <p:spPr>
          <a:xfrm>
            <a:off x="152400" y="6547344"/>
            <a:ext cx="5829300" cy="276999"/>
          </a:xfrm>
          <a:prstGeom prst="rect">
            <a:avLst/>
          </a:prstGeom>
          <a:noFill/>
        </p:spPr>
        <p:txBody>
          <a:bodyPr wrap="square" rtlCol="0">
            <a:spAutoFit/>
          </a:bodyPr>
          <a:lstStyle/>
          <a:p>
            <a:r>
              <a:rPr lang="en-US" sz="1200" dirty="0">
                <a:solidFill>
                  <a:schemeClr val="bg1"/>
                </a:solidFill>
              </a:rPr>
              <a:t>Created by Shawn </a:t>
            </a:r>
            <a:r>
              <a:rPr lang="en-US" sz="1200" dirty="0" err="1">
                <a:solidFill>
                  <a:schemeClr val="bg1"/>
                </a:solidFill>
              </a:rPr>
              <a:t>Zernik</a:t>
            </a:r>
            <a:r>
              <a:rPr lang="en-US" sz="1200" dirty="0">
                <a:solidFill>
                  <a:schemeClr val="bg1"/>
                </a:solidFill>
              </a:rPr>
              <a:t> on 1/4/2024</a:t>
            </a:r>
          </a:p>
        </p:txBody>
      </p:sp>
      <p:sp>
        <p:nvSpPr>
          <p:cNvPr id="14" name="TextBox 13">
            <a:extLst>
              <a:ext uri="{FF2B5EF4-FFF2-40B4-BE49-F238E27FC236}">
                <a16:creationId xmlns:a16="http://schemas.microsoft.com/office/drawing/2014/main" id="{447D253E-B6D1-91B9-EEF9-C95B568E2B7B}"/>
              </a:ext>
            </a:extLst>
          </p:cNvPr>
          <p:cNvSpPr txBox="1"/>
          <p:nvPr/>
        </p:nvSpPr>
        <p:spPr>
          <a:xfrm>
            <a:off x="6096000" y="6547344"/>
            <a:ext cx="5943600" cy="276999"/>
          </a:xfrm>
          <a:prstGeom prst="rect">
            <a:avLst/>
          </a:prstGeom>
          <a:noFill/>
        </p:spPr>
        <p:txBody>
          <a:bodyPr wrap="square" rtlCol="0">
            <a:spAutoFit/>
          </a:bodyPr>
          <a:lstStyle/>
          <a:p>
            <a:pPr algn="r"/>
            <a:r>
              <a:rPr lang="en-US" sz="1200" dirty="0">
                <a:solidFill>
                  <a:schemeClr val="bg1"/>
                </a:solidFill>
              </a:rPr>
              <a:t>Slide </a:t>
            </a:r>
            <a:fld id="{6FA3485A-F454-114E-8FF0-4E63EF5BDB5A}" type="slidenum">
              <a:rPr lang="en-US" sz="1200" smtClean="0">
                <a:solidFill>
                  <a:schemeClr val="bg1"/>
                </a:solidFill>
              </a:rPr>
              <a:t>13</a:t>
            </a:fld>
            <a:endParaRPr lang="en-US" sz="1200" dirty="0">
              <a:solidFill>
                <a:schemeClr val="bg1"/>
              </a:solidFill>
            </a:endParaRPr>
          </a:p>
        </p:txBody>
      </p:sp>
      <p:sp>
        <p:nvSpPr>
          <p:cNvPr id="15" name="TextBox 14">
            <a:extLst>
              <a:ext uri="{FF2B5EF4-FFF2-40B4-BE49-F238E27FC236}">
                <a16:creationId xmlns:a16="http://schemas.microsoft.com/office/drawing/2014/main" id="{B0659C44-A5CF-346C-0C24-FFC9AD8A5067}"/>
              </a:ext>
            </a:extLst>
          </p:cNvPr>
          <p:cNvSpPr txBox="1"/>
          <p:nvPr/>
        </p:nvSpPr>
        <p:spPr>
          <a:xfrm>
            <a:off x="152400" y="114300"/>
            <a:ext cx="11887200" cy="461665"/>
          </a:xfrm>
          <a:prstGeom prst="rect">
            <a:avLst/>
          </a:prstGeom>
          <a:noFill/>
        </p:spPr>
        <p:txBody>
          <a:bodyPr wrap="square" rtlCol="0">
            <a:spAutoFit/>
          </a:bodyPr>
          <a:lstStyle/>
          <a:p>
            <a:r>
              <a:rPr lang="en-US" sz="2400" b="1" dirty="0">
                <a:solidFill>
                  <a:schemeClr val="bg1"/>
                </a:solidFill>
              </a:rPr>
              <a:t>Application Development with Kubernetes and AWS</a:t>
            </a:r>
          </a:p>
        </p:txBody>
      </p:sp>
      <p:sp>
        <p:nvSpPr>
          <p:cNvPr id="3" name="Rectangle 2">
            <a:extLst>
              <a:ext uri="{FF2B5EF4-FFF2-40B4-BE49-F238E27FC236}">
                <a16:creationId xmlns:a16="http://schemas.microsoft.com/office/drawing/2014/main" id="{9F34FFAA-EDB2-75A7-1F1A-2382235EA88D}"/>
              </a:ext>
            </a:extLst>
          </p:cNvPr>
          <p:cNvSpPr/>
          <p:nvPr/>
        </p:nvSpPr>
        <p:spPr>
          <a:xfrm>
            <a:off x="0" y="685800"/>
            <a:ext cx="12192000" cy="5829300"/>
          </a:xfrm>
          <a:prstGeom prst="rect">
            <a:avLst/>
          </a:prstGeom>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3600" b="1" dirty="0" err="1"/>
              <a:t>WebApi</a:t>
            </a:r>
            <a:endParaRPr lang="en-US" sz="3600" b="1" dirty="0"/>
          </a:p>
          <a:p>
            <a:pPr algn="ctr"/>
            <a:r>
              <a:rPr lang="en-US" sz="3600" b="1" dirty="0"/>
              <a:t>(</a:t>
            </a:r>
            <a:r>
              <a:rPr lang="en-US" sz="3600" b="1" dirty="0" err="1"/>
              <a:t>htown</a:t>
            </a:r>
            <a:r>
              <a:rPr lang="en-US" sz="3600" b="1" dirty="0"/>
              <a:t>-msg)</a:t>
            </a:r>
          </a:p>
        </p:txBody>
      </p:sp>
    </p:spTree>
    <p:extLst>
      <p:ext uri="{BB962C8B-B14F-4D97-AF65-F5344CB8AC3E}">
        <p14:creationId xmlns:p14="http://schemas.microsoft.com/office/powerpoint/2010/main" val="1836142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7" name="Straight Connector 46">
            <a:extLst>
              <a:ext uri="{FF2B5EF4-FFF2-40B4-BE49-F238E27FC236}">
                <a16:creationId xmlns:a16="http://schemas.microsoft.com/office/drawing/2014/main" id="{1A1FDB6E-FC89-EC1D-EBD0-159F491B87E1}"/>
              </a:ext>
            </a:extLst>
          </p:cNvPr>
          <p:cNvCxnSpPr/>
          <p:nvPr/>
        </p:nvCxnSpPr>
        <p:spPr>
          <a:xfrm>
            <a:off x="4381500" y="2401500"/>
            <a:ext cx="0" cy="3657600"/>
          </a:xfrm>
          <a:prstGeom prst="line">
            <a:avLst/>
          </a:prstGeom>
          <a:ln w="3810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0" name="Rectangle 9">
            <a:extLst>
              <a:ext uri="{FF2B5EF4-FFF2-40B4-BE49-F238E27FC236}">
                <a16:creationId xmlns:a16="http://schemas.microsoft.com/office/drawing/2014/main" id="{045D6102-506A-CA2A-BFE9-F2F24634B5F3}"/>
              </a:ext>
            </a:extLst>
          </p:cNvPr>
          <p:cNvSpPr/>
          <p:nvPr/>
        </p:nvSpPr>
        <p:spPr>
          <a:xfrm>
            <a:off x="0" y="0"/>
            <a:ext cx="12192000" cy="6858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7B3393D-781F-11D8-C930-E92EBC7CE1EA}"/>
              </a:ext>
            </a:extLst>
          </p:cNvPr>
          <p:cNvSpPr/>
          <p:nvPr/>
        </p:nvSpPr>
        <p:spPr>
          <a:xfrm>
            <a:off x="0" y="6515099"/>
            <a:ext cx="12192000" cy="341489"/>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9079191F-A12F-3989-4119-07879E46D6CE}"/>
              </a:ext>
            </a:extLst>
          </p:cNvPr>
          <p:cNvSpPr txBox="1"/>
          <p:nvPr/>
        </p:nvSpPr>
        <p:spPr>
          <a:xfrm>
            <a:off x="152400" y="6547344"/>
            <a:ext cx="5829300" cy="276999"/>
          </a:xfrm>
          <a:prstGeom prst="rect">
            <a:avLst/>
          </a:prstGeom>
          <a:noFill/>
        </p:spPr>
        <p:txBody>
          <a:bodyPr wrap="square" rtlCol="0">
            <a:spAutoFit/>
          </a:bodyPr>
          <a:lstStyle/>
          <a:p>
            <a:r>
              <a:rPr lang="en-US" sz="1200" dirty="0">
                <a:solidFill>
                  <a:schemeClr val="bg1"/>
                </a:solidFill>
              </a:rPr>
              <a:t>Created by Shawn </a:t>
            </a:r>
            <a:r>
              <a:rPr lang="en-US" sz="1200" dirty="0" err="1">
                <a:solidFill>
                  <a:schemeClr val="bg1"/>
                </a:solidFill>
              </a:rPr>
              <a:t>Zernik</a:t>
            </a:r>
            <a:r>
              <a:rPr lang="en-US" sz="1200" dirty="0">
                <a:solidFill>
                  <a:schemeClr val="bg1"/>
                </a:solidFill>
              </a:rPr>
              <a:t> on 1/4/2024</a:t>
            </a:r>
          </a:p>
        </p:txBody>
      </p:sp>
      <p:sp>
        <p:nvSpPr>
          <p:cNvPr id="14" name="TextBox 13">
            <a:extLst>
              <a:ext uri="{FF2B5EF4-FFF2-40B4-BE49-F238E27FC236}">
                <a16:creationId xmlns:a16="http://schemas.microsoft.com/office/drawing/2014/main" id="{447D253E-B6D1-91B9-EEF9-C95B568E2B7B}"/>
              </a:ext>
            </a:extLst>
          </p:cNvPr>
          <p:cNvSpPr txBox="1"/>
          <p:nvPr/>
        </p:nvSpPr>
        <p:spPr>
          <a:xfrm>
            <a:off x="6096000" y="6547344"/>
            <a:ext cx="5943600" cy="276999"/>
          </a:xfrm>
          <a:prstGeom prst="rect">
            <a:avLst/>
          </a:prstGeom>
          <a:noFill/>
        </p:spPr>
        <p:txBody>
          <a:bodyPr wrap="square" rtlCol="0">
            <a:spAutoFit/>
          </a:bodyPr>
          <a:lstStyle/>
          <a:p>
            <a:pPr algn="r"/>
            <a:r>
              <a:rPr lang="en-US" sz="1200" dirty="0">
                <a:solidFill>
                  <a:schemeClr val="bg1"/>
                </a:solidFill>
              </a:rPr>
              <a:t>Slide </a:t>
            </a:r>
            <a:fld id="{6FA3485A-F454-114E-8FF0-4E63EF5BDB5A}" type="slidenum">
              <a:rPr lang="en-US" sz="1200" smtClean="0">
                <a:solidFill>
                  <a:schemeClr val="bg1"/>
                </a:solidFill>
              </a:rPr>
              <a:t>14</a:t>
            </a:fld>
            <a:endParaRPr lang="en-US" sz="1200" dirty="0">
              <a:solidFill>
                <a:schemeClr val="bg1"/>
              </a:solidFill>
            </a:endParaRPr>
          </a:p>
        </p:txBody>
      </p:sp>
      <p:sp>
        <p:nvSpPr>
          <p:cNvPr id="15" name="TextBox 14">
            <a:extLst>
              <a:ext uri="{FF2B5EF4-FFF2-40B4-BE49-F238E27FC236}">
                <a16:creationId xmlns:a16="http://schemas.microsoft.com/office/drawing/2014/main" id="{B0659C44-A5CF-346C-0C24-FFC9AD8A5067}"/>
              </a:ext>
            </a:extLst>
          </p:cNvPr>
          <p:cNvSpPr txBox="1"/>
          <p:nvPr/>
        </p:nvSpPr>
        <p:spPr>
          <a:xfrm>
            <a:off x="152400" y="114300"/>
            <a:ext cx="11887200" cy="461665"/>
          </a:xfrm>
          <a:prstGeom prst="rect">
            <a:avLst/>
          </a:prstGeom>
          <a:noFill/>
        </p:spPr>
        <p:txBody>
          <a:bodyPr wrap="square" rtlCol="0">
            <a:spAutoFit/>
          </a:bodyPr>
          <a:lstStyle/>
          <a:p>
            <a:r>
              <a:rPr lang="en-US" sz="2400" b="1" dirty="0" err="1">
                <a:solidFill>
                  <a:schemeClr val="bg1"/>
                </a:solidFill>
              </a:rPr>
              <a:t>WebApi</a:t>
            </a:r>
            <a:r>
              <a:rPr lang="en-US" sz="2400" b="1" dirty="0">
                <a:solidFill>
                  <a:schemeClr val="bg1"/>
                </a:solidFill>
              </a:rPr>
              <a:t> Solution - Architecture</a:t>
            </a:r>
          </a:p>
        </p:txBody>
      </p:sp>
      <p:sp>
        <p:nvSpPr>
          <p:cNvPr id="16" name="TextBox 15">
            <a:extLst>
              <a:ext uri="{FF2B5EF4-FFF2-40B4-BE49-F238E27FC236}">
                <a16:creationId xmlns:a16="http://schemas.microsoft.com/office/drawing/2014/main" id="{F6350C80-858E-A803-4884-75C39ED7AED3}"/>
              </a:ext>
            </a:extLst>
          </p:cNvPr>
          <p:cNvSpPr txBox="1"/>
          <p:nvPr/>
        </p:nvSpPr>
        <p:spPr>
          <a:xfrm>
            <a:off x="609600" y="914400"/>
            <a:ext cx="10972800" cy="646331"/>
          </a:xfrm>
          <a:prstGeom prst="rect">
            <a:avLst/>
          </a:prstGeom>
          <a:noFill/>
        </p:spPr>
        <p:txBody>
          <a:bodyPr wrap="square" rtlCol="0">
            <a:spAutoFit/>
          </a:bodyPr>
          <a:lstStyle/>
          <a:p>
            <a:r>
              <a:rPr lang="en-US" dirty="0"/>
              <a:t>The application is referred to as “Houston Message Board”.  It’s intended to be a simplistic stateful application that persists data to a Microsoft SQL database.</a:t>
            </a:r>
          </a:p>
        </p:txBody>
      </p:sp>
      <p:sp>
        <p:nvSpPr>
          <p:cNvPr id="3" name="Rectangle 2">
            <a:extLst>
              <a:ext uri="{FF2B5EF4-FFF2-40B4-BE49-F238E27FC236}">
                <a16:creationId xmlns:a16="http://schemas.microsoft.com/office/drawing/2014/main" id="{8BF48E4B-E503-D95D-0131-72202911495C}"/>
              </a:ext>
            </a:extLst>
          </p:cNvPr>
          <p:cNvSpPr/>
          <p:nvPr/>
        </p:nvSpPr>
        <p:spPr>
          <a:xfrm>
            <a:off x="838200" y="3201600"/>
            <a:ext cx="2971800" cy="1028700"/>
          </a:xfrm>
          <a:prstGeom prst="rect">
            <a:avLst/>
          </a:prstGeom>
        </p:spPr>
        <p:style>
          <a:lnRef idx="1">
            <a:schemeClr val="accent2"/>
          </a:lnRef>
          <a:fillRef idx="2">
            <a:schemeClr val="accent2"/>
          </a:fillRef>
          <a:effectRef idx="1">
            <a:schemeClr val="accent2"/>
          </a:effectRef>
          <a:fontRef idx="minor">
            <a:schemeClr val="dk1"/>
          </a:fontRef>
        </p:style>
        <p:txBody>
          <a:bodyPr rtlCol="0" anchor="b"/>
          <a:lstStyle/>
          <a:p>
            <a:pPr algn="ctr"/>
            <a:r>
              <a:rPr lang="en-US" sz="1000" dirty="0"/>
              <a:t>Web Browser</a:t>
            </a:r>
          </a:p>
        </p:txBody>
      </p:sp>
      <p:sp>
        <p:nvSpPr>
          <p:cNvPr id="4" name="Rectangle 3">
            <a:extLst>
              <a:ext uri="{FF2B5EF4-FFF2-40B4-BE49-F238E27FC236}">
                <a16:creationId xmlns:a16="http://schemas.microsoft.com/office/drawing/2014/main" id="{ED661A5C-734A-808F-3034-60349CC5A745}"/>
              </a:ext>
            </a:extLst>
          </p:cNvPr>
          <p:cNvSpPr/>
          <p:nvPr/>
        </p:nvSpPr>
        <p:spPr>
          <a:xfrm>
            <a:off x="4724400" y="3086100"/>
            <a:ext cx="1371600" cy="91440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000" dirty="0"/>
              <a:t>.NET</a:t>
            </a:r>
          </a:p>
          <a:p>
            <a:pPr algn="ctr"/>
            <a:r>
              <a:rPr lang="en-US" sz="1000" dirty="0" err="1"/>
              <a:t>WebApplication</a:t>
            </a:r>
            <a:endParaRPr lang="en-US" sz="1000" dirty="0"/>
          </a:p>
        </p:txBody>
      </p:sp>
      <p:sp>
        <p:nvSpPr>
          <p:cNvPr id="5" name="Rectangle 4">
            <a:extLst>
              <a:ext uri="{FF2B5EF4-FFF2-40B4-BE49-F238E27FC236}">
                <a16:creationId xmlns:a16="http://schemas.microsoft.com/office/drawing/2014/main" id="{6F818C5F-0291-D962-11E3-65023B621A6A}"/>
              </a:ext>
            </a:extLst>
          </p:cNvPr>
          <p:cNvSpPr/>
          <p:nvPr/>
        </p:nvSpPr>
        <p:spPr>
          <a:xfrm>
            <a:off x="6553200" y="3086100"/>
            <a:ext cx="1371600" cy="9144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1000" dirty="0" err="1"/>
              <a:t>EndPoint</a:t>
            </a:r>
            <a:r>
              <a:rPr lang="en-US" sz="1000" dirty="0"/>
              <a:t> Classes</a:t>
            </a:r>
          </a:p>
        </p:txBody>
      </p:sp>
      <p:sp>
        <p:nvSpPr>
          <p:cNvPr id="6" name="Rectangle 5">
            <a:extLst>
              <a:ext uri="{FF2B5EF4-FFF2-40B4-BE49-F238E27FC236}">
                <a16:creationId xmlns:a16="http://schemas.microsoft.com/office/drawing/2014/main" id="{FBE4526B-FAE1-9006-A382-DEAC258C6592}"/>
              </a:ext>
            </a:extLst>
          </p:cNvPr>
          <p:cNvSpPr/>
          <p:nvPr/>
        </p:nvSpPr>
        <p:spPr>
          <a:xfrm>
            <a:off x="8382000" y="2400300"/>
            <a:ext cx="1371600" cy="9144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000" dirty="0"/>
              <a:t>Database Context Class</a:t>
            </a:r>
          </a:p>
        </p:txBody>
      </p:sp>
      <p:sp>
        <p:nvSpPr>
          <p:cNvPr id="7" name="Rectangle 6">
            <a:extLst>
              <a:ext uri="{FF2B5EF4-FFF2-40B4-BE49-F238E27FC236}">
                <a16:creationId xmlns:a16="http://schemas.microsoft.com/office/drawing/2014/main" id="{B4440169-89B2-E943-9712-2812820FAF02}"/>
              </a:ext>
            </a:extLst>
          </p:cNvPr>
          <p:cNvSpPr/>
          <p:nvPr/>
        </p:nvSpPr>
        <p:spPr>
          <a:xfrm>
            <a:off x="8382000" y="3771900"/>
            <a:ext cx="1371600" cy="9144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000" dirty="0"/>
              <a:t>Entities</a:t>
            </a:r>
          </a:p>
        </p:txBody>
      </p:sp>
      <p:sp>
        <p:nvSpPr>
          <p:cNvPr id="17" name="Can 16">
            <a:extLst>
              <a:ext uri="{FF2B5EF4-FFF2-40B4-BE49-F238E27FC236}">
                <a16:creationId xmlns:a16="http://schemas.microsoft.com/office/drawing/2014/main" id="{9DCBCF3E-2BC7-F6A7-AF68-ED2AF9BC6AEB}"/>
              </a:ext>
            </a:extLst>
          </p:cNvPr>
          <p:cNvSpPr/>
          <p:nvPr/>
        </p:nvSpPr>
        <p:spPr>
          <a:xfrm>
            <a:off x="10155054" y="3808476"/>
            <a:ext cx="914400" cy="877824"/>
          </a:xfrm>
          <a:prstGeom prst="can">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000" dirty="0"/>
              <a:t>MS SQL</a:t>
            </a:r>
          </a:p>
        </p:txBody>
      </p:sp>
      <p:cxnSp>
        <p:nvCxnSpPr>
          <p:cNvPr id="23" name="Straight Arrow Connector 22">
            <a:extLst>
              <a:ext uri="{FF2B5EF4-FFF2-40B4-BE49-F238E27FC236}">
                <a16:creationId xmlns:a16="http://schemas.microsoft.com/office/drawing/2014/main" id="{243E88FC-3238-7725-CBD1-46800957047F}"/>
              </a:ext>
            </a:extLst>
          </p:cNvPr>
          <p:cNvCxnSpPr>
            <a:stCxn id="4" idx="3"/>
            <a:endCxn id="5" idx="1"/>
          </p:cNvCxnSpPr>
          <p:nvPr/>
        </p:nvCxnSpPr>
        <p:spPr>
          <a:xfrm>
            <a:off x="6096000" y="3543300"/>
            <a:ext cx="457200" cy="0"/>
          </a:xfrm>
          <a:prstGeom prst="straightConnector1">
            <a:avLst/>
          </a:prstGeom>
          <a:ln w="3810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3CC5FEC4-601F-3A85-26D9-6661082F3079}"/>
              </a:ext>
            </a:extLst>
          </p:cNvPr>
          <p:cNvCxnSpPr>
            <a:stCxn id="5" idx="3"/>
            <a:endCxn id="6" idx="1"/>
          </p:cNvCxnSpPr>
          <p:nvPr/>
        </p:nvCxnSpPr>
        <p:spPr>
          <a:xfrm flipV="1">
            <a:off x="7924800" y="2857500"/>
            <a:ext cx="457200" cy="685800"/>
          </a:xfrm>
          <a:prstGeom prst="straightConnector1">
            <a:avLst/>
          </a:prstGeom>
          <a:ln w="3810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4DE19918-15AA-AC85-89B9-F2752F86E344}"/>
              </a:ext>
            </a:extLst>
          </p:cNvPr>
          <p:cNvCxnSpPr>
            <a:stCxn id="6" idx="2"/>
            <a:endCxn id="7" idx="0"/>
          </p:cNvCxnSpPr>
          <p:nvPr/>
        </p:nvCxnSpPr>
        <p:spPr>
          <a:xfrm>
            <a:off x="9067800" y="3314700"/>
            <a:ext cx="0" cy="457200"/>
          </a:xfrm>
          <a:prstGeom prst="straightConnector1">
            <a:avLst/>
          </a:prstGeom>
          <a:ln w="3810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F577DD38-B71A-14B3-7926-9D09338906EA}"/>
              </a:ext>
            </a:extLst>
          </p:cNvPr>
          <p:cNvCxnSpPr>
            <a:stCxn id="5" idx="3"/>
            <a:endCxn id="7" idx="1"/>
          </p:cNvCxnSpPr>
          <p:nvPr/>
        </p:nvCxnSpPr>
        <p:spPr>
          <a:xfrm>
            <a:off x="7924800" y="3543300"/>
            <a:ext cx="457200" cy="685800"/>
          </a:xfrm>
          <a:prstGeom prst="straightConnector1">
            <a:avLst/>
          </a:prstGeom>
          <a:ln w="3810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13494AA8-A13C-B839-9A85-803D465DAE7E}"/>
              </a:ext>
            </a:extLst>
          </p:cNvPr>
          <p:cNvCxnSpPr>
            <a:cxnSpLocks/>
            <a:stCxn id="7" idx="3"/>
            <a:endCxn id="17" idx="2"/>
          </p:cNvCxnSpPr>
          <p:nvPr/>
        </p:nvCxnSpPr>
        <p:spPr>
          <a:xfrm>
            <a:off x="9753600" y="4229100"/>
            <a:ext cx="401454" cy="18288"/>
          </a:xfrm>
          <a:prstGeom prst="straightConnector1">
            <a:avLst/>
          </a:prstGeom>
          <a:ln w="3810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3" name="Elbow Connector 32">
            <a:extLst>
              <a:ext uri="{FF2B5EF4-FFF2-40B4-BE49-F238E27FC236}">
                <a16:creationId xmlns:a16="http://schemas.microsoft.com/office/drawing/2014/main" id="{9D655171-8E6B-6662-2FA8-1B949052FAB9}"/>
              </a:ext>
            </a:extLst>
          </p:cNvPr>
          <p:cNvCxnSpPr>
            <a:cxnSpLocks/>
            <a:stCxn id="4" idx="2"/>
            <a:endCxn id="37" idx="3"/>
          </p:cNvCxnSpPr>
          <p:nvPr/>
        </p:nvCxnSpPr>
        <p:spPr>
          <a:xfrm rot="5400000">
            <a:off x="4667250" y="4400550"/>
            <a:ext cx="1143000" cy="342900"/>
          </a:xfrm>
          <a:prstGeom prst="bentConnector2">
            <a:avLst/>
          </a:prstGeom>
          <a:ln w="3810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7" name="Rectangle 36">
            <a:extLst>
              <a:ext uri="{FF2B5EF4-FFF2-40B4-BE49-F238E27FC236}">
                <a16:creationId xmlns:a16="http://schemas.microsoft.com/office/drawing/2014/main" id="{DC200FCE-93F2-834D-BF5C-22B3485A67A1}"/>
              </a:ext>
            </a:extLst>
          </p:cNvPr>
          <p:cNvSpPr/>
          <p:nvPr/>
        </p:nvSpPr>
        <p:spPr>
          <a:xfrm>
            <a:off x="3695700" y="4686300"/>
            <a:ext cx="1371600" cy="9144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1000" dirty="0"/>
              <a:t>Response</a:t>
            </a:r>
          </a:p>
        </p:txBody>
      </p:sp>
      <p:sp>
        <p:nvSpPr>
          <p:cNvPr id="45" name="TextBox 44">
            <a:extLst>
              <a:ext uri="{FF2B5EF4-FFF2-40B4-BE49-F238E27FC236}">
                <a16:creationId xmlns:a16="http://schemas.microsoft.com/office/drawing/2014/main" id="{5330FFB1-C845-20E4-C076-DA380B592FD2}"/>
              </a:ext>
            </a:extLst>
          </p:cNvPr>
          <p:cNvSpPr txBox="1"/>
          <p:nvPr/>
        </p:nvSpPr>
        <p:spPr>
          <a:xfrm>
            <a:off x="7353300" y="4914900"/>
            <a:ext cx="1600200" cy="861774"/>
          </a:xfrm>
          <a:prstGeom prst="rect">
            <a:avLst/>
          </a:prstGeom>
          <a:noFill/>
        </p:spPr>
        <p:txBody>
          <a:bodyPr wrap="square" rtlCol="0">
            <a:spAutoFit/>
          </a:bodyPr>
          <a:lstStyle/>
          <a:p>
            <a:r>
              <a:rPr lang="en-US" sz="1000" dirty="0">
                <a:solidFill>
                  <a:schemeClr val="tx1">
                    <a:lumMod val="50000"/>
                    <a:lumOff val="50000"/>
                  </a:schemeClr>
                </a:solidFill>
              </a:rPr>
              <a:t>There is no business logic layer here.  Normally, between the end points and entities, there should be a business logic layer.</a:t>
            </a:r>
          </a:p>
        </p:txBody>
      </p:sp>
      <p:sp>
        <p:nvSpPr>
          <p:cNvPr id="48" name="TextBox 47">
            <a:extLst>
              <a:ext uri="{FF2B5EF4-FFF2-40B4-BE49-F238E27FC236}">
                <a16:creationId xmlns:a16="http://schemas.microsoft.com/office/drawing/2014/main" id="{7D5051C7-45F6-4ECA-7046-798F8174A422}"/>
              </a:ext>
            </a:extLst>
          </p:cNvPr>
          <p:cNvSpPr txBox="1"/>
          <p:nvPr/>
        </p:nvSpPr>
        <p:spPr>
          <a:xfrm>
            <a:off x="3164056" y="2383450"/>
            <a:ext cx="2436244" cy="369332"/>
          </a:xfrm>
          <a:prstGeom prst="rect">
            <a:avLst/>
          </a:prstGeom>
          <a:noFill/>
        </p:spPr>
        <p:txBody>
          <a:bodyPr wrap="none" rtlCol="0">
            <a:spAutoFit/>
          </a:bodyPr>
          <a:lstStyle/>
          <a:p>
            <a:r>
              <a:rPr lang="en-US" dirty="0"/>
              <a:t>Client Side    Server Side</a:t>
            </a:r>
          </a:p>
        </p:txBody>
      </p:sp>
      <p:sp>
        <p:nvSpPr>
          <p:cNvPr id="49" name="Rectangle 48">
            <a:extLst>
              <a:ext uri="{FF2B5EF4-FFF2-40B4-BE49-F238E27FC236}">
                <a16:creationId xmlns:a16="http://schemas.microsoft.com/office/drawing/2014/main" id="{6B709922-8723-A608-33A6-7A6CFC7E3EC6}"/>
              </a:ext>
            </a:extLst>
          </p:cNvPr>
          <p:cNvSpPr/>
          <p:nvPr/>
        </p:nvSpPr>
        <p:spPr>
          <a:xfrm>
            <a:off x="952500" y="3315900"/>
            <a:ext cx="1371600" cy="571500"/>
          </a:xfrm>
          <a:prstGeom prst="rect">
            <a:avLst/>
          </a:prstGeom>
        </p:spPr>
        <p:style>
          <a:lnRef idx="2">
            <a:schemeClr val="dk1"/>
          </a:lnRef>
          <a:fillRef idx="1">
            <a:schemeClr val="lt1"/>
          </a:fillRef>
          <a:effectRef idx="0">
            <a:schemeClr val="dk1"/>
          </a:effectRef>
          <a:fontRef idx="minor">
            <a:schemeClr val="dk1"/>
          </a:fontRef>
        </p:style>
        <p:txBody>
          <a:bodyPr rtlCol="0" anchor="b"/>
          <a:lstStyle/>
          <a:p>
            <a:pPr algn="ctr"/>
            <a:r>
              <a:rPr lang="en-US" sz="1000" dirty="0" err="1"/>
              <a:t>Page.Html</a:t>
            </a:r>
            <a:endParaRPr lang="en-US" sz="1000" dirty="0"/>
          </a:p>
        </p:txBody>
      </p:sp>
      <p:sp>
        <p:nvSpPr>
          <p:cNvPr id="50" name="Rectangle 49">
            <a:extLst>
              <a:ext uri="{FF2B5EF4-FFF2-40B4-BE49-F238E27FC236}">
                <a16:creationId xmlns:a16="http://schemas.microsoft.com/office/drawing/2014/main" id="{391EA033-0737-883C-B846-2D37949BD456}"/>
              </a:ext>
            </a:extLst>
          </p:cNvPr>
          <p:cNvSpPr/>
          <p:nvPr/>
        </p:nvSpPr>
        <p:spPr>
          <a:xfrm>
            <a:off x="1066800" y="3430200"/>
            <a:ext cx="1143000" cy="228600"/>
          </a:xfrm>
          <a:prstGeom prst="rect">
            <a:avLst/>
          </a:prstGeom>
        </p:spPr>
        <p:style>
          <a:lnRef idx="1">
            <a:schemeClr val="accent2"/>
          </a:lnRef>
          <a:fillRef idx="2">
            <a:schemeClr val="accent2"/>
          </a:fillRef>
          <a:effectRef idx="1">
            <a:schemeClr val="accent2"/>
          </a:effectRef>
          <a:fontRef idx="minor">
            <a:schemeClr val="dk1"/>
          </a:fontRef>
        </p:style>
        <p:txBody>
          <a:bodyPr rtlCol="0" anchor="b"/>
          <a:lstStyle/>
          <a:p>
            <a:pPr algn="ctr"/>
            <a:r>
              <a:rPr lang="en-US" sz="1000" dirty="0" err="1"/>
              <a:t>Page.Js</a:t>
            </a:r>
            <a:endParaRPr lang="en-US" sz="1000" dirty="0"/>
          </a:p>
        </p:txBody>
      </p:sp>
      <p:sp>
        <p:nvSpPr>
          <p:cNvPr id="51" name="Rectangle 50">
            <a:extLst>
              <a:ext uri="{FF2B5EF4-FFF2-40B4-BE49-F238E27FC236}">
                <a16:creationId xmlns:a16="http://schemas.microsoft.com/office/drawing/2014/main" id="{86D4BA87-C89E-3A2E-82D2-09FB96C65E8A}"/>
              </a:ext>
            </a:extLst>
          </p:cNvPr>
          <p:cNvSpPr/>
          <p:nvPr/>
        </p:nvSpPr>
        <p:spPr>
          <a:xfrm>
            <a:off x="2552700" y="3372450"/>
            <a:ext cx="1143000" cy="3429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000" dirty="0" err="1"/>
              <a:t>Entity.Js</a:t>
            </a:r>
            <a:endParaRPr lang="en-US" sz="1000" dirty="0"/>
          </a:p>
        </p:txBody>
      </p:sp>
      <p:cxnSp>
        <p:nvCxnSpPr>
          <p:cNvPr id="53" name="Straight Arrow Connector 52">
            <a:extLst>
              <a:ext uri="{FF2B5EF4-FFF2-40B4-BE49-F238E27FC236}">
                <a16:creationId xmlns:a16="http://schemas.microsoft.com/office/drawing/2014/main" id="{92AF876F-084F-A0FA-9DF8-B690C8CFB201}"/>
              </a:ext>
            </a:extLst>
          </p:cNvPr>
          <p:cNvCxnSpPr>
            <a:stCxn id="50" idx="3"/>
            <a:endCxn id="51" idx="1"/>
          </p:cNvCxnSpPr>
          <p:nvPr/>
        </p:nvCxnSpPr>
        <p:spPr>
          <a:xfrm flipV="1">
            <a:off x="2209800" y="3543900"/>
            <a:ext cx="342900" cy="600"/>
          </a:xfrm>
          <a:prstGeom prst="straightConnector1">
            <a:avLst/>
          </a:prstGeom>
          <a:ln w="3810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25AF79B9-3332-D001-1039-1EFD7A4CF430}"/>
              </a:ext>
            </a:extLst>
          </p:cNvPr>
          <p:cNvCxnSpPr>
            <a:stCxn id="51" idx="3"/>
            <a:endCxn id="4" idx="1"/>
          </p:cNvCxnSpPr>
          <p:nvPr/>
        </p:nvCxnSpPr>
        <p:spPr>
          <a:xfrm flipV="1">
            <a:off x="3695700" y="3543300"/>
            <a:ext cx="1028700" cy="600"/>
          </a:xfrm>
          <a:prstGeom prst="straightConnector1">
            <a:avLst/>
          </a:prstGeom>
          <a:ln w="3810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7" name="Elbow Connector 56">
            <a:extLst>
              <a:ext uri="{FF2B5EF4-FFF2-40B4-BE49-F238E27FC236}">
                <a16:creationId xmlns:a16="http://schemas.microsoft.com/office/drawing/2014/main" id="{869E057E-0403-2ECB-BB0D-1790E51F1BEB}"/>
              </a:ext>
            </a:extLst>
          </p:cNvPr>
          <p:cNvCxnSpPr>
            <a:stCxn id="37" idx="1"/>
            <a:endCxn id="51" idx="2"/>
          </p:cNvCxnSpPr>
          <p:nvPr/>
        </p:nvCxnSpPr>
        <p:spPr>
          <a:xfrm rot="10800000">
            <a:off x="3124200" y="3715350"/>
            <a:ext cx="571500" cy="1428150"/>
          </a:xfrm>
          <a:prstGeom prst="bentConnector2">
            <a:avLst/>
          </a:prstGeom>
          <a:ln w="3810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94310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5D6102-506A-CA2A-BFE9-F2F24634B5F3}"/>
              </a:ext>
            </a:extLst>
          </p:cNvPr>
          <p:cNvSpPr/>
          <p:nvPr/>
        </p:nvSpPr>
        <p:spPr>
          <a:xfrm>
            <a:off x="0" y="0"/>
            <a:ext cx="12192000" cy="6858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7B3393D-781F-11D8-C930-E92EBC7CE1EA}"/>
              </a:ext>
            </a:extLst>
          </p:cNvPr>
          <p:cNvSpPr/>
          <p:nvPr/>
        </p:nvSpPr>
        <p:spPr>
          <a:xfrm>
            <a:off x="0" y="6515099"/>
            <a:ext cx="12192000" cy="341489"/>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9079191F-A12F-3989-4119-07879E46D6CE}"/>
              </a:ext>
            </a:extLst>
          </p:cNvPr>
          <p:cNvSpPr txBox="1"/>
          <p:nvPr/>
        </p:nvSpPr>
        <p:spPr>
          <a:xfrm>
            <a:off x="152400" y="6547344"/>
            <a:ext cx="5829300" cy="276999"/>
          </a:xfrm>
          <a:prstGeom prst="rect">
            <a:avLst/>
          </a:prstGeom>
          <a:noFill/>
        </p:spPr>
        <p:txBody>
          <a:bodyPr wrap="square" rtlCol="0">
            <a:spAutoFit/>
          </a:bodyPr>
          <a:lstStyle/>
          <a:p>
            <a:r>
              <a:rPr lang="en-US" sz="1200" dirty="0">
                <a:solidFill>
                  <a:schemeClr val="bg1"/>
                </a:solidFill>
              </a:rPr>
              <a:t>Created by Shawn </a:t>
            </a:r>
            <a:r>
              <a:rPr lang="en-US" sz="1200" dirty="0" err="1">
                <a:solidFill>
                  <a:schemeClr val="bg1"/>
                </a:solidFill>
              </a:rPr>
              <a:t>Zernik</a:t>
            </a:r>
            <a:r>
              <a:rPr lang="en-US" sz="1200" dirty="0">
                <a:solidFill>
                  <a:schemeClr val="bg1"/>
                </a:solidFill>
              </a:rPr>
              <a:t> on 1/4/2024</a:t>
            </a:r>
          </a:p>
        </p:txBody>
      </p:sp>
      <p:sp>
        <p:nvSpPr>
          <p:cNvPr id="14" name="TextBox 13">
            <a:extLst>
              <a:ext uri="{FF2B5EF4-FFF2-40B4-BE49-F238E27FC236}">
                <a16:creationId xmlns:a16="http://schemas.microsoft.com/office/drawing/2014/main" id="{447D253E-B6D1-91B9-EEF9-C95B568E2B7B}"/>
              </a:ext>
            </a:extLst>
          </p:cNvPr>
          <p:cNvSpPr txBox="1"/>
          <p:nvPr/>
        </p:nvSpPr>
        <p:spPr>
          <a:xfrm>
            <a:off x="6096000" y="6547344"/>
            <a:ext cx="5943600" cy="276999"/>
          </a:xfrm>
          <a:prstGeom prst="rect">
            <a:avLst/>
          </a:prstGeom>
          <a:noFill/>
        </p:spPr>
        <p:txBody>
          <a:bodyPr wrap="square" rtlCol="0">
            <a:spAutoFit/>
          </a:bodyPr>
          <a:lstStyle/>
          <a:p>
            <a:pPr algn="r"/>
            <a:r>
              <a:rPr lang="en-US" sz="1200" dirty="0">
                <a:solidFill>
                  <a:schemeClr val="bg1"/>
                </a:solidFill>
              </a:rPr>
              <a:t>Slide </a:t>
            </a:r>
            <a:fld id="{6FA3485A-F454-114E-8FF0-4E63EF5BDB5A}" type="slidenum">
              <a:rPr lang="en-US" sz="1200" smtClean="0">
                <a:solidFill>
                  <a:schemeClr val="bg1"/>
                </a:solidFill>
              </a:rPr>
              <a:t>15</a:t>
            </a:fld>
            <a:endParaRPr lang="en-US" sz="1200" dirty="0">
              <a:solidFill>
                <a:schemeClr val="bg1"/>
              </a:solidFill>
            </a:endParaRPr>
          </a:p>
        </p:txBody>
      </p:sp>
      <p:sp>
        <p:nvSpPr>
          <p:cNvPr id="15" name="TextBox 14">
            <a:extLst>
              <a:ext uri="{FF2B5EF4-FFF2-40B4-BE49-F238E27FC236}">
                <a16:creationId xmlns:a16="http://schemas.microsoft.com/office/drawing/2014/main" id="{B0659C44-A5CF-346C-0C24-FFC9AD8A5067}"/>
              </a:ext>
            </a:extLst>
          </p:cNvPr>
          <p:cNvSpPr txBox="1"/>
          <p:nvPr/>
        </p:nvSpPr>
        <p:spPr>
          <a:xfrm>
            <a:off x="152400" y="114300"/>
            <a:ext cx="11887200" cy="461665"/>
          </a:xfrm>
          <a:prstGeom prst="rect">
            <a:avLst/>
          </a:prstGeom>
          <a:noFill/>
        </p:spPr>
        <p:txBody>
          <a:bodyPr wrap="square" rtlCol="0">
            <a:spAutoFit/>
          </a:bodyPr>
          <a:lstStyle/>
          <a:p>
            <a:r>
              <a:rPr lang="en-US" sz="2400" b="1" dirty="0" err="1">
                <a:solidFill>
                  <a:schemeClr val="bg1"/>
                </a:solidFill>
              </a:rPr>
              <a:t>WebApi</a:t>
            </a:r>
            <a:r>
              <a:rPr lang="en-US" sz="2400" b="1" dirty="0">
                <a:solidFill>
                  <a:schemeClr val="bg1"/>
                </a:solidFill>
              </a:rPr>
              <a:t> Solution – </a:t>
            </a:r>
            <a:r>
              <a:rPr lang="en-US" sz="2400" b="1" dirty="0" err="1">
                <a:solidFill>
                  <a:schemeClr val="bg1"/>
                </a:solidFill>
              </a:rPr>
              <a:t>DotNet</a:t>
            </a:r>
            <a:r>
              <a:rPr lang="en-US" sz="2400" b="1" dirty="0">
                <a:solidFill>
                  <a:schemeClr val="bg1"/>
                </a:solidFill>
              </a:rPr>
              <a:t> Commands</a:t>
            </a:r>
          </a:p>
        </p:txBody>
      </p:sp>
      <p:sp>
        <p:nvSpPr>
          <p:cNvPr id="7" name="TextBox 6">
            <a:extLst>
              <a:ext uri="{FF2B5EF4-FFF2-40B4-BE49-F238E27FC236}">
                <a16:creationId xmlns:a16="http://schemas.microsoft.com/office/drawing/2014/main" id="{725445A8-8620-3A63-4951-E3E0546EFA17}"/>
              </a:ext>
            </a:extLst>
          </p:cNvPr>
          <p:cNvSpPr txBox="1"/>
          <p:nvPr/>
        </p:nvSpPr>
        <p:spPr>
          <a:xfrm>
            <a:off x="6553200" y="1828800"/>
            <a:ext cx="4800600" cy="3754874"/>
          </a:xfrm>
          <a:prstGeom prst="rect">
            <a:avLst/>
          </a:prstGeom>
          <a:noFill/>
        </p:spPr>
        <p:txBody>
          <a:bodyPr wrap="square">
            <a:spAutoFit/>
          </a:bodyPr>
          <a:lstStyle/>
          <a:p>
            <a:r>
              <a:rPr lang="en-US" b="1" dirty="0"/>
              <a:t>Create Solution</a:t>
            </a:r>
          </a:p>
          <a:p>
            <a:r>
              <a:rPr lang="en-US" sz="1000" dirty="0"/>
              <a:t>dotnet new </a:t>
            </a:r>
            <a:r>
              <a:rPr lang="en-US" sz="1000" dirty="0" err="1"/>
              <a:t>sln</a:t>
            </a:r>
            <a:r>
              <a:rPr lang="en-US" sz="1000" dirty="0"/>
              <a:t> --name "</a:t>
            </a:r>
            <a:r>
              <a:rPr lang="en-US" sz="1000" dirty="0" err="1"/>
              <a:t>htown</a:t>
            </a:r>
            <a:r>
              <a:rPr lang="en-US" sz="1000" dirty="0"/>
              <a:t>-msg"</a:t>
            </a:r>
          </a:p>
          <a:p>
            <a:endParaRPr lang="en-US" sz="1000" dirty="0"/>
          </a:p>
          <a:p>
            <a:r>
              <a:rPr lang="en-US" b="1" dirty="0"/>
              <a:t>Create Project</a:t>
            </a:r>
          </a:p>
          <a:p>
            <a:r>
              <a:rPr lang="en-US" sz="1000" dirty="0"/>
              <a:t>dotnet new web --framework net8.0 --language "C#" --name "</a:t>
            </a:r>
            <a:r>
              <a:rPr lang="en-US" sz="1000" dirty="0" err="1"/>
              <a:t>webapi</a:t>
            </a:r>
            <a:r>
              <a:rPr lang="en-US" sz="1000" dirty="0"/>
              <a:t>"</a:t>
            </a:r>
          </a:p>
          <a:p>
            <a:endParaRPr lang="en-US" sz="1000" dirty="0"/>
          </a:p>
          <a:p>
            <a:r>
              <a:rPr lang="en-US" b="1" dirty="0"/>
              <a:t>Add </a:t>
            </a:r>
            <a:r>
              <a:rPr lang="en-US" b="1" dirty="0" err="1"/>
              <a:t>DacFx</a:t>
            </a:r>
            <a:r>
              <a:rPr lang="en-US" b="1" dirty="0"/>
              <a:t> SQL Project</a:t>
            </a:r>
          </a:p>
          <a:p>
            <a:r>
              <a:rPr lang="en-US" sz="1000" dirty="0"/>
              <a:t>dotnet new -</a:t>
            </a:r>
            <a:r>
              <a:rPr lang="en-US" sz="1000" dirty="0" err="1"/>
              <a:t>i</a:t>
            </a:r>
            <a:r>
              <a:rPr lang="en-US" sz="1000" dirty="0"/>
              <a:t> </a:t>
            </a:r>
            <a:r>
              <a:rPr lang="en-US" sz="1000" dirty="0" err="1"/>
              <a:t>Microsoft.Build.Sql.Templates</a:t>
            </a:r>
            <a:endParaRPr lang="en-US" sz="1000" dirty="0"/>
          </a:p>
          <a:p>
            <a:r>
              <a:rPr lang="en-US" sz="1000" dirty="0"/>
              <a:t>dotnet new </a:t>
            </a:r>
            <a:r>
              <a:rPr lang="en-US" sz="1000" dirty="0" err="1"/>
              <a:t>sqlproj</a:t>
            </a:r>
            <a:r>
              <a:rPr lang="en-US" sz="1000" dirty="0"/>
              <a:t> --target-platform "SqlAzureV12" --name "database"</a:t>
            </a:r>
          </a:p>
          <a:p>
            <a:endParaRPr lang="en-US" sz="1000" dirty="0"/>
          </a:p>
          <a:p>
            <a:r>
              <a:rPr lang="en-US" b="1" dirty="0"/>
              <a:t>Add Projects to Solution</a:t>
            </a:r>
          </a:p>
          <a:p>
            <a:r>
              <a:rPr lang="en-US" sz="1000" dirty="0"/>
              <a:t>dotnet </a:t>
            </a:r>
            <a:r>
              <a:rPr lang="en-US" sz="1000" dirty="0" err="1"/>
              <a:t>sln</a:t>
            </a:r>
            <a:r>
              <a:rPr lang="en-US" sz="1000" dirty="0"/>
              <a:t> </a:t>
            </a:r>
            <a:r>
              <a:rPr lang="en-US" sz="1000" dirty="0" err="1"/>
              <a:t>htown-msg.sln</a:t>
            </a:r>
            <a:r>
              <a:rPr lang="en-US" sz="1000" dirty="0"/>
              <a:t> add </a:t>
            </a:r>
            <a:r>
              <a:rPr lang="en-US" sz="1000" dirty="0" err="1"/>
              <a:t>webapi</a:t>
            </a:r>
            <a:endParaRPr lang="en-US" sz="1000" dirty="0"/>
          </a:p>
          <a:p>
            <a:r>
              <a:rPr lang="en-US" sz="1000" dirty="0"/>
              <a:t>dotnet </a:t>
            </a:r>
            <a:r>
              <a:rPr lang="en-US" sz="1000" dirty="0" err="1"/>
              <a:t>sln</a:t>
            </a:r>
            <a:r>
              <a:rPr lang="en-US" sz="1000" dirty="0"/>
              <a:t> </a:t>
            </a:r>
            <a:r>
              <a:rPr lang="en-US" sz="1000" dirty="0" err="1"/>
              <a:t>htown-msg.sln</a:t>
            </a:r>
            <a:r>
              <a:rPr lang="en-US" sz="1000" dirty="0"/>
              <a:t> add database</a:t>
            </a:r>
          </a:p>
          <a:p>
            <a:endParaRPr lang="en-US" sz="1000" dirty="0"/>
          </a:p>
          <a:p>
            <a:r>
              <a:rPr lang="en-US" b="1" dirty="0"/>
              <a:t>Search for NuGet Packages</a:t>
            </a:r>
          </a:p>
          <a:p>
            <a:r>
              <a:rPr lang="en-US" sz="1000" dirty="0" err="1"/>
              <a:t>nuget</a:t>
            </a:r>
            <a:r>
              <a:rPr lang="en-US" sz="1000" dirty="0"/>
              <a:t> search NAME</a:t>
            </a:r>
          </a:p>
          <a:p>
            <a:endParaRPr lang="en-US" sz="1000" dirty="0"/>
          </a:p>
          <a:p>
            <a:r>
              <a:rPr lang="en-US" b="1" dirty="0"/>
              <a:t>Add NuGet to Project</a:t>
            </a:r>
            <a:br>
              <a:rPr lang="en-US" sz="1000" dirty="0"/>
            </a:br>
            <a:r>
              <a:rPr lang="en-US" sz="1000" dirty="0"/>
              <a:t>dotnet add "</a:t>
            </a:r>
            <a:r>
              <a:rPr lang="en-US" sz="1000" dirty="0" err="1"/>
              <a:t>webapi.csproj</a:t>
            </a:r>
            <a:r>
              <a:rPr lang="en-US" sz="1000" dirty="0"/>
              <a:t>" package </a:t>
            </a:r>
            <a:r>
              <a:rPr lang="en-US" sz="1000" dirty="0" err="1"/>
              <a:t>Microsoft.Extensions.Logging.Console</a:t>
            </a:r>
            <a:endParaRPr lang="en-US" sz="1000" dirty="0"/>
          </a:p>
        </p:txBody>
      </p:sp>
      <p:sp>
        <p:nvSpPr>
          <p:cNvPr id="2" name="TextBox 1">
            <a:extLst>
              <a:ext uri="{FF2B5EF4-FFF2-40B4-BE49-F238E27FC236}">
                <a16:creationId xmlns:a16="http://schemas.microsoft.com/office/drawing/2014/main" id="{7235548F-EECC-8EC5-DE30-85B421E7CC85}"/>
              </a:ext>
            </a:extLst>
          </p:cNvPr>
          <p:cNvSpPr txBox="1"/>
          <p:nvPr/>
        </p:nvSpPr>
        <p:spPr>
          <a:xfrm>
            <a:off x="1524000" y="1943100"/>
            <a:ext cx="3771900" cy="3139321"/>
          </a:xfrm>
          <a:prstGeom prst="rect">
            <a:avLst/>
          </a:prstGeom>
          <a:noFill/>
        </p:spPr>
        <p:txBody>
          <a:bodyPr wrap="square" rtlCol="0">
            <a:spAutoFit/>
          </a:bodyPr>
          <a:lstStyle/>
          <a:p>
            <a:r>
              <a:rPr lang="en-US" b="1" dirty="0" err="1"/>
              <a:t>DotNet</a:t>
            </a:r>
            <a:r>
              <a:rPr lang="en-US" b="1" dirty="0"/>
              <a:t> CLI</a:t>
            </a:r>
          </a:p>
          <a:p>
            <a:r>
              <a:rPr lang="en-US" dirty="0"/>
              <a:t>Traditionally, you would used Visual Studio to create and manage solutions and projects.</a:t>
            </a:r>
          </a:p>
          <a:p>
            <a:endParaRPr lang="en-US" dirty="0"/>
          </a:p>
          <a:p>
            <a:r>
              <a:rPr lang="en-US" dirty="0"/>
              <a:t>For .NET Core, considering it’s cross platform abilities and Visual Studio is limited to Windows, it provides a command line interface (CLI) that does the management of projects and solutions.</a:t>
            </a:r>
          </a:p>
        </p:txBody>
      </p:sp>
    </p:spTree>
    <p:extLst>
      <p:ext uri="{BB962C8B-B14F-4D97-AF65-F5344CB8AC3E}">
        <p14:creationId xmlns:p14="http://schemas.microsoft.com/office/powerpoint/2010/main" val="14561911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5D6102-506A-CA2A-BFE9-F2F24634B5F3}"/>
              </a:ext>
            </a:extLst>
          </p:cNvPr>
          <p:cNvSpPr/>
          <p:nvPr/>
        </p:nvSpPr>
        <p:spPr>
          <a:xfrm>
            <a:off x="0" y="0"/>
            <a:ext cx="12192000" cy="6858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7B3393D-781F-11D8-C930-E92EBC7CE1EA}"/>
              </a:ext>
            </a:extLst>
          </p:cNvPr>
          <p:cNvSpPr/>
          <p:nvPr/>
        </p:nvSpPr>
        <p:spPr>
          <a:xfrm>
            <a:off x="0" y="6515099"/>
            <a:ext cx="12192000" cy="341489"/>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9079191F-A12F-3989-4119-07879E46D6CE}"/>
              </a:ext>
            </a:extLst>
          </p:cNvPr>
          <p:cNvSpPr txBox="1"/>
          <p:nvPr/>
        </p:nvSpPr>
        <p:spPr>
          <a:xfrm>
            <a:off x="152400" y="6547344"/>
            <a:ext cx="5829300" cy="276999"/>
          </a:xfrm>
          <a:prstGeom prst="rect">
            <a:avLst/>
          </a:prstGeom>
          <a:noFill/>
        </p:spPr>
        <p:txBody>
          <a:bodyPr wrap="square" rtlCol="0">
            <a:spAutoFit/>
          </a:bodyPr>
          <a:lstStyle/>
          <a:p>
            <a:r>
              <a:rPr lang="en-US" sz="1200" dirty="0">
                <a:solidFill>
                  <a:schemeClr val="bg1"/>
                </a:solidFill>
              </a:rPr>
              <a:t>Created by Shawn </a:t>
            </a:r>
            <a:r>
              <a:rPr lang="en-US" sz="1200" dirty="0" err="1">
                <a:solidFill>
                  <a:schemeClr val="bg1"/>
                </a:solidFill>
              </a:rPr>
              <a:t>Zernik</a:t>
            </a:r>
            <a:r>
              <a:rPr lang="en-US" sz="1200" dirty="0">
                <a:solidFill>
                  <a:schemeClr val="bg1"/>
                </a:solidFill>
              </a:rPr>
              <a:t> on 1/4/2024</a:t>
            </a:r>
          </a:p>
        </p:txBody>
      </p:sp>
      <p:sp>
        <p:nvSpPr>
          <p:cNvPr id="14" name="TextBox 13">
            <a:extLst>
              <a:ext uri="{FF2B5EF4-FFF2-40B4-BE49-F238E27FC236}">
                <a16:creationId xmlns:a16="http://schemas.microsoft.com/office/drawing/2014/main" id="{447D253E-B6D1-91B9-EEF9-C95B568E2B7B}"/>
              </a:ext>
            </a:extLst>
          </p:cNvPr>
          <p:cNvSpPr txBox="1"/>
          <p:nvPr/>
        </p:nvSpPr>
        <p:spPr>
          <a:xfrm>
            <a:off x="6096000" y="6547344"/>
            <a:ext cx="5943600" cy="276999"/>
          </a:xfrm>
          <a:prstGeom prst="rect">
            <a:avLst/>
          </a:prstGeom>
          <a:noFill/>
        </p:spPr>
        <p:txBody>
          <a:bodyPr wrap="square" rtlCol="0">
            <a:spAutoFit/>
          </a:bodyPr>
          <a:lstStyle/>
          <a:p>
            <a:pPr algn="r"/>
            <a:r>
              <a:rPr lang="en-US" sz="1200" dirty="0">
                <a:solidFill>
                  <a:schemeClr val="bg1"/>
                </a:solidFill>
              </a:rPr>
              <a:t>Slide </a:t>
            </a:r>
            <a:fld id="{6FA3485A-F454-114E-8FF0-4E63EF5BDB5A}" type="slidenum">
              <a:rPr lang="en-US" sz="1200" smtClean="0">
                <a:solidFill>
                  <a:schemeClr val="bg1"/>
                </a:solidFill>
              </a:rPr>
              <a:t>16</a:t>
            </a:fld>
            <a:endParaRPr lang="en-US" sz="1200" dirty="0">
              <a:solidFill>
                <a:schemeClr val="bg1"/>
              </a:solidFill>
            </a:endParaRPr>
          </a:p>
        </p:txBody>
      </p:sp>
      <p:sp>
        <p:nvSpPr>
          <p:cNvPr id="15" name="TextBox 14">
            <a:extLst>
              <a:ext uri="{FF2B5EF4-FFF2-40B4-BE49-F238E27FC236}">
                <a16:creationId xmlns:a16="http://schemas.microsoft.com/office/drawing/2014/main" id="{B0659C44-A5CF-346C-0C24-FFC9AD8A5067}"/>
              </a:ext>
            </a:extLst>
          </p:cNvPr>
          <p:cNvSpPr txBox="1"/>
          <p:nvPr/>
        </p:nvSpPr>
        <p:spPr>
          <a:xfrm>
            <a:off x="152400" y="114300"/>
            <a:ext cx="11887200" cy="461665"/>
          </a:xfrm>
          <a:prstGeom prst="rect">
            <a:avLst/>
          </a:prstGeom>
          <a:noFill/>
        </p:spPr>
        <p:txBody>
          <a:bodyPr wrap="square" rtlCol="0">
            <a:spAutoFit/>
          </a:bodyPr>
          <a:lstStyle/>
          <a:p>
            <a:r>
              <a:rPr lang="en-US" sz="2400" b="1" dirty="0" err="1">
                <a:solidFill>
                  <a:schemeClr val="bg1"/>
                </a:solidFill>
              </a:rPr>
              <a:t>WebApi</a:t>
            </a:r>
            <a:r>
              <a:rPr lang="en-US" sz="2400" b="1" dirty="0">
                <a:solidFill>
                  <a:schemeClr val="bg1"/>
                </a:solidFill>
              </a:rPr>
              <a:t> Solution – Folder Structure</a:t>
            </a:r>
          </a:p>
        </p:txBody>
      </p:sp>
      <p:sp>
        <p:nvSpPr>
          <p:cNvPr id="16" name="TextBox 15">
            <a:extLst>
              <a:ext uri="{FF2B5EF4-FFF2-40B4-BE49-F238E27FC236}">
                <a16:creationId xmlns:a16="http://schemas.microsoft.com/office/drawing/2014/main" id="{F6350C80-858E-A803-4884-75C39ED7AED3}"/>
              </a:ext>
            </a:extLst>
          </p:cNvPr>
          <p:cNvSpPr txBox="1"/>
          <p:nvPr/>
        </p:nvSpPr>
        <p:spPr>
          <a:xfrm>
            <a:off x="1295400" y="2971800"/>
            <a:ext cx="4229100" cy="830997"/>
          </a:xfrm>
          <a:prstGeom prst="rect">
            <a:avLst/>
          </a:prstGeom>
          <a:noFill/>
        </p:spPr>
        <p:txBody>
          <a:bodyPr wrap="square" rtlCol="0">
            <a:spAutoFit/>
          </a:bodyPr>
          <a:lstStyle/>
          <a:p>
            <a:r>
              <a:rPr lang="en-US" sz="2400" dirty="0"/>
              <a:t>The application is broken down into the three components. </a:t>
            </a:r>
          </a:p>
        </p:txBody>
      </p:sp>
      <p:pic>
        <p:nvPicPr>
          <p:cNvPr id="2" name="Picture 1">
            <a:extLst>
              <a:ext uri="{FF2B5EF4-FFF2-40B4-BE49-F238E27FC236}">
                <a16:creationId xmlns:a16="http://schemas.microsoft.com/office/drawing/2014/main" id="{8C7E9618-D735-8A02-7ACC-C0FDCC883531}"/>
              </a:ext>
            </a:extLst>
          </p:cNvPr>
          <p:cNvPicPr>
            <a:picLocks noChangeAspect="1"/>
          </p:cNvPicPr>
          <p:nvPr/>
        </p:nvPicPr>
        <p:blipFill>
          <a:blip r:embed="rId2"/>
          <a:stretch>
            <a:fillRect/>
          </a:stretch>
        </p:blipFill>
        <p:spPr>
          <a:xfrm>
            <a:off x="6324600" y="1485900"/>
            <a:ext cx="1672451" cy="4457700"/>
          </a:xfrm>
          <a:prstGeom prst="rect">
            <a:avLst/>
          </a:prstGeom>
        </p:spPr>
      </p:pic>
      <p:sp>
        <p:nvSpPr>
          <p:cNvPr id="4" name="Rectangle 3">
            <a:extLst>
              <a:ext uri="{FF2B5EF4-FFF2-40B4-BE49-F238E27FC236}">
                <a16:creationId xmlns:a16="http://schemas.microsoft.com/office/drawing/2014/main" id="{6F36DFDF-64A5-3F8A-7BF5-DB9E122D796A}"/>
              </a:ext>
            </a:extLst>
          </p:cNvPr>
          <p:cNvSpPr/>
          <p:nvPr/>
        </p:nvSpPr>
        <p:spPr>
          <a:xfrm>
            <a:off x="6553200" y="2286000"/>
            <a:ext cx="1485900" cy="2628900"/>
          </a:xfrm>
          <a:prstGeom prst="rect">
            <a:avLst/>
          </a:prstGeom>
          <a:noFill/>
          <a:ln w="38100">
            <a:solidFill>
              <a:schemeClr val="accent4"/>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6" name="TextBox 5">
            <a:extLst>
              <a:ext uri="{FF2B5EF4-FFF2-40B4-BE49-F238E27FC236}">
                <a16:creationId xmlns:a16="http://schemas.microsoft.com/office/drawing/2014/main" id="{6E53D7D9-1ED6-AE76-89C6-11C5D04FA4FA}"/>
              </a:ext>
            </a:extLst>
          </p:cNvPr>
          <p:cNvSpPr txBox="1"/>
          <p:nvPr/>
        </p:nvSpPr>
        <p:spPr>
          <a:xfrm>
            <a:off x="8610600" y="2400300"/>
            <a:ext cx="1772601" cy="369332"/>
          </a:xfrm>
          <a:prstGeom prst="rect">
            <a:avLst/>
          </a:prstGeom>
          <a:noFill/>
        </p:spPr>
        <p:txBody>
          <a:bodyPr wrap="none" rtlCol="0">
            <a:spAutoFit/>
          </a:bodyPr>
          <a:lstStyle/>
          <a:p>
            <a:r>
              <a:rPr lang="en-US" dirty="0"/>
              <a:t>Database Project</a:t>
            </a:r>
          </a:p>
        </p:txBody>
      </p:sp>
      <p:sp>
        <p:nvSpPr>
          <p:cNvPr id="7" name="TextBox 6">
            <a:extLst>
              <a:ext uri="{FF2B5EF4-FFF2-40B4-BE49-F238E27FC236}">
                <a16:creationId xmlns:a16="http://schemas.microsoft.com/office/drawing/2014/main" id="{9C4CAD9B-32E1-AF08-F47E-68344D591C0F}"/>
              </a:ext>
            </a:extLst>
          </p:cNvPr>
          <p:cNvSpPr txBox="1"/>
          <p:nvPr/>
        </p:nvSpPr>
        <p:spPr>
          <a:xfrm>
            <a:off x="8610600" y="3314700"/>
            <a:ext cx="1640834" cy="369332"/>
          </a:xfrm>
          <a:prstGeom prst="rect">
            <a:avLst/>
          </a:prstGeom>
          <a:noFill/>
        </p:spPr>
        <p:txBody>
          <a:bodyPr wrap="none" rtlCol="0">
            <a:spAutoFit/>
          </a:bodyPr>
          <a:lstStyle/>
          <a:p>
            <a:r>
              <a:rPr lang="en-US" dirty="0" err="1"/>
              <a:t>WebApi</a:t>
            </a:r>
            <a:r>
              <a:rPr lang="en-US" dirty="0"/>
              <a:t> Project</a:t>
            </a:r>
          </a:p>
        </p:txBody>
      </p:sp>
      <p:sp>
        <p:nvSpPr>
          <p:cNvPr id="8" name="TextBox 7">
            <a:extLst>
              <a:ext uri="{FF2B5EF4-FFF2-40B4-BE49-F238E27FC236}">
                <a16:creationId xmlns:a16="http://schemas.microsoft.com/office/drawing/2014/main" id="{9234E6B9-4566-F2C7-1958-366841813101}"/>
              </a:ext>
            </a:extLst>
          </p:cNvPr>
          <p:cNvSpPr txBox="1"/>
          <p:nvPr/>
        </p:nvSpPr>
        <p:spPr>
          <a:xfrm>
            <a:off x="8610600" y="4229100"/>
            <a:ext cx="1078821" cy="369332"/>
          </a:xfrm>
          <a:prstGeom prst="rect">
            <a:avLst/>
          </a:prstGeom>
          <a:noFill/>
        </p:spPr>
        <p:txBody>
          <a:bodyPr wrap="none" rtlCol="0">
            <a:spAutoFit/>
          </a:bodyPr>
          <a:lstStyle/>
          <a:p>
            <a:r>
              <a:rPr lang="en-US" dirty="0" err="1"/>
              <a:t>wwwroot</a:t>
            </a:r>
            <a:endParaRPr lang="en-US" dirty="0"/>
          </a:p>
        </p:txBody>
      </p:sp>
      <p:cxnSp>
        <p:nvCxnSpPr>
          <p:cNvPr id="11" name="Straight Arrow Connector 10">
            <a:extLst>
              <a:ext uri="{FF2B5EF4-FFF2-40B4-BE49-F238E27FC236}">
                <a16:creationId xmlns:a16="http://schemas.microsoft.com/office/drawing/2014/main" id="{6D52B2A7-A832-6842-AB8F-6FDDF7AE5CCD}"/>
              </a:ext>
            </a:extLst>
          </p:cNvPr>
          <p:cNvCxnSpPr>
            <a:stCxn id="6" idx="1"/>
          </p:cNvCxnSpPr>
          <p:nvPr/>
        </p:nvCxnSpPr>
        <p:spPr>
          <a:xfrm flipH="1">
            <a:off x="7353300" y="2584966"/>
            <a:ext cx="1257300" cy="158234"/>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3FB0A53E-284F-2B9B-C44B-3AD951A8F3D1}"/>
              </a:ext>
            </a:extLst>
          </p:cNvPr>
          <p:cNvCxnSpPr>
            <a:cxnSpLocks/>
            <a:stCxn id="7" idx="1"/>
          </p:cNvCxnSpPr>
          <p:nvPr/>
        </p:nvCxnSpPr>
        <p:spPr>
          <a:xfrm flipH="1" flipV="1">
            <a:off x="7239000" y="2971800"/>
            <a:ext cx="1371600" cy="527566"/>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70D8DE14-6889-B856-F0F1-285652967EA7}"/>
              </a:ext>
            </a:extLst>
          </p:cNvPr>
          <p:cNvCxnSpPr>
            <a:cxnSpLocks/>
            <a:stCxn id="8" idx="1"/>
          </p:cNvCxnSpPr>
          <p:nvPr/>
        </p:nvCxnSpPr>
        <p:spPr>
          <a:xfrm flipH="1" flipV="1">
            <a:off x="7353300" y="3771900"/>
            <a:ext cx="1257300" cy="641866"/>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266781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5D6102-506A-CA2A-BFE9-F2F24634B5F3}"/>
              </a:ext>
            </a:extLst>
          </p:cNvPr>
          <p:cNvSpPr/>
          <p:nvPr/>
        </p:nvSpPr>
        <p:spPr>
          <a:xfrm>
            <a:off x="0" y="0"/>
            <a:ext cx="12192000" cy="6858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7B3393D-781F-11D8-C930-E92EBC7CE1EA}"/>
              </a:ext>
            </a:extLst>
          </p:cNvPr>
          <p:cNvSpPr/>
          <p:nvPr/>
        </p:nvSpPr>
        <p:spPr>
          <a:xfrm>
            <a:off x="0" y="6515099"/>
            <a:ext cx="12192000" cy="341489"/>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9079191F-A12F-3989-4119-07879E46D6CE}"/>
              </a:ext>
            </a:extLst>
          </p:cNvPr>
          <p:cNvSpPr txBox="1"/>
          <p:nvPr/>
        </p:nvSpPr>
        <p:spPr>
          <a:xfrm>
            <a:off x="152400" y="6547344"/>
            <a:ext cx="5829300" cy="276999"/>
          </a:xfrm>
          <a:prstGeom prst="rect">
            <a:avLst/>
          </a:prstGeom>
          <a:noFill/>
        </p:spPr>
        <p:txBody>
          <a:bodyPr wrap="square" rtlCol="0">
            <a:spAutoFit/>
          </a:bodyPr>
          <a:lstStyle/>
          <a:p>
            <a:r>
              <a:rPr lang="en-US" sz="1200" dirty="0">
                <a:solidFill>
                  <a:schemeClr val="bg1"/>
                </a:solidFill>
              </a:rPr>
              <a:t>Created by Shawn </a:t>
            </a:r>
            <a:r>
              <a:rPr lang="en-US" sz="1200" dirty="0" err="1">
                <a:solidFill>
                  <a:schemeClr val="bg1"/>
                </a:solidFill>
              </a:rPr>
              <a:t>Zernik</a:t>
            </a:r>
            <a:r>
              <a:rPr lang="en-US" sz="1200" dirty="0">
                <a:solidFill>
                  <a:schemeClr val="bg1"/>
                </a:solidFill>
              </a:rPr>
              <a:t> on 1/4/2024</a:t>
            </a:r>
          </a:p>
        </p:txBody>
      </p:sp>
      <p:sp>
        <p:nvSpPr>
          <p:cNvPr id="14" name="TextBox 13">
            <a:extLst>
              <a:ext uri="{FF2B5EF4-FFF2-40B4-BE49-F238E27FC236}">
                <a16:creationId xmlns:a16="http://schemas.microsoft.com/office/drawing/2014/main" id="{447D253E-B6D1-91B9-EEF9-C95B568E2B7B}"/>
              </a:ext>
            </a:extLst>
          </p:cNvPr>
          <p:cNvSpPr txBox="1"/>
          <p:nvPr/>
        </p:nvSpPr>
        <p:spPr>
          <a:xfrm>
            <a:off x="6096000" y="6547344"/>
            <a:ext cx="5943600" cy="276999"/>
          </a:xfrm>
          <a:prstGeom prst="rect">
            <a:avLst/>
          </a:prstGeom>
          <a:noFill/>
        </p:spPr>
        <p:txBody>
          <a:bodyPr wrap="square" rtlCol="0">
            <a:spAutoFit/>
          </a:bodyPr>
          <a:lstStyle/>
          <a:p>
            <a:pPr algn="r"/>
            <a:r>
              <a:rPr lang="en-US" sz="1200" dirty="0">
                <a:solidFill>
                  <a:schemeClr val="bg1"/>
                </a:solidFill>
              </a:rPr>
              <a:t>Slide </a:t>
            </a:r>
            <a:fld id="{6FA3485A-F454-114E-8FF0-4E63EF5BDB5A}" type="slidenum">
              <a:rPr lang="en-US" sz="1200" smtClean="0">
                <a:solidFill>
                  <a:schemeClr val="bg1"/>
                </a:solidFill>
              </a:rPr>
              <a:t>17</a:t>
            </a:fld>
            <a:endParaRPr lang="en-US" sz="1200" dirty="0">
              <a:solidFill>
                <a:schemeClr val="bg1"/>
              </a:solidFill>
            </a:endParaRPr>
          </a:p>
        </p:txBody>
      </p:sp>
      <p:sp>
        <p:nvSpPr>
          <p:cNvPr id="15" name="TextBox 14">
            <a:extLst>
              <a:ext uri="{FF2B5EF4-FFF2-40B4-BE49-F238E27FC236}">
                <a16:creationId xmlns:a16="http://schemas.microsoft.com/office/drawing/2014/main" id="{B0659C44-A5CF-346C-0C24-FFC9AD8A5067}"/>
              </a:ext>
            </a:extLst>
          </p:cNvPr>
          <p:cNvSpPr txBox="1"/>
          <p:nvPr/>
        </p:nvSpPr>
        <p:spPr>
          <a:xfrm>
            <a:off x="152400" y="114300"/>
            <a:ext cx="11887200" cy="461665"/>
          </a:xfrm>
          <a:prstGeom prst="rect">
            <a:avLst/>
          </a:prstGeom>
          <a:noFill/>
        </p:spPr>
        <p:txBody>
          <a:bodyPr wrap="square" rtlCol="0">
            <a:spAutoFit/>
          </a:bodyPr>
          <a:lstStyle/>
          <a:p>
            <a:r>
              <a:rPr lang="en-US" sz="2400" b="1" dirty="0">
                <a:solidFill>
                  <a:schemeClr val="bg1"/>
                </a:solidFill>
              </a:rPr>
              <a:t>Application Development with Kubernetes and AWS</a:t>
            </a:r>
          </a:p>
        </p:txBody>
      </p:sp>
      <p:sp>
        <p:nvSpPr>
          <p:cNvPr id="3" name="Rectangle 2">
            <a:extLst>
              <a:ext uri="{FF2B5EF4-FFF2-40B4-BE49-F238E27FC236}">
                <a16:creationId xmlns:a16="http://schemas.microsoft.com/office/drawing/2014/main" id="{9F34FFAA-EDB2-75A7-1F1A-2382235EA88D}"/>
              </a:ext>
            </a:extLst>
          </p:cNvPr>
          <p:cNvSpPr/>
          <p:nvPr/>
        </p:nvSpPr>
        <p:spPr>
          <a:xfrm>
            <a:off x="0" y="685800"/>
            <a:ext cx="12192000" cy="5829300"/>
          </a:xfrm>
          <a:prstGeom prst="rect">
            <a:avLst/>
          </a:prstGeom>
          <a:no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3600" b="1" dirty="0">
                <a:solidFill>
                  <a:schemeClr val="tx1"/>
                </a:solidFill>
              </a:rPr>
              <a:t>Program</a:t>
            </a:r>
          </a:p>
        </p:txBody>
      </p:sp>
    </p:spTree>
    <p:extLst>
      <p:ext uri="{BB962C8B-B14F-4D97-AF65-F5344CB8AC3E}">
        <p14:creationId xmlns:p14="http://schemas.microsoft.com/office/powerpoint/2010/main" val="3010189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5D6102-506A-CA2A-BFE9-F2F24634B5F3}"/>
              </a:ext>
            </a:extLst>
          </p:cNvPr>
          <p:cNvSpPr/>
          <p:nvPr/>
        </p:nvSpPr>
        <p:spPr>
          <a:xfrm>
            <a:off x="0" y="0"/>
            <a:ext cx="12192000" cy="6858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7B3393D-781F-11D8-C930-E92EBC7CE1EA}"/>
              </a:ext>
            </a:extLst>
          </p:cNvPr>
          <p:cNvSpPr/>
          <p:nvPr/>
        </p:nvSpPr>
        <p:spPr>
          <a:xfrm>
            <a:off x="0" y="6515099"/>
            <a:ext cx="12192000" cy="341489"/>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9079191F-A12F-3989-4119-07879E46D6CE}"/>
              </a:ext>
            </a:extLst>
          </p:cNvPr>
          <p:cNvSpPr txBox="1"/>
          <p:nvPr/>
        </p:nvSpPr>
        <p:spPr>
          <a:xfrm>
            <a:off x="152400" y="6547344"/>
            <a:ext cx="5829300" cy="276999"/>
          </a:xfrm>
          <a:prstGeom prst="rect">
            <a:avLst/>
          </a:prstGeom>
          <a:noFill/>
        </p:spPr>
        <p:txBody>
          <a:bodyPr wrap="square" rtlCol="0">
            <a:spAutoFit/>
          </a:bodyPr>
          <a:lstStyle/>
          <a:p>
            <a:r>
              <a:rPr lang="en-US" sz="1200" dirty="0">
                <a:solidFill>
                  <a:schemeClr val="bg1"/>
                </a:solidFill>
              </a:rPr>
              <a:t>Created by Shawn </a:t>
            </a:r>
            <a:r>
              <a:rPr lang="en-US" sz="1200" dirty="0" err="1">
                <a:solidFill>
                  <a:schemeClr val="bg1"/>
                </a:solidFill>
              </a:rPr>
              <a:t>Zernik</a:t>
            </a:r>
            <a:r>
              <a:rPr lang="en-US" sz="1200" dirty="0">
                <a:solidFill>
                  <a:schemeClr val="bg1"/>
                </a:solidFill>
              </a:rPr>
              <a:t> on 1/4/2024</a:t>
            </a:r>
          </a:p>
        </p:txBody>
      </p:sp>
      <p:sp>
        <p:nvSpPr>
          <p:cNvPr id="14" name="TextBox 13">
            <a:extLst>
              <a:ext uri="{FF2B5EF4-FFF2-40B4-BE49-F238E27FC236}">
                <a16:creationId xmlns:a16="http://schemas.microsoft.com/office/drawing/2014/main" id="{447D253E-B6D1-91B9-EEF9-C95B568E2B7B}"/>
              </a:ext>
            </a:extLst>
          </p:cNvPr>
          <p:cNvSpPr txBox="1"/>
          <p:nvPr/>
        </p:nvSpPr>
        <p:spPr>
          <a:xfrm>
            <a:off x="6096000" y="6547344"/>
            <a:ext cx="5943600" cy="276999"/>
          </a:xfrm>
          <a:prstGeom prst="rect">
            <a:avLst/>
          </a:prstGeom>
          <a:noFill/>
        </p:spPr>
        <p:txBody>
          <a:bodyPr wrap="square" rtlCol="0">
            <a:spAutoFit/>
          </a:bodyPr>
          <a:lstStyle/>
          <a:p>
            <a:pPr algn="r"/>
            <a:r>
              <a:rPr lang="en-US" sz="1200" dirty="0">
                <a:solidFill>
                  <a:schemeClr val="bg1"/>
                </a:solidFill>
              </a:rPr>
              <a:t>Slide </a:t>
            </a:r>
            <a:fld id="{6FA3485A-F454-114E-8FF0-4E63EF5BDB5A}" type="slidenum">
              <a:rPr lang="en-US" sz="1200" smtClean="0">
                <a:solidFill>
                  <a:schemeClr val="bg1"/>
                </a:solidFill>
              </a:rPr>
              <a:t>18</a:t>
            </a:fld>
            <a:endParaRPr lang="en-US" sz="1200" dirty="0">
              <a:solidFill>
                <a:schemeClr val="bg1"/>
              </a:solidFill>
            </a:endParaRPr>
          </a:p>
        </p:txBody>
      </p:sp>
      <p:sp>
        <p:nvSpPr>
          <p:cNvPr id="15" name="TextBox 14">
            <a:extLst>
              <a:ext uri="{FF2B5EF4-FFF2-40B4-BE49-F238E27FC236}">
                <a16:creationId xmlns:a16="http://schemas.microsoft.com/office/drawing/2014/main" id="{B0659C44-A5CF-346C-0C24-FFC9AD8A5067}"/>
              </a:ext>
            </a:extLst>
          </p:cNvPr>
          <p:cNvSpPr txBox="1"/>
          <p:nvPr/>
        </p:nvSpPr>
        <p:spPr>
          <a:xfrm>
            <a:off x="152400" y="114300"/>
            <a:ext cx="11887200" cy="461665"/>
          </a:xfrm>
          <a:prstGeom prst="rect">
            <a:avLst/>
          </a:prstGeom>
          <a:noFill/>
        </p:spPr>
        <p:txBody>
          <a:bodyPr wrap="square" rtlCol="0">
            <a:spAutoFit/>
          </a:bodyPr>
          <a:lstStyle/>
          <a:p>
            <a:r>
              <a:rPr lang="en-US" sz="2400" b="1" dirty="0" err="1">
                <a:solidFill>
                  <a:schemeClr val="bg1"/>
                </a:solidFill>
              </a:rPr>
              <a:t>WebApi</a:t>
            </a:r>
            <a:r>
              <a:rPr lang="en-US" sz="2400" b="1" dirty="0">
                <a:solidFill>
                  <a:schemeClr val="bg1"/>
                </a:solidFill>
              </a:rPr>
              <a:t> Solution – Program – Entry Point (main)</a:t>
            </a:r>
          </a:p>
        </p:txBody>
      </p:sp>
      <p:pic>
        <p:nvPicPr>
          <p:cNvPr id="3" name="Picture 2">
            <a:extLst>
              <a:ext uri="{FF2B5EF4-FFF2-40B4-BE49-F238E27FC236}">
                <a16:creationId xmlns:a16="http://schemas.microsoft.com/office/drawing/2014/main" id="{9A6801D5-AC37-2D09-165E-918B84326077}"/>
              </a:ext>
            </a:extLst>
          </p:cNvPr>
          <p:cNvPicPr>
            <a:picLocks noChangeAspect="1"/>
          </p:cNvPicPr>
          <p:nvPr/>
        </p:nvPicPr>
        <p:blipFill>
          <a:blip r:embed="rId2"/>
          <a:stretch>
            <a:fillRect/>
          </a:stretch>
        </p:blipFill>
        <p:spPr>
          <a:xfrm>
            <a:off x="609600" y="1028700"/>
            <a:ext cx="2705100" cy="5003800"/>
          </a:xfrm>
          <a:prstGeom prst="rect">
            <a:avLst/>
          </a:prstGeom>
        </p:spPr>
      </p:pic>
      <p:sp>
        <p:nvSpPr>
          <p:cNvPr id="5" name="Rectangle 4">
            <a:extLst>
              <a:ext uri="{FF2B5EF4-FFF2-40B4-BE49-F238E27FC236}">
                <a16:creationId xmlns:a16="http://schemas.microsoft.com/office/drawing/2014/main" id="{5C357D95-26D6-D523-405B-F97CCB33862A}"/>
              </a:ext>
            </a:extLst>
          </p:cNvPr>
          <p:cNvSpPr/>
          <p:nvPr/>
        </p:nvSpPr>
        <p:spPr>
          <a:xfrm>
            <a:off x="952500" y="4457700"/>
            <a:ext cx="1600200" cy="342900"/>
          </a:xfrm>
          <a:prstGeom prst="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388262A1-4AF8-6EAE-D48D-6223765C414B}"/>
              </a:ext>
            </a:extLst>
          </p:cNvPr>
          <p:cNvPicPr>
            <a:picLocks noChangeAspect="1"/>
          </p:cNvPicPr>
          <p:nvPr/>
        </p:nvPicPr>
        <p:blipFill>
          <a:blip r:embed="rId3"/>
          <a:stretch>
            <a:fillRect/>
          </a:stretch>
        </p:blipFill>
        <p:spPr>
          <a:xfrm>
            <a:off x="4152900" y="1028700"/>
            <a:ext cx="4098471" cy="5216236"/>
          </a:xfrm>
          <a:prstGeom prst="rect">
            <a:avLst/>
          </a:prstGeom>
        </p:spPr>
      </p:pic>
      <p:sp>
        <p:nvSpPr>
          <p:cNvPr id="18" name="Left Brace 17">
            <a:extLst>
              <a:ext uri="{FF2B5EF4-FFF2-40B4-BE49-F238E27FC236}">
                <a16:creationId xmlns:a16="http://schemas.microsoft.com/office/drawing/2014/main" id="{F142995B-6A45-D4F2-F95E-ECF192132664}"/>
              </a:ext>
            </a:extLst>
          </p:cNvPr>
          <p:cNvSpPr/>
          <p:nvPr/>
        </p:nvSpPr>
        <p:spPr>
          <a:xfrm>
            <a:off x="3810000" y="914400"/>
            <a:ext cx="342900" cy="5372100"/>
          </a:xfrm>
          <a:prstGeom prst="leftBrace">
            <a:avLst/>
          </a:prstGeom>
          <a:ln w="762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1" name="Straight Arrow Connector 20">
            <a:extLst>
              <a:ext uri="{FF2B5EF4-FFF2-40B4-BE49-F238E27FC236}">
                <a16:creationId xmlns:a16="http://schemas.microsoft.com/office/drawing/2014/main" id="{C0085972-58D0-4FB8-61FE-95B6A3757BA5}"/>
              </a:ext>
            </a:extLst>
          </p:cNvPr>
          <p:cNvCxnSpPr>
            <a:stCxn id="18" idx="1"/>
          </p:cNvCxnSpPr>
          <p:nvPr/>
        </p:nvCxnSpPr>
        <p:spPr>
          <a:xfrm flipH="1">
            <a:off x="2667000" y="3600450"/>
            <a:ext cx="1143000" cy="74295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42F0404A-2675-4059-192E-C79CC9D36E38}"/>
              </a:ext>
            </a:extLst>
          </p:cNvPr>
          <p:cNvSpPr/>
          <p:nvPr/>
        </p:nvSpPr>
        <p:spPr>
          <a:xfrm>
            <a:off x="4381500" y="1600200"/>
            <a:ext cx="1257300" cy="228600"/>
          </a:xfrm>
          <a:prstGeom prst="rect">
            <a:avLst/>
          </a:prstGeom>
          <a:solidFill>
            <a:srgbClr val="FFFF00">
              <a:alpha val="32941"/>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87E35943-0784-F4E1-D9CF-E87D6C1A701F}"/>
              </a:ext>
            </a:extLst>
          </p:cNvPr>
          <p:cNvSpPr txBox="1"/>
          <p:nvPr/>
        </p:nvSpPr>
        <p:spPr>
          <a:xfrm>
            <a:off x="8267700" y="2971800"/>
            <a:ext cx="3429000" cy="1477328"/>
          </a:xfrm>
          <a:prstGeom prst="rect">
            <a:avLst/>
          </a:prstGeom>
          <a:noFill/>
        </p:spPr>
        <p:txBody>
          <a:bodyPr wrap="square" rtlCol="0">
            <a:spAutoFit/>
          </a:bodyPr>
          <a:lstStyle/>
          <a:p>
            <a:r>
              <a:rPr lang="en-US" dirty="0"/>
              <a:t>The boiler plate code provided was classless.</a:t>
            </a:r>
          </a:p>
          <a:p>
            <a:endParaRPr lang="en-US" dirty="0"/>
          </a:p>
          <a:p>
            <a:r>
              <a:rPr lang="en-US" dirty="0"/>
              <a:t>I inserted the Program class and Main() function.</a:t>
            </a:r>
          </a:p>
        </p:txBody>
      </p:sp>
      <p:sp>
        <p:nvSpPr>
          <p:cNvPr id="2" name="Rectangle 1">
            <a:extLst>
              <a:ext uri="{FF2B5EF4-FFF2-40B4-BE49-F238E27FC236}">
                <a16:creationId xmlns:a16="http://schemas.microsoft.com/office/drawing/2014/main" id="{98A71589-0F61-8CEA-DDB9-67B144972B03}"/>
              </a:ext>
            </a:extLst>
          </p:cNvPr>
          <p:cNvSpPr/>
          <p:nvPr/>
        </p:nvSpPr>
        <p:spPr>
          <a:xfrm>
            <a:off x="4610100" y="2286000"/>
            <a:ext cx="2057400" cy="228600"/>
          </a:xfrm>
          <a:prstGeom prst="rect">
            <a:avLst/>
          </a:prstGeom>
          <a:solidFill>
            <a:srgbClr val="FFFF00">
              <a:alpha val="32941"/>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642538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5D6102-506A-CA2A-BFE9-F2F24634B5F3}"/>
              </a:ext>
            </a:extLst>
          </p:cNvPr>
          <p:cNvSpPr/>
          <p:nvPr/>
        </p:nvSpPr>
        <p:spPr>
          <a:xfrm>
            <a:off x="0" y="0"/>
            <a:ext cx="12192000" cy="6858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7B3393D-781F-11D8-C930-E92EBC7CE1EA}"/>
              </a:ext>
            </a:extLst>
          </p:cNvPr>
          <p:cNvSpPr/>
          <p:nvPr/>
        </p:nvSpPr>
        <p:spPr>
          <a:xfrm>
            <a:off x="0" y="6515099"/>
            <a:ext cx="12192000" cy="341489"/>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9079191F-A12F-3989-4119-07879E46D6CE}"/>
              </a:ext>
            </a:extLst>
          </p:cNvPr>
          <p:cNvSpPr txBox="1"/>
          <p:nvPr/>
        </p:nvSpPr>
        <p:spPr>
          <a:xfrm>
            <a:off x="152400" y="6547344"/>
            <a:ext cx="5829300" cy="276999"/>
          </a:xfrm>
          <a:prstGeom prst="rect">
            <a:avLst/>
          </a:prstGeom>
          <a:noFill/>
        </p:spPr>
        <p:txBody>
          <a:bodyPr wrap="square" rtlCol="0">
            <a:spAutoFit/>
          </a:bodyPr>
          <a:lstStyle/>
          <a:p>
            <a:r>
              <a:rPr lang="en-US" sz="1200" dirty="0">
                <a:solidFill>
                  <a:schemeClr val="bg1"/>
                </a:solidFill>
              </a:rPr>
              <a:t>Created by Shawn </a:t>
            </a:r>
            <a:r>
              <a:rPr lang="en-US" sz="1200" dirty="0" err="1">
                <a:solidFill>
                  <a:schemeClr val="bg1"/>
                </a:solidFill>
              </a:rPr>
              <a:t>Zernik</a:t>
            </a:r>
            <a:r>
              <a:rPr lang="en-US" sz="1200" dirty="0">
                <a:solidFill>
                  <a:schemeClr val="bg1"/>
                </a:solidFill>
              </a:rPr>
              <a:t> on 1/4/2024</a:t>
            </a:r>
          </a:p>
        </p:txBody>
      </p:sp>
      <p:sp>
        <p:nvSpPr>
          <p:cNvPr id="14" name="TextBox 13">
            <a:extLst>
              <a:ext uri="{FF2B5EF4-FFF2-40B4-BE49-F238E27FC236}">
                <a16:creationId xmlns:a16="http://schemas.microsoft.com/office/drawing/2014/main" id="{447D253E-B6D1-91B9-EEF9-C95B568E2B7B}"/>
              </a:ext>
            </a:extLst>
          </p:cNvPr>
          <p:cNvSpPr txBox="1"/>
          <p:nvPr/>
        </p:nvSpPr>
        <p:spPr>
          <a:xfrm>
            <a:off x="6096000" y="6547344"/>
            <a:ext cx="5943600" cy="276999"/>
          </a:xfrm>
          <a:prstGeom prst="rect">
            <a:avLst/>
          </a:prstGeom>
          <a:noFill/>
        </p:spPr>
        <p:txBody>
          <a:bodyPr wrap="square" rtlCol="0">
            <a:spAutoFit/>
          </a:bodyPr>
          <a:lstStyle/>
          <a:p>
            <a:pPr algn="r"/>
            <a:r>
              <a:rPr lang="en-US" sz="1200" dirty="0">
                <a:solidFill>
                  <a:schemeClr val="bg1"/>
                </a:solidFill>
              </a:rPr>
              <a:t>Slide </a:t>
            </a:r>
            <a:fld id="{6FA3485A-F454-114E-8FF0-4E63EF5BDB5A}" type="slidenum">
              <a:rPr lang="en-US" sz="1200" smtClean="0">
                <a:solidFill>
                  <a:schemeClr val="bg1"/>
                </a:solidFill>
              </a:rPr>
              <a:t>19</a:t>
            </a:fld>
            <a:endParaRPr lang="en-US" sz="1200" dirty="0">
              <a:solidFill>
                <a:schemeClr val="bg1"/>
              </a:solidFill>
            </a:endParaRPr>
          </a:p>
        </p:txBody>
      </p:sp>
      <p:sp>
        <p:nvSpPr>
          <p:cNvPr id="15" name="TextBox 14">
            <a:extLst>
              <a:ext uri="{FF2B5EF4-FFF2-40B4-BE49-F238E27FC236}">
                <a16:creationId xmlns:a16="http://schemas.microsoft.com/office/drawing/2014/main" id="{B0659C44-A5CF-346C-0C24-FFC9AD8A5067}"/>
              </a:ext>
            </a:extLst>
          </p:cNvPr>
          <p:cNvSpPr txBox="1"/>
          <p:nvPr/>
        </p:nvSpPr>
        <p:spPr>
          <a:xfrm>
            <a:off x="152400" y="114300"/>
            <a:ext cx="11887200" cy="461665"/>
          </a:xfrm>
          <a:prstGeom prst="rect">
            <a:avLst/>
          </a:prstGeom>
          <a:noFill/>
        </p:spPr>
        <p:txBody>
          <a:bodyPr wrap="square" rtlCol="0">
            <a:spAutoFit/>
          </a:bodyPr>
          <a:lstStyle/>
          <a:p>
            <a:r>
              <a:rPr lang="en-US" sz="2400" b="1" dirty="0" err="1">
                <a:solidFill>
                  <a:schemeClr val="bg1"/>
                </a:solidFill>
              </a:rPr>
              <a:t>WebApi</a:t>
            </a:r>
            <a:r>
              <a:rPr lang="en-US" sz="2400" b="1" dirty="0">
                <a:solidFill>
                  <a:schemeClr val="bg1"/>
                </a:solidFill>
              </a:rPr>
              <a:t> Solution – Program – </a:t>
            </a:r>
            <a:r>
              <a:rPr lang="en-US" sz="2400" b="1" dirty="0" err="1">
                <a:solidFill>
                  <a:schemeClr val="bg1"/>
                </a:solidFill>
              </a:rPr>
              <a:t>WebApplication</a:t>
            </a:r>
            <a:endParaRPr lang="en-US" sz="2400" b="1" dirty="0">
              <a:solidFill>
                <a:schemeClr val="bg1"/>
              </a:solidFill>
            </a:endParaRPr>
          </a:p>
        </p:txBody>
      </p:sp>
      <p:pic>
        <p:nvPicPr>
          <p:cNvPr id="3" name="Picture 2">
            <a:extLst>
              <a:ext uri="{FF2B5EF4-FFF2-40B4-BE49-F238E27FC236}">
                <a16:creationId xmlns:a16="http://schemas.microsoft.com/office/drawing/2014/main" id="{9A6801D5-AC37-2D09-165E-918B84326077}"/>
              </a:ext>
            </a:extLst>
          </p:cNvPr>
          <p:cNvPicPr>
            <a:picLocks noChangeAspect="1"/>
          </p:cNvPicPr>
          <p:nvPr/>
        </p:nvPicPr>
        <p:blipFill>
          <a:blip r:embed="rId2"/>
          <a:stretch>
            <a:fillRect/>
          </a:stretch>
        </p:blipFill>
        <p:spPr>
          <a:xfrm>
            <a:off x="609600" y="1028700"/>
            <a:ext cx="2705100" cy="5003800"/>
          </a:xfrm>
          <a:prstGeom prst="rect">
            <a:avLst/>
          </a:prstGeom>
        </p:spPr>
      </p:pic>
      <p:sp>
        <p:nvSpPr>
          <p:cNvPr id="5" name="Rectangle 4">
            <a:extLst>
              <a:ext uri="{FF2B5EF4-FFF2-40B4-BE49-F238E27FC236}">
                <a16:creationId xmlns:a16="http://schemas.microsoft.com/office/drawing/2014/main" id="{5C357D95-26D6-D523-405B-F97CCB33862A}"/>
              </a:ext>
            </a:extLst>
          </p:cNvPr>
          <p:cNvSpPr/>
          <p:nvPr/>
        </p:nvSpPr>
        <p:spPr>
          <a:xfrm>
            <a:off x="952500" y="4457700"/>
            <a:ext cx="1600200" cy="342900"/>
          </a:xfrm>
          <a:prstGeom prst="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388262A1-4AF8-6EAE-D48D-6223765C414B}"/>
              </a:ext>
            </a:extLst>
          </p:cNvPr>
          <p:cNvPicPr>
            <a:picLocks noChangeAspect="1"/>
          </p:cNvPicPr>
          <p:nvPr/>
        </p:nvPicPr>
        <p:blipFill>
          <a:blip r:embed="rId3"/>
          <a:stretch>
            <a:fillRect/>
          </a:stretch>
        </p:blipFill>
        <p:spPr>
          <a:xfrm>
            <a:off x="4152900" y="1028700"/>
            <a:ext cx="4098471" cy="5216236"/>
          </a:xfrm>
          <a:prstGeom prst="rect">
            <a:avLst/>
          </a:prstGeom>
        </p:spPr>
      </p:pic>
      <p:sp>
        <p:nvSpPr>
          <p:cNvPr id="18" name="Left Brace 17">
            <a:extLst>
              <a:ext uri="{FF2B5EF4-FFF2-40B4-BE49-F238E27FC236}">
                <a16:creationId xmlns:a16="http://schemas.microsoft.com/office/drawing/2014/main" id="{F142995B-6A45-D4F2-F95E-ECF192132664}"/>
              </a:ext>
            </a:extLst>
          </p:cNvPr>
          <p:cNvSpPr/>
          <p:nvPr/>
        </p:nvSpPr>
        <p:spPr>
          <a:xfrm>
            <a:off x="3810000" y="914400"/>
            <a:ext cx="342900" cy="5372100"/>
          </a:xfrm>
          <a:prstGeom prst="leftBrace">
            <a:avLst/>
          </a:prstGeom>
          <a:ln w="762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1" name="Straight Arrow Connector 20">
            <a:extLst>
              <a:ext uri="{FF2B5EF4-FFF2-40B4-BE49-F238E27FC236}">
                <a16:creationId xmlns:a16="http://schemas.microsoft.com/office/drawing/2014/main" id="{C0085972-58D0-4FB8-61FE-95B6A3757BA5}"/>
              </a:ext>
            </a:extLst>
          </p:cNvPr>
          <p:cNvCxnSpPr>
            <a:stCxn id="18" idx="1"/>
          </p:cNvCxnSpPr>
          <p:nvPr/>
        </p:nvCxnSpPr>
        <p:spPr>
          <a:xfrm flipH="1">
            <a:off x="2667000" y="3600450"/>
            <a:ext cx="1143000" cy="74295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42F0404A-2675-4059-192E-C79CC9D36E38}"/>
              </a:ext>
            </a:extLst>
          </p:cNvPr>
          <p:cNvSpPr/>
          <p:nvPr/>
        </p:nvSpPr>
        <p:spPr>
          <a:xfrm>
            <a:off x="4724400" y="2971800"/>
            <a:ext cx="2743200" cy="1143000"/>
          </a:xfrm>
          <a:prstGeom prst="rect">
            <a:avLst/>
          </a:prstGeom>
          <a:solidFill>
            <a:srgbClr val="FFFF00">
              <a:alpha val="32941"/>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87E35943-0784-F4E1-D9CF-E87D6C1A701F}"/>
              </a:ext>
            </a:extLst>
          </p:cNvPr>
          <p:cNvSpPr txBox="1"/>
          <p:nvPr/>
        </p:nvSpPr>
        <p:spPr>
          <a:xfrm>
            <a:off x="8267700" y="3314700"/>
            <a:ext cx="3429000" cy="369332"/>
          </a:xfrm>
          <a:prstGeom prst="rect">
            <a:avLst/>
          </a:prstGeom>
          <a:noFill/>
        </p:spPr>
        <p:txBody>
          <a:bodyPr wrap="square" rtlCol="0">
            <a:spAutoFit/>
          </a:bodyPr>
          <a:lstStyle/>
          <a:p>
            <a:r>
              <a:rPr lang="en-US" dirty="0"/>
              <a:t>Sets up the basic HTTP server.</a:t>
            </a:r>
          </a:p>
        </p:txBody>
      </p:sp>
    </p:spTree>
    <p:extLst>
      <p:ext uri="{BB962C8B-B14F-4D97-AF65-F5344CB8AC3E}">
        <p14:creationId xmlns:p14="http://schemas.microsoft.com/office/powerpoint/2010/main" val="28712717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5D6102-506A-CA2A-BFE9-F2F24634B5F3}"/>
              </a:ext>
            </a:extLst>
          </p:cNvPr>
          <p:cNvSpPr/>
          <p:nvPr/>
        </p:nvSpPr>
        <p:spPr>
          <a:xfrm>
            <a:off x="0" y="0"/>
            <a:ext cx="12192000" cy="6858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7B3393D-781F-11D8-C930-E92EBC7CE1EA}"/>
              </a:ext>
            </a:extLst>
          </p:cNvPr>
          <p:cNvSpPr/>
          <p:nvPr/>
        </p:nvSpPr>
        <p:spPr>
          <a:xfrm>
            <a:off x="0" y="6515099"/>
            <a:ext cx="12192000" cy="341489"/>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9079191F-A12F-3989-4119-07879E46D6CE}"/>
              </a:ext>
            </a:extLst>
          </p:cNvPr>
          <p:cNvSpPr txBox="1"/>
          <p:nvPr/>
        </p:nvSpPr>
        <p:spPr>
          <a:xfrm>
            <a:off x="152400" y="6547344"/>
            <a:ext cx="5829300" cy="276999"/>
          </a:xfrm>
          <a:prstGeom prst="rect">
            <a:avLst/>
          </a:prstGeom>
          <a:noFill/>
        </p:spPr>
        <p:txBody>
          <a:bodyPr wrap="square" rtlCol="0">
            <a:spAutoFit/>
          </a:bodyPr>
          <a:lstStyle/>
          <a:p>
            <a:r>
              <a:rPr lang="en-US" sz="1200" dirty="0">
                <a:solidFill>
                  <a:schemeClr val="bg1"/>
                </a:solidFill>
              </a:rPr>
              <a:t>Created by Shawn </a:t>
            </a:r>
            <a:r>
              <a:rPr lang="en-US" sz="1200" dirty="0" err="1">
                <a:solidFill>
                  <a:schemeClr val="bg1"/>
                </a:solidFill>
              </a:rPr>
              <a:t>Zernik</a:t>
            </a:r>
            <a:r>
              <a:rPr lang="en-US" sz="1200" dirty="0">
                <a:solidFill>
                  <a:schemeClr val="bg1"/>
                </a:solidFill>
              </a:rPr>
              <a:t> on 1/4/2024</a:t>
            </a:r>
          </a:p>
        </p:txBody>
      </p:sp>
      <p:sp>
        <p:nvSpPr>
          <p:cNvPr id="14" name="TextBox 13">
            <a:extLst>
              <a:ext uri="{FF2B5EF4-FFF2-40B4-BE49-F238E27FC236}">
                <a16:creationId xmlns:a16="http://schemas.microsoft.com/office/drawing/2014/main" id="{447D253E-B6D1-91B9-EEF9-C95B568E2B7B}"/>
              </a:ext>
            </a:extLst>
          </p:cNvPr>
          <p:cNvSpPr txBox="1"/>
          <p:nvPr/>
        </p:nvSpPr>
        <p:spPr>
          <a:xfrm>
            <a:off x="6096000" y="6547344"/>
            <a:ext cx="5943600" cy="276999"/>
          </a:xfrm>
          <a:prstGeom prst="rect">
            <a:avLst/>
          </a:prstGeom>
          <a:noFill/>
        </p:spPr>
        <p:txBody>
          <a:bodyPr wrap="square" rtlCol="0">
            <a:spAutoFit/>
          </a:bodyPr>
          <a:lstStyle/>
          <a:p>
            <a:pPr algn="r"/>
            <a:r>
              <a:rPr lang="en-US" sz="1200" dirty="0">
                <a:solidFill>
                  <a:schemeClr val="bg1"/>
                </a:solidFill>
              </a:rPr>
              <a:t>Slide </a:t>
            </a:r>
            <a:fld id="{6FA3485A-F454-114E-8FF0-4E63EF5BDB5A}" type="slidenum">
              <a:rPr lang="en-US" sz="1200" smtClean="0">
                <a:solidFill>
                  <a:schemeClr val="bg1"/>
                </a:solidFill>
              </a:rPr>
              <a:t>2</a:t>
            </a:fld>
            <a:endParaRPr lang="en-US" sz="1200" dirty="0">
              <a:solidFill>
                <a:schemeClr val="bg1"/>
              </a:solidFill>
            </a:endParaRPr>
          </a:p>
        </p:txBody>
      </p:sp>
      <p:sp>
        <p:nvSpPr>
          <p:cNvPr id="15" name="TextBox 14">
            <a:extLst>
              <a:ext uri="{FF2B5EF4-FFF2-40B4-BE49-F238E27FC236}">
                <a16:creationId xmlns:a16="http://schemas.microsoft.com/office/drawing/2014/main" id="{B0659C44-A5CF-346C-0C24-FFC9AD8A5067}"/>
              </a:ext>
            </a:extLst>
          </p:cNvPr>
          <p:cNvSpPr txBox="1"/>
          <p:nvPr/>
        </p:nvSpPr>
        <p:spPr>
          <a:xfrm>
            <a:off x="152400" y="114300"/>
            <a:ext cx="11887200" cy="461665"/>
          </a:xfrm>
          <a:prstGeom prst="rect">
            <a:avLst/>
          </a:prstGeom>
          <a:noFill/>
        </p:spPr>
        <p:txBody>
          <a:bodyPr wrap="square" rtlCol="0">
            <a:spAutoFit/>
          </a:bodyPr>
          <a:lstStyle/>
          <a:p>
            <a:r>
              <a:rPr lang="en-US" sz="2400" b="1" dirty="0">
                <a:solidFill>
                  <a:schemeClr val="bg1"/>
                </a:solidFill>
              </a:rPr>
              <a:t>Application Development with Kubernetes and AWS</a:t>
            </a:r>
          </a:p>
        </p:txBody>
      </p:sp>
      <p:sp>
        <p:nvSpPr>
          <p:cNvPr id="16" name="TextBox 15">
            <a:extLst>
              <a:ext uri="{FF2B5EF4-FFF2-40B4-BE49-F238E27FC236}">
                <a16:creationId xmlns:a16="http://schemas.microsoft.com/office/drawing/2014/main" id="{F6350C80-858E-A803-4884-75C39ED7AED3}"/>
              </a:ext>
            </a:extLst>
          </p:cNvPr>
          <p:cNvSpPr txBox="1"/>
          <p:nvPr/>
        </p:nvSpPr>
        <p:spPr>
          <a:xfrm>
            <a:off x="2438400" y="2286000"/>
            <a:ext cx="7315200" cy="2215991"/>
          </a:xfrm>
          <a:prstGeom prst="rect">
            <a:avLst/>
          </a:prstGeom>
          <a:noFill/>
        </p:spPr>
        <p:txBody>
          <a:bodyPr wrap="square" rtlCol="0">
            <a:spAutoFit/>
          </a:bodyPr>
          <a:lstStyle/>
          <a:p>
            <a:r>
              <a:rPr lang="en-US" sz="2400" b="1" dirty="0"/>
              <a:t>Objectives</a:t>
            </a:r>
          </a:p>
          <a:p>
            <a:endParaRPr lang="en-US" sz="2400" b="1" dirty="0"/>
          </a:p>
          <a:p>
            <a:pPr marL="285750" indent="-285750">
              <a:buFont typeface="Arial" panose="020B0604020202020204" pitchFamily="34" charset="0"/>
              <a:buChar char="•"/>
            </a:pPr>
            <a:r>
              <a:rPr lang="en-US" dirty="0"/>
              <a:t>Provide history and evolution of computing and network environments.</a:t>
            </a:r>
          </a:p>
          <a:p>
            <a:pPr marL="285750" indent="-285750">
              <a:buFont typeface="Arial" panose="020B0604020202020204" pitchFamily="34" charset="0"/>
              <a:buChar char="•"/>
            </a:pPr>
            <a:r>
              <a:rPr lang="en-US" dirty="0"/>
              <a:t>Modern .NET Core application architecture</a:t>
            </a:r>
          </a:p>
          <a:p>
            <a:pPr marL="285750" indent="-285750">
              <a:buFont typeface="Arial" panose="020B0604020202020204" pitchFamily="34" charset="0"/>
              <a:buChar char="•"/>
            </a:pPr>
            <a:r>
              <a:rPr lang="en-US" dirty="0"/>
              <a:t>Containerization</a:t>
            </a:r>
          </a:p>
          <a:p>
            <a:pPr marL="285750" indent="-285750">
              <a:buFont typeface="Arial" panose="020B0604020202020204" pitchFamily="34" charset="0"/>
              <a:buChar char="•"/>
            </a:pPr>
            <a:r>
              <a:rPr lang="en-US" dirty="0"/>
              <a:t>Cloud environment setup</a:t>
            </a:r>
          </a:p>
          <a:p>
            <a:pPr marL="285750" indent="-285750">
              <a:buFont typeface="Arial" panose="020B0604020202020204" pitchFamily="34" charset="0"/>
              <a:buChar char="•"/>
            </a:pPr>
            <a:r>
              <a:rPr lang="en-US" dirty="0"/>
              <a:t>Application deployment</a:t>
            </a:r>
          </a:p>
        </p:txBody>
      </p:sp>
    </p:spTree>
    <p:extLst>
      <p:ext uri="{BB962C8B-B14F-4D97-AF65-F5344CB8AC3E}">
        <p14:creationId xmlns:p14="http://schemas.microsoft.com/office/powerpoint/2010/main" val="38887348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5D6102-506A-CA2A-BFE9-F2F24634B5F3}"/>
              </a:ext>
            </a:extLst>
          </p:cNvPr>
          <p:cNvSpPr/>
          <p:nvPr/>
        </p:nvSpPr>
        <p:spPr>
          <a:xfrm>
            <a:off x="0" y="0"/>
            <a:ext cx="12192000" cy="6858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7B3393D-781F-11D8-C930-E92EBC7CE1EA}"/>
              </a:ext>
            </a:extLst>
          </p:cNvPr>
          <p:cNvSpPr/>
          <p:nvPr/>
        </p:nvSpPr>
        <p:spPr>
          <a:xfrm>
            <a:off x="0" y="6515099"/>
            <a:ext cx="12192000" cy="341489"/>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9079191F-A12F-3989-4119-07879E46D6CE}"/>
              </a:ext>
            </a:extLst>
          </p:cNvPr>
          <p:cNvSpPr txBox="1"/>
          <p:nvPr/>
        </p:nvSpPr>
        <p:spPr>
          <a:xfrm>
            <a:off x="152400" y="6547344"/>
            <a:ext cx="5829300" cy="276999"/>
          </a:xfrm>
          <a:prstGeom prst="rect">
            <a:avLst/>
          </a:prstGeom>
          <a:noFill/>
        </p:spPr>
        <p:txBody>
          <a:bodyPr wrap="square" rtlCol="0">
            <a:spAutoFit/>
          </a:bodyPr>
          <a:lstStyle/>
          <a:p>
            <a:r>
              <a:rPr lang="en-US" sz="1200" dirty="0">
                <a:solidFill>
                  <a:schemeClr val="bg1"/>
                </a:solidFill>
              </a:rPr>
              <a:t>Created by Shawn </a:t>
            </a:r>
            <a:r>
              <a:rPr lang="en-US" sz="1200" dirty="0" err="1">
                <a:solidFill>
                  <a:schemeClr val="bg1"/>
                </a:solidFill>
              </a:rPr>
              <a:t>Zernik</a:t>
            </a:r>
            <a:r>
              <a:rPr lang="en-US" sz="1200" dirty="0">
                <a:solidFill>
                  <a:schemeClr val="bg1"/>
                </a:solidFill>
              </a:rPr>
              <a:t> on 1/4/2024</a:t>
            </a:r>
          </a:p>
        </p:txBody>
      </p:sp>
      <p:sp>
        <p:nvSpPr>
          <p:cNvPr id="14" name="TextBox 13">
            <a:extLst>
              <a:ext uri="{FF2B5EF4-FFF2-40B4-BE49-F238E27FC236}">
                <a16:creationId xmlns:a16="http://schemas.microsoft.com/office/drawing/2014/main" id="{447D253E-B6D1-91B9-EEF9-C95B568E2B7B}"/>
              </a:ext>
            </a:extLst>
          </p:cNvPr>
          <p:cNvSpPr txBox="1"/>
          <p:nvPr/>
        </p:nvSpPr>
        <p:spPr>
          <a:xfrm>
            <a:off x="6096000" y="6547344"/>
            <a:ext cx="5943600" cy="276999"/>
          </a:xfrm>
          <a:prstGeom prst="rect">
            <a:avLst/>
          </a:prstGeom>
          <a:noFill/>
        </p:spPr>
        <p:txBody>
          <a:bodyPr wrap="square" rtlCol="0">
            <a:spAutoFit/>
          </a:bodyPr>
          <a:lstStyle/>
          <a:p>
            <a:pPr algn="r"/>
            <a:r>
              <a:rPr lang="en-US" sz="1200" dirty="0">
                <a:solidFill>
                  <a:schemeClr val="bg1"/>
                </a:solidFill>
              </a:rPr>
              <a:t>Slide </a:t>
            </a:r>
            <a:fld id="{6FA3485A-F454-114E-8FF0-4E63EF5BDB5A}" type="slidenum">
              <a:rPr lang="en-US" sz="1200" smtClean="0">
                <a:solidFill>
                  <a:schemeClr val="bg1"/>
                </a:solidFill>
              </a:rPr>
              <a:t>20</a:t>
            </a:fld>
            <a:endParaRPr lang="en-US" sz="1200" dirty="0">
              <a:solidFill>
                <a:schemeClr val="bg1"/>
              </a:solidFill>
            </a:endParaRPr>
          </a:p>
        </p:txBody>
      </p:sp>
      <p:sp>
        <p:nvSpPr>
          <p:cNvPr id="15" name="TextBox 14">
            <a:extLst>
              <a:ext uri="{FF2B5EF4-FFF2-40B4-BE49-F238E27FC236}">
                <a16:creationId xmlns:a16="http://schemas.microsoft.com/office/drawing/2014/main" id="{B0659C44-A5CF-346C-0C24-FFC9AD8A5067}"/>
              </a:ext>
            </a:extLst>
          </p:cNvPr>
          <p:cNvSpPr txBox="1"/>
          <p:nvPr/>
        </p:nvSpPr>
        <p:spPr>
          <a:xfrm>
            <a:off x="152400" y="114300"/>
            <a:ext cx="11887200" cy="461665"/>
          </a:xfrm>
          <a:prstGeom prst="rect">
            <a:avLst/>
          </a:prstGeom>
          <a:noFill/>
        </p:spPr>
        <p:txBody>
          <a:bodyPr wrap="square" rtlCol="0">
            <a:spAutoFit/>
          </a:bodyPr>
          <a:lstStyle/>
          <a:p>
            <a:r>
              <a:rPr lang="en-US" sz="2400" b="1" dirty="0" err="1">
                <a:solidFill>
                  <a:schemeClr val="bg1"/>
                </a:solidFill>
              </a:rPr>
              <a:t>WebApi</a:t>
            </a:r>
            <a:r>
              <a:rPr lang="en-US" sz="2400" b="1" dirty="0">
                <a:solidFill>
                  <a:schemeClr val="bg1"/>
                </a:solidFill>
              </a:rPr>
              <a:t> Solution – Program – Swagger</a:t>
            </a:r>
          </a:p>
        </p:txBody>
      </p:sp>
      <p:pic>
        <p:nvPicPr>
          <p:cNvPr id="3" name="Picture 2">
            <a:extLst>
              <a:ext uri="{FF2B5EF4-FFF2-40B4-BE49-F238E27FC236}">
                <a16:creationId xmlns:a16="http://schemas.microsoft.com/office/drawing/2014/main" id="{9A6801D5-AC37-2D09-165E-918B84326077}"/>
              </a:ext>
            </a:extLst>
          </p:cNvPr>
          <p:cNvPicPr>
            <a:picLocks noChangeAspect="1"/>
          </p:cNvPicPr>
          <p:nvPr/>
        </p:nvPicPr>
        <p:blipFill>
          <a:blip r:embed="rId2"/>
          <a:stretch>
            <a:fillRect/>
          </a:stretch>
        </p:blipFill>
        <p:spPr>
          <a:xfrm>
            <a:off x="609600" y="1028700"/>
            <a:ext cx="2705100" cy="5003800"/>
          </a:xfrm>
          <a:prstGeom prst="rect">
            <a:avLst/>
          </a:prstGeom>
        </p:spPr>
      </p:pic>
      <p:sp>
        <p:nvSpPr>
          <p:cNvPr id="5" name="Rectangle 4">
            <a:extLst>
              <a:ext uri="{FF2B5EF4-FFF2-40B4-BE49-F238E27FC236}">
                <a16:creationId xmlns:a16="http://schemas.microsoft.com/office/drawing/2014/main" id="{5C357D95-26D6-D523-405B-F97CCB33862A}"/>
              </a:ext>
            </a:extLst>
          </p:cNvPr>
          <p:cNvSpPr/>
          <p:nvPr/>
        </p:nvSpPr>
        <p:spPr>
          <a:xfrm>
            <a:off x="952500" y="4457700"/>
            <a:ext cx="1600200" cy="342900"/>
          </a:xfrm>
          <a:prstGeom prst="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388262A1-4AF8-6EAE-D48D-6223765C414B}"/>
              </a:ext>
            </a:extLst>
          </p:cNvPr>
          <p:cNvPicPr>
            <a:picLocks noChangeAspect="1"/>
          </p:cNvPicPr>
          <p:nvPr/>
        </p:nvPicPr>
        <p:blipFill>
          <a:blip r:embed="rId3"/>
          <a:stretch>
            <a:fillRect/>
          </a:stretch>
        </p:blipFill>
        <p:spPr>
          <a:xfrm>
            <a:off x="4152900" y="1028700"/>
            <a:ext cx="4098471" cy="5216236"/>
          </a:xfrm>
          <a:prstGeom prst="rect">
            <a:avLst/>
          </a:prstGeom>
        </p:spPr>
      </p:pic>
      <p:sp>
        <p:nvSpPr>
          <p:cNvPr id="18" name="Left Brace 17">
            <a:extLst>
              <a:ext uri="{FF2B5EF4-FFF2-40B4-BE49-F238E27FC236}">
                <a16:creationId xmlns:a16="http://schemas.microsoft.com/office/drawing/2014/main" id="{F142995B-6A45-D4F2-F95E-ECF192132664}"/>
              </a:ext>
            </a:extLst>
          </p:cNvPr>
          <p:cNvSpPr/>
          <p:nvPr/>
        </p:nvSpPr>
        <p:spPr>
          <a:xfrm>
            <a:off x="3810000" y="914400"/>
            <a:ext cx="342900" cy="5372100"/>
          </a:xfrm>
          <a:prstGeom prst="leftBrace">
            <a:avLst/>
          </a:prstGeom>
          <a:ln w="762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1" name="Straight Arrow Connector 20">
            <a:extLst>
              <a:ext uri="{FF2B5EF4-FFF2-40B4-BE49-F238E27FC236}">
                <a16:creationId xmlns:a16="http://schemas.microsoft.com/office/drawing/2014/main" id="{C0085972-58D0-4FB8-61FE-95B6A3757BA5}"/>
              </a:ext>
            </a:extLst>
          </p:cNvPr>
          <p:cNvCxnSpPr>
            <a:stCxn id="18" idx="1"/>
          </p:cNvCxnSpPr>
          <p:nvPr/>
        </p:nvCxnSpPr>
        <p:spPr>
          <a:xfrm flipH="1">
            <a:off x="2667000" y="3600450"/>
            <a:ext cx="1143000" cy="74295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42F0404A-2675-4059-192E-C79CC9D36E38}"/>
              </a:ext>
            </a:extLst>
          </p:cNvPr>
          <p:cNvSpPr/>
          <p:nvPr/>
        </p:nvSpPr>
        <p:spPr>
          <a:xfrm>
            <a:off x="4724400" y="4000500"/>
            <a:ext cx="2743200" cy="571500"/>
          </a:xfrm>
          <a:prstGeom prst="rect">
            <a:avLst/>
          </a:prstGeom>
          <a:solidFill>
            <a:srgbClr val="FFFF00">
              <a:alpha val="32941"/>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87E35943-0784-F4E1-D9CF-E87D6C1A701F}"/>
              </a:ext>
            </a:extLst>
          </p:cNvPr>
          <p:cNvSpPr txBox="1"/>
          <p:nvPr/>
        </p:nvSpPr>
        <p:spPr>
          <a:xfrm>
            <a:off x="8039100" y="4000500"/>
            <a:ext cx="3543300" cy="646331"/>
          </a:xfrm>
          <a:prstGeom prst="rect">
            <a:avLst/>
          </a:prstGeom>
          <a:noFill/>
        </p:spPr>
        <p:txBody>
          <a:bodyPr wrap="square" rtlCol="0">
            <a:spAutoFit/>
          </a:bodyPr>
          <a:lstStyle/>
          <a:p>
            <a:r>
              <a:rPr lang="en-US" dirty="0"/>
              <a:t>Swagger acts as a “</a:t>
            </a:r>
            <a:r>
              <a:rPr lang="en-US" dirty="0" err="1"/>
              <a:t>PostMan</a:t>
            </a:r>
            <a:r>
              <a:rPr lang="en-US" dirty="0"/>
              <a:t>” built directly into the web server.</a:t>
            </a:r>
          </a:p>
        </p:txBody>
      </p:sp>
    </p:spTree>
    <p:extLst>
      <p:ext uri="{BB962C8B-B14F-4D97-AF65-F5344CB8AC3E}">
        <p14:creationId xmlns:p14="http://schemas.microsoft.com/office/powerpoint/2010/main" val="27937542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5D6102-506A-CA2A-BFE9-F2F24634B5F3}"/>
              </a:ext>
            </a:extLst>
          </p:cNvPr>
          <p:cNvSpPr/>
          <p:nvPr/>
        </p:nvSpPr>
        <p:spPr>
          <a:xfrm>
            <a:off x="0" y="0"/>
            <a:ext cx="12192000" cy="6858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7B3393D-781F-11D8-C930-E92EBC7CE1EA}"/>
              </a:ext>
            </a:extLst>
          </p:cNvPr>
          <p:cNvSpPr/>
          <p:nvPr/>
        </p:nvSpPr>
        <p:spPr>
          <a:xfrm>
            <a:off x="0" y="6515099"/>
            <a:ext cx="12192000" cy="341489"/>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9079191F-A12F-3989-4119-07879E46D6CE}"/>
              </a:ext>
            </a:extLst>
          </p:cNvPr>
          <p:cNvSpPr txBox="1"/>
          <p:nvPr/>
        </p:nvSpPr>
        <p:spPr>
          <a:xfrm>
            <a:off x="152400" y="6547344"/>
            <a:ext cx="5829300" cy="276999"/>
          </a:xfrm>
          <a:prstGeom prst="rect">
            <a:avLst/>
          </a:prstGeom>
          <a:noFill/>
        </p:spPr>
        <p:txBody>
          <a:bodyPr wrap="square" rtlCol="0">
            <a:spAutoFit/>
          </a:bodyPr>
          <a:lstStyle/>
          <a:p>
            <a:r>
              <a:rPr lang="en-US" sz="1200" dirty="0">
                <a:solidFill>
                  <a:schemeClr val="bg1"/>
                </a:solidFill>
              </a:rPr>
              <a:t>Created by Shawn </a:t>
            </a:r>
            <a:r>
              <a:rPr lang="en-US" sz="1200" dirty="0" err="1">
                <a:solidFill>
                  <a:schemeClr val="bg1"/>
                </a:solidFill>
              </a:rPr>
              <a:t>Zernik</a:t>
            </a:r>
            <a:r>
              <a:rPr lang="en-US" sz="1200" dirty="0">
                <a:solidFill>
                  <a:schemeClr val="bg1"/>
                </a:solidFill>
              </a:rPr>
              <a:t> on 1/4/2024</a:t>
            </a:r>
          </a:p>
        </p:txBody>
      </p:sp>
      <p:sp>
        <p:nvSpPr>
          <p:cNvPr id="14" name="TextBox 13">
            <a:extLst>
              <a:ext uri="{FF2B5EF4-FFF2-40B4-BE49-F238E27FC236}">
                <a16:creationId xmlns:a16="http://schemas.microsoft.com/office/drawing/2014/main" id="{447D253E-B6D1-91B9-EEF9-C95B568E2B7B}"/>
              </a:ext>
            </a:extLst>
          </p:cNvPr>
          <p:cNvSpPr txBox="1"/>
          <p:nvPr/>
        </p:nvSpPr>
        <p:spPr>
          <a:xfrm>
            <a:off x="6096000" y="6547344"/>
            <a:ext cx="5943600" cy="276999"/>
          </a:xfrm>
          <a:prstGeom prst="rect">
            <a:avLst/>
          </a:prstGeom>
          <a:noFill/>
        </p:spPr>
        <p:txBody>
          <a:bodyPr wrap="square" rtlCol="0">
            <a:spAutoFit/>
          </a:bodyPr>
          <a:lstStyle/>
          <a:p>
            <a:pPr algn="r"/>
            <a:r>
              <a:rPr lang="en-US" sz="1200" dirty="0">
                <a:solidFill>
                  <a:schemeClr val="bg1"/>
                </a:solidFill>
              </a:rPr>
              <a:t>Slide </a:t>
            </a:r>
            <a:fld id="{6FA3485A-F454-114E-8FF0-4E63EF5BDB5A}" type="slidenum">
              <a:rPr lang="en-US" sz="1200" smtClean="0">
                <a:solidFill>
                  <a:schemeClr val="bg1"/>
                </a:solidFill>
              </a:rPr>
              <a:t>21</a:t>
            </a:fld>
            <a:endParaRPr lang="en-US" sz="1200" dirty="0">
              <a:solidFill>
                <a:schemeClr val="bg1"/>
              </a:solidFill>
            </a:endParaRPr>
          </a:p>
        </p:txBody>
      </p:sp>
      <p:sp>
        <p:nvSpPr>
          <p:cNvPr id="15" name="TextBox 14">
            <a:extLst>
              <a:ext uri="{FF2B5EF4-FFF2-40B4-BE49-F238E27FC236}">
                <a16:creationId xmlns:a16="http://schemas.microsoft.com/office/drawing/2014/main" id="{B0659C44-A5CF-346C-0C24-FFC9AD8A5067}"/>
              </a:ext>
            </a:extLst>
          </p:cNvPr>
          <p:cNvSpPr txBox="1"/>
          <p:nvPr/>
        </p:nvSpPr>
        <p:spPr>
          <a:xfrm>
            <a:off x="152400" y="114300"/>
            <a:ext cx="11887200" cy="461665"/>
          </a:xfrm>
          <a:prstGeom prst="rect">
            <a:avLst/>
          </a:prstGeom>
          <a:noFill/>
        </p:spPr>
        <p:txBody>
          <a:bodyPr wrap="square" rtlCol="0">
            <a:spAutoFit/>
          </a:bodyPr>
          <a:lstStyle/>
          <a:p>
            <a:r>
              <a:rPr lang="en-US" sz="2400" b="1" dirty="0" err="1">
                <a:solidFill>
                  <a:schemeClr val="bg1"/>
                </a:solidFill>
              </a:rPr>
              <a:t>WebApi</a:t>
            </a:r>
            <a:r>
              <a:rPr lang="en-US" sz="2400" b="1" dirty="0">
                <a:solidFill>
                  <a:schemeClr val="bg1"/>
                </a:solidFill>
              </a:rPr>
              <a:t> Solution – Program – </a:t>
            </a:r>
            <a:r>
              <a:rPr lang="en-US" sz="2400" b="1" dirty="0" err="1">
                <a:solidFill>
                  <a:schemeClr val="bg1"/>
                </a:solidFill>
              </a:rPr>
              <a:t>wwwroot</a:t>
            </a:r>
            <a:r>
              <a:rPr lang="en-US" sz="2400" b="1" dirty="0">
                <a:solidFill>
                  <a:schemeClr val="bg1"/>
                </a:solidFill>
              </a:rPr>
              <a:t> (Static Content)</a:t>
            </a:r>
          </a:p>
        </p:txBody>
      </p:sp>
      <p:pic>
        <p:nvPicPr>
          <p:cNvPr id="3" name="Picture 2">
            <a:extLst>
              <a:ext uri="{FF2B5EF4-FFF2-40B4-BE49-F238E27FC236}">
                <a16:creationId xmlns:a16="http://schemas.microsoft.com/office/drawing/2014/main" id="{9A6801D5-AC37-2D09-165E-918B84326077}"/>
              </a:ext>
            </a:extLst>
          </p:cNvPr>
          <p:cNvPicPr>
            <a:picLocks noChangeAspect="1"/>
          </p:cNvPicPr>
          <p:nvPr/>
        </p:nvPicPr>
        <p:blipFill>
          <a:blip r:embed="rId2"/>
          <a:stretch>
            <a:fillRect/>
          </a:stretch>
        </p:blipFill>
        <p:spPr>
          <a:xfrm>
            <a:off x="609600" y="1028700"/>
            <a:ext cx="2705100" cy="5003800"/>
          </a:xfrm>
          <a:prstGeom prst="rect">
            <a:avLst/>
          </a:prstGeom>
        </p:spPr>
      </p:pic>
      <p:sp>
        <p:nvSpPr>
          <p:cNvPr id="5" name="Rectangle 4">
            <a:extLst>
              <a:ext uri="{FF2B5EF4-FFF2-40B4-BE49-F238E27FC236}">
                <a16:creationId xmlns:a16="http://schemas.microsoft.com/office/drawing/2014/main" id="{5C357D95-26D6-D523-405B-F97CCB33862A}"/>
              </a:ext>
            </a:extLst>
          </p:cNvPr>
          <p:cNvSpPr/>
          <p:nvPr/>
        </p:nvSpPr>
        <p:spPr>
          <a:xfrm>
            <a:off x="952500" y="4457700"/>
            <a:ext cx="1600200" cy="342900"/>
          </a:xfrm>
          <a:prstGeom prst="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388262A1-4AF8-6EAE-D48D-6223765C414B}"/>
              </a:ext>
            </a:extLst>
          </p:cNvPr>
          <p:cNvPicPr>
            <a:picLocks noChangeAspect="1"/>
          </p:cNvPicPr>
          <p:nvPr/>
        </p:nvPicPr>
        <p:blipFill>
          <a:blip r:embed="rId3"/>
          <a:stretch>
            <a:fillRect/>
          </a:stretch>
        </p:blipFill>
        <p:spPr>
          <a:xfrm>
            <a:off x="4152900" y="1028700"/>
            <a:ext cx="4098471" cy="5216236"/>
          </a:xfrm>
          <a:prstGeom prst="rect">
            <a:avLst/>
          </a:prstGeom>
        </p:spPr>
      </p:pic>
      <p:sp>
        <p:nvSpPr>
          <p:cNvPr id="18" name="Left Brace 17">
            <a:extLst>
              <a:ext uri="{FF2B5EF4-FFF2-40B4-BE49-F238E27FC236}">
                <a16:creationId xmlns:a16="http://schemas.microsoft.com/office/drawing/2014/main" id="{F142995B-6A45-D4F2-F95E-ECF192132664}"/>
              </a:ext>
            </a:extLst>
          </p:cNvPr>
          <p:cNvSpPr/>
          <p:nvPr/>
        </p:nvSpPr>
        <p:spPr>
          <a:xfrm>
            <a:off x="3810000" y="914400"/>
            <a:ext cx="342900" cy="5372100"/>
          </a:xfrm>
          <a:prstGeom prst="leftBrace">
            <a:avLst/>
          </a:prstGeom>
          <a:ln w="762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1" name="Straight Arrow Connector 20">
            <a:extLst>
              <a:ext uri="{FF2B5EF4-FFF2-40B4-BE49-F238E27FC236}">
                <a16:creationId xmlns:a16="http://schemas.microsoft.com/office/drawing/2014/main" id="{C0085972-58D0-4FB8-61FE-95B6A3757BA5}"/>
              </a:ext>
            </a:extLst>
          </p:cNvPr>
          <p:cNvCxnSpPr>
            <a:stCxn id="18" idx="1"/>
          </p:cNvCxnSpPr>
          <p:nvPr/>
        </p:nvCxnSpPr>
        <p:spPr>
          <a:xfrm flipH="1">
            <a:off x="2667000" y="3600450"/>
            <a:ext cx="1143000" cy="74295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42F0404A-2675-4059-192E-C79CC9D36E38}"/>
              </a:ext>
            </a:extLst>
          </p:cNvPr>
          <p:cNvSpPr/>
          <p:nvPr/>
        </p:nvSpPr>
        <p:spPr>
          <a:xfrm>
            <a:off x="4724400" y="4457700"/>
            <a:ext cx="2743200" cy="571500"/>
          </a:xfrm>
          <a:prstGeom prst="rect">
            <a:avLst/>
          </a:prstGeom>
          <a:solidFill>
            <a:srgbClr val="FFFF00">
              <a:alpha val="32941"/>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87E35943-0784-F4E1-D9CF-E87D6C1A701F}"/>
              </a:ext>
            </a:extLst>
          </p:cNvPr>
          <p:cNvSpPr txBox="1"/>
          <p:nvPr/>
        </p:nvSpPr>
        <p:spPr>
          <a:xfrm>
            <a:off x="8496300" y="4000500"/>
            <a:ext cx="3086100" cy="1692771"/>
          </a:xfrm>
          <a:prstGeom prst="rect">
            <a:avLst/>
          </a:prstGeom>
          <a:noFill/>
        </p:spPr>
        <p:txBody>
          <a:bodyPr wrap="square" rtlCol="0">
            <a:spAutoFit/>
          </a:bodyPr>
          <a:lstStyle/>
          <a:p>
            <a:r>
              <a:rPr lang="en-US" dirty="0"/>
              <a:t>Add static HTML and JavaScript for user interface.</a:t>
            </a:r>
          </a:p>
          <a:p>
            <a:endParaRPr lang="en-US" dirty="0"/>
          </a:p>
          <a:p>
            <a:r>
              <a:rPr lang="en-US" sz="1000" dirty="0"/>
              <a:t>In a productionized application, static content would be served outside our container – some type of CDN.</a:t>
            </a:r>
          </a:p>
          <a:p>
            <a:endParaRPr lang="en-US" sz="1000" dirty="0"/>
          </a:p>
          <a:p>
            <a:r>
              <a:rPr lang="en-US" sz="1000" dirty="0"/>
              <a:t>We would have to account for CORS – cross origin resource sharing.</a:t>
            </a:r>
          </a:p>
        </p:txBody>
      </p:sp>
    </p:spTree>
    <p:extLst>
      <p:ext uri="{BB962C8B-B14F-4D97-AF65-F5344CB8AC3E}">
        <p14:creationId xmlns:p14="http://schemas.microsoft.com/office/powerpoint/2010/main" val="6823540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5D6102-506A-CA2A-BFE9-F2F24634B5F3}"/>
              </a:ext>
            </a:extLst>
          </p:cNvPr>
          <p:cNvSpPr/>
          <p:nvPr/>
        </p:nvSpPr>
        <p:spPr>
          <a:xfrm>
            <a:off x="0" y="0"/>
            <a:ext cx="12192000" cy="6858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7B3393D-781F-11D8-C930-E92EBC7CE1EA}"/>
              </a:ext>
            </a:extLst>
          </p:cNvPr>
          <p:cNvSpPr/>
          <p:nvPr/>
        </p:nvSpPr>
        <p:spPr>
          <a:xfrm>
            <a:off x="0" y="6515099"/>
            <a:ext cx="12192000" cy="341489"/>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9079191F-A12F-3989-4119-07879E46D6CE}"/>
              </a:ext>
            </a:extLst>
          </p:cNvPr>
          <p:cNvSpPr txBox="1"/>
          <p:nvPr/>
        </p:nvSpPr>
        <p:spPr>
          <a:xfrm>
            <a:off x="152400" y="6547344"/>
            <a:ext cx="5829300" cy="276999"/>
          </a:xfrm>
          <a:prstGeom prst="rect">
            <a:avLst/>
          </a:prstGeom>
          <a:noFill/>
        </p:spPr>
        <p:txBody>
          <a:bodyPr wrap="square" rtlCol="0">
            <a:spAutoFit/>
          </a:bodyPr>
          <a:lstStyle/>
          <a:p>
            <a:r>
              <a:rPr lang="en-US" sz="1200" dirty="0">
                <a:solidFill>
                  <a:schemeClr val="bg1"/>
                </a:solidFill>
              </a:rPr>
              <a:t>Created by Shawn </a:t>
            </a:r>
            <a:r>
              <a:rPr lang="en-US" sz="1200" dirty="0" err="1">
                <a:solidFill>
                  <a:schemeClr val="bg1"/>
                </a:solidFill>
              </a:rPr>
              <a:t>Zernik</a:t>
            </a:r>
            <a:r>
              <a:rPr lang="en-US" sz="1200" dirty="0">
                <a:solidFill>
                  <a:schemeClr val="bg1"/>
                </a:solidFill>
              </a:rPr>
              <a:t> on 1/4/2024</a:t>
            </a:r>
          </a:p>
        </p:txBody>
      </p:sp>
      <p:sp>
        <p:nvSpPr>
          <p:cNvPr id="14" name="TextBox 13">
            <a:extLst>
              <a:ext uri="{FF2B5EF4-FFF2-40B4-BE49-F238E27FC236}">
                <a16:creationId xmlns:a16="http://schemas.microsoft.com/office/drawing/2014/main" id="{447D253E-B6D1-91B9-EEF9-C95B568E2B7B}"/>
              </a:ext>
            </a:extLst>
          </p:cNvPr>
          <p:cNvSpPr txBox="1"/>
          <p:nvPr/>
        </p:nvSpPr>
        <p:spPr>
          <a:xfrm>
            <a:off x="6096000" y="6547344"/>
            <a:ext cx="5943600" cy="276999"/>
          </a:xfrm>
          <a:prstGeom prst="rect">
            <a:avLst/>
          </a:prstGeom>
          <a:noFill/>
        </p:spPr>
        <p:txBody>
          <a:bodyPr wrap="square" rtlCol="0">
            <a:spAutoFit/>
          </a:bodyPr>
          <a:lstStyle/>
          <a:p>
            <a:pPr algn="r"/>
            <a:r>
              <a:rPr lang="en-US" sz="1200" dirty="0">
                <a:solidFill>
                  <a:schemeClr val="bg1"/>
                </a:solidFill>
              </a:rPr>
              <a:t>Slide </a:t>
            </a:r>
            <a:fld id="{6FA3485A-F454-114E-8FF0-4E63EF5BDB5A}" type="slidenum">
              <a:rPr lang="en-US" sz="1200" smtClean="0">
                <a:solidFill>
                  <a:schemeClr val="bg1"/>
                </a:solidFill>
              </a:rPr>
              <a:t>22</a:t>
            </a:fld>
            <a:endParaRPr lang="en-US" sz="1200" dirty="0">
              <a:solidFill>
                <a:schemeClr val="bg1"/>
              </a:solidFill>
            </a:endParaRPr>
          </a:p>
        </p:txBody>
      </p:sp>
      <p:sp>
        <p:nvSpPr>
          <p:cNvPr id="15" name="TextBox 14">
            <a:extLst>
              <a:ext uri="{FF2B5EF4-FFF2-40B4-BE49-F238E27FC236}">
                <a16:creationId xmlns:a16="http://schemas.microsoft.com/office/drawing/2014/main" id="{B0659C44-A5CF-346C-0C24-FFC9AD8A5067}"/>
              </a:ext>
            </a:extLst>
          </p:cNvPr>
          <p:cNvSpPr txBox="1"/>
          <p:nvPr/>
        </p:nvSpPr>
        <p:spPr>
          <a:xfrm>
            <a:off x="152400" y="114300"/>
            <a:ext cx="11887200" cy="461665"/>
          </a:xfrm>
          <a:prstGeom prst="rect">
            <a:avLst/>
          </a:prstGeom>
          <a:noFill/>
        </p:spPr>
        <p:txBody>
          <a:bodyPr wrap="square" rtlCol="0">
            <a:spAutoFit/>
          </a:bodyPr>
          <a:lstStyle/>
          <a:p>
            <a:r>
              <a:rPr lang="en-US" sz="2400" b="1" dirty="0" err="1">
                <a:solidFill>
                  <a:schemeClr val="bg1"/>
                </a:solidFill>
              </a:rPr>
              <a:t>WebApi</a:t>
            </a:r>
            <a:r>
              <a:rPr lang="en-US" sz="2400" b="1" dirty="0">
                <a:solidFill>
                  <a:schemeClr val="bg1"/>
                </a:solidFill>
              </a:rPr>
              <a:t> Solution – Program – End Points</a:t>
            </a:r>
          </a:p>
        </p:txBody>
      </p:sp>
      <p:pic>
        <p:nvPicPr>
          <p:cNvPr id="3" name="Picture 2">
            <a:extLst>
              <a:ext uri="{FF2B5EF4-FFF2-40B4-BE49-F238E27FC236}">
                <a16:creationId xmlns:a16="http://schemas.microsoft.com/office/drawing/2014/main" id="{9A6801D5-AC37-2D09-165E-918B84326077}"/>
              </a:ext>
            </a:extLst>
          </p:cNvPr>
          <p:cNvPicPr>
            <a:picLocks noChangeAspect="1"/>
          </p:cNvPicPr>
          <p:nvPr/>
        </p:nvPicPr>
        <p:blipFill>
          <a:blip r:embed="rId2"/>
          <a:stretch>
            <a:fillRect/>
          </a:stretch>
        </p:blipFill>
        <p:spPr>
          <a:xfrm>
            <a:off x="609600" y="1028700"/>
            <a:ext cx="2705100" cy="5003800"/>
          </a:xfrm>
          <a:prstGeom prst="rect">
            <a:avLst/>
          </a:prstGeom>
        </p:spPr>
      </p:pic>
      <p:sp>
        <p:nvSpPr>
          <p:cNvPr id="5" name="Rectangle 4">
            <a:extLst>
              <a:ext uri="{FF2B5EF4-FFF2-40B4-BE49-F238E27FC236}">
                <a16:creationId xmlns:a16="http://schemas.microsoft.com/office/drawing/2014/main" id="{5C357D95-26D6-D523-405B-F97CCB33862A}"/>
              </a:ext>
            </a:extLst>
          </p:cNvPr>
          <p:cNvSpPr/>
          <p:nvPr/>
        </p:nvSpPr>
        <p:spPr>
          <a:xfrm>
            <a:off x="952500" y="4457700"/>
            <a:ext cx="1600200" cy="342900"/>
          </a:xfrm>
          <a:prstGeom prst="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388262A1-4AF8-6EAE-D48D-6223765C414B}"/>
              </a:ext>
            </a:extLst>
          </p:cNvPr>
          <p:cNvPicPr>
            <a:picLocks noChangeAspect="1"/>
          </p:cNvPicPr>
          <p:nvPr/>
        </p:nvPicPr>
        <p:blipFill>
          <a:blip r:embed="rId3"/>
          <a:stretch>
            <a:fillRect/>
          </a:stretch>
        </p:blipFill>
        <p:spPr>
          <a:xfrm>
            <a:off x="4152900" y="1028700"/>
            <a:ext cx="4098471" cy="5216236"/>
          </a:xfrm>
          <a:prstGeom prst="rect">
            <a:avLst/>
          </a:prstGeom>
        </p:spPr>
      </p:pic>
      <p:sp>
        <p:nvSpPr>
          <p:cNvPr id="18" name="Left Brace 17">
            <a:extLst>
              <a:ext uri="{FF2B5EF4-FFF2-40B4-BE49-F238E27FC236}">
                <a16:creationId xmlns:a16="http://schemas.microsoft.com/office/drawing/2014/main" id="{F142995B-6A45-D4F2-F95E-ECF192132664}"/>
              </a:ext>
            </a:extLst>
          </p:cNvPr>
          <p:cNvSpPr/>
          <p:nvPr/>
        </p:nvSpPr>
        <p:spPr>
          <a:xfrm>
            <a:off x="3810000" y="914400"/>
            <a:ext cx="342900" cy="5372100"/>
          </a:xfrm>
          <a:prstGeom prst="leftBrace">
            <a:avLst/>
          </a:prstGeom>
          <a:ln w="762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1" name="Straight Arrow Connector 20">
            <a:extLst>
              <a:ext uri="{FF2B5EF4-FFF2-40B4-BE49-F238E27FC236}">
                <a16:creationId xmlns:a16="http://schemas.microsoft.com/office/drawing/2014/main" id="{C0085972-58D0-4FB8-61FE-95B6A3757BA5}"/>
              </a:ext>
            </a:extLst>
          </p:cNvPr>
          <p:cNvCxnSpPr>
            <a:stCxn id="18" idx="1"/>
          </p:cNvCxnSpPr>
          <p:nvPr/>
        </p:nvCxnSpPr>
        <p:spPr>
          <a:xfrm flipH="1">
            <a:off x="2667000" y="3600450"/>
            <a:ext cx="1143000" cy="74295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42F0404A-2675-4059-192E-C79CC9D36E38}"/>
              </a:ext>
            </a:extLst>
          </p:cNvPr>
          <p:cNvSpPr/>
          <p:nvPr/>
        </p:nvSpPr>
        <p:spPr>
          <a:xfrm>
            <a:off x="4724400" y="5029200"/>
            <a:ext cx="2743200" cy="457200"/>
          </a:xfrm>
          <a:prstGeom prst="rect">
            <a:avLst/>
          </a:prstGeom>
          <a:solidFill>
            <a:srgbClr val="FFFF00">
              <a:alpha val="32941"/>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87E35943-0784-F4E1-D9CF-E87D6C1A701F}"/>
              </a:ext>
            </a:extLst>
          </p:cNvPr>
          <p:cNvSpPr txBox="1"/>
          <p:nvPr/>
        </p:nvSpPr>
        <p:spPr>
          <a:xfrm>
            <a:off x="8039100" y="4914900"/>
            <a:ext cx="3543300" cy="923330"/>
          </a:xfrm>
          <a:prstGeom prst="rect">
            <a:avLst/>
          </a:prstGeom>
          <a:noFill/>
        </p:spPr>
        <p:txBody>
          <a:bodyPr wrap="square" rtlCol="0">
            <a:spAutoFit/>
          </a:bodyPr>
          <a:lstStyle/>
          <a:p>
            <a:r>
              <a:rPr lang="en-US" dirty="0"/>
              <a:t>Passes the web application to end point classes where they bind to URLs.</a:t>
            </a:r>
          </a:p>
        </p:txBody>
      </p:sp>
    </p:spTree>
    <p:extLst>
      <p:ext uri="{BB962C8B-B14F-4D97-AF65-F5344CB8AC3E}">
        <p14:creationId xmlns:p14="http://schemas.microsoft.com/office/powerpoint/2010/main" val="19676171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5D6102-506A-CA2A-BFE9-F2F24634B5F3}"/>
              </a:ext>
            </a:extLst>
          </p:cNvPr>
          <p:cNvSpPr/>
          <p:nvPr/>
        </p:nvSpPr>
        <p:spPr>
          <a:xfrm>
            <a:off x="0" y="0"/>
            <a:ext cx="12192000" cy="6858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7B3393D-781F-11D8-C930-E92EBC7CE1EA}"/>
              </a:ext>
            </a:extLst>
          </p:cNvPr>
          <p:cNvSpPr/>
          <p:nvPr/>
        </p:nvSpPr>
        <p:spPr>
          <a:xfrm>
            <a:off x="0" y="6515099"/>
            <a:ext cx="12192000" cy="341489"/>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9079191F-A12F-3989-4119-07879E46D6CE}"/>
              </a:ext>
            </a:extLst>
          </p:cNvPr>
          <p:cNvSpPr txBox="1"/>
          <p:nvPr/>
        </p:nvSpPr>
        <p:spPr>
          <a:xfrm>
            <a:off x="152400" y="6547344"/>
            <a:ext cx="5829300" cy="276999"/>
          </a:xfrm>
          <a:prstGeom prst="rect">
            <a:avLst/>
          </a:prstGeom>
          <a:noFill/>
        </p:spPr>
        <p:txBody>
          <a:bodyPr wrap="square" rtlCol="0">
            <a:spAutoFit/>
          </a:bodyPr>
          <a:lstStyle/>
          <a:p>
            <a:r>
              <a:rPr lang="en-US" sz="1200" dirty="0">
                <a:solidFill>
                  <a:schemeClr val="bg1"/>
                </a:solidFill>
              </a:rPr>
              <a:t>Created by Shawn </a:t>
            </a:r>
            <a:r>
              <a:rPr lang="en-US" sz="1200" dirty="0" err="1">
                <a:solidFill>
                  <a:schemeClr val="bg1"/>
                </a:solidFill>
              </a:rPr>
              <a:t>Zernik</a:t>
            </a:r>
            <a:r>
              <a:rPr lang="en-US" sz="1200" dirty="0">
                <a:solidFill>
                  <a:schemeClr val="bg1"/>
                </a:solidFill>
              </a:rPr>
              <a:t> on 1/4/2024</a:t>
            </a:r>
          </a:p>
        </p:txBody>
      </p:sp>
      <p:sp>
        <p:nvSpPr>
          <p:cNvPr id="14" name="TextBox 13">
            <a:extLst>
              <a:ext uri="{FF2B5EF4-FFF2-40B4-BE49-F238E27FC236}">
                <a16:creationId xmlns:a16="http://schemas.microsoft.com/office/drawing/2014/main" id="{447D253E-B6D1-91B9-EEF9-C95B568E2B7B}"/>
              </a:ext>
            </a:extLst>
          </p:cNvPr>
          <p:cNvSpPr txBox="1"/>
          <p:nvPr/>
        </p:nvSpPr>
        <p:spPr>
          <a:xfrm>
            <a:off x="6096000" y="6547344"/>
            <a:ext cx="5943600" cy="276999"/>
          </a:xfrm>
          <a:prstGeom prst="rect">
            <a:avLst/>
          </a:prstGeom>
          <a:noFill/>
        </p:spPr>
        <p:txBody>
          <a:bodyPr wrap="square" rtlCol="0">
            <a:spAutoFit/>
          </a:bodyPr>
          <a:lstStyle/>
          <a:p>
            <a:pPr algn="r"/>
            <a:r>
              <a:rPr lang="en-US" sz="1200" dirty="0">
                <a:solidFill>
                  <a:schemeClr val="bg1"/>
                </a:solidFill>
              </a:rPr>
              <a:t>Slide </a:t>
            </a:r>
            <a:fld id="{6FA3485A-F454-114E-8FF0-4E63EF5BDB5A}" type="slidenum">
              <a:rPr lang="en-US" sz="1200" smtClean="0">
                <a:solidFill>
                  <a:schemeClr val="bg1"/>
                </a:solidFill>
              </a:rPr>
              <a:t>23</a:t>
            </a:fld>
            <a:endParaRPr lang="en-US" sz="1200" dirty="0">
              <a:solidFill>
                <a:schemeClr val="bg1"/>
              </a:solidFill>
            </a:endParaRPr>
          </a:p>
        </p:txBody>
      </p:sp>
      <p:sp>
        <p:nvSpPr>
          <p:cNvPr id="15" name="TextBox 14">
            <a:extLst>
              <a:ext uri="{FF2B5EF4-FFF2-40B4-BE49-F238E27FC236}">
                <a16:creationId xmlns:a16="http://schemas.microsoft.com/office/drawing/2014/main" id="{B0659C44-A5CF-346C-0C24-FFC9AD8A5067}"/>
              </a:ext>
            </a:extLst>
          </p:cNvPr>
          <p:cNvSpPr txBox="1"/>
          <p:nvPr/>
        </p:nvSpPr>
        <p:spPr>
          <a:xfrm>
            <a:off x="152400" y="114300"/>
            <a:ext cx="11887200" cy="461665"/>
          </a:xfrm>
          <a:prstGeom prst="rect">
            <a:avLst/>
          </a:prstGeom>
          <a:noFill/>
        </p:spPr>
        <p:txBody>
          <a:bodyPr wrap="square" rtlCol="0">
            <a:spAutoFit/>
          </a:bodyPr>
          <a:lstStyle/>
          <a:p>
            <a:r>
              <a:rPr lang="en-US" sz="2400" b="1" dirty="0" err="1">
                <a:solidFill>
                  <a:schemeClr val="bg1"/>
                </a:solidFill>
              </a:rPr>
              <a:t>WebApi</a:t>
            </a:r>
            <a:r>
              <a:rPr lang="en-US" sz="2400" b="1" dirty="0">
                <a:solidFill>
                  <a:schemeClr val="bg1"/>
                </a:solidFill>
              </a:rPr>
              <a:t> Solution – Program – Running</a:t>
            </a:r>
          </a:p>
        </p:txBody>
      </p:sp>
      <p:pic>
        <p:nvPicPr>
          <p:cNvPr id="3" name="Picture 2">
            <a:extLst>
              <a:ext uri="{FF2B5EF4-FFF2-40B4-BE49-F238E27FC236}">
                <a16:creationId xmlns:a16="http://schemas.microsoft.com/office/drawing/2014/main" id="{9A6801D5-AC37-2D09-165E-918B84326077}"/>
              </a:ext>
            </a:extLst>
          </p:cNvPr>
          <p:cNvPicPr>
            <a:picLocks noChangeAspect="1"/>
          </p:cNvPicPr>
          <p:nvPr/>
        </p:nvPicPr>
        <p:blipFill>
          <a:blip r:embed="rId2"/>
          <a:stretch>
            <a:fillRect/>
          </a:stretch>
        </p:blipFill>
        <p:spPr>
          <a:xfrm>
            <a:off x="609600" y="1028700"/>
            <a:ext cx="2705100" cy="5003800"/>
          </a:xfrm>
          <a:prstGeom prst="rect">
            <a:avLst/>
          </a:prstGeom>
        </p:spPr>
      </p:pic>
      <p:sp>
        <p:nvSpPr>
          <p:cNvPr id="5" name="Rectangle 4">
            <a:extLst>
              <a:ext uri="{FF2B5EF4-FFF2-40B4-BE49-F238E27FC236}">
                <a16:creationId xmlns:a16="http://schemas.microsoft.com/office/drawing/2014/main" id="{5C357D95-26D6-D523-405B-F97CCB33862A}"/>
              </a:ext>
            </a:extLst>
          </p:cNvPr>
          <p:cNvSpPr/>
          <p:nvPr/>
        </p:nvSpPr>
        <p:spPr>
          <a:xfrm>
            <a:off x="952500" y="4457700"/>
            <a:ext cx="1600200" cy="342900"/>
          </a:xfrm>
          <a:prstGeom prst="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388262A1-4AF8-6EAE-D48D-6223765C414B}"/>
              </a:ext>
            </a:extLst>
          </p:cNvPr>
          <p:cNvPicPr>
            <a:picLocks noChangeAspect="1"/>
          </p:cNvPicPr>
          <p:nvPr/>
        </p:nvPicPr>
        <p:blipFill>
          <a:blip r:embed="rId3"/>
          <a:stretch>
            <a:fillRect/>
          </a:stretch>
        </p:blipFill>
        <p:spPr>
          <a:xfrm>
            <a:off x="4152900" y="1028700"/>
            <a:ext cx="4098471" cy="5216236"/>
          </a:xfrm>
          <a:prstGeom prst="rect">
            <a:avLst/>
          </a:prstGeom>
        </p:spPr>
      </p:pic>
      <p:sp>
        <p:nvSpPr>
          <p:cNvPr id="18" name="Left Brace 17">
            <a:extLst>
              <a:ext uri="{FF2B5EF4-FFF2-40B4-BE49-F238E27FC236}">
                <a16:creationId xmlns:a16="http://schemas.microsoft.com/office/drawing/2014/main" id="{F142995B-6A45-D4F2-F95E-ECF192132664}"/>
              </a:ext>
            </a:extLst>
          </p:cNvPr>
          <p:cNvSpPr/>
          <p:nvPr/>
        </p:nvSpPr>
        <p:spPr>
          <a:xfrm>
            <a:off x="3810000" y="914400"/>
            <a:ext cx="342900" cy="5372100"/>
          </a:xfrm>
          <a:prstGeom prst="leftBrace">
            <a:avLst/>
          </a:prstGeom>
          <a:ln w="762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1" name="Straight Arrow Connector 20">
            <a:extLst>
              <a:ext uri="{FF2B5EF4-FFF2-40B4-BE49-F238E27FC236}">
                <a16:creationId xmlns:a16="http://schemas.microsoft.com/office/drawing/2014/main" id="{C0085972-58D0-4FB8-61FE-95B6A3757BA5}"/>
              </a:ext>
            </a:extLst>
          </p:cNvPr>
          <p:cNvCxnSpPr>
            <a:stCxn id="18" idx="1"/>
          </p:cNvCxnSpPr>
          <p:nvPr/>
        </p:nvCxnSpPr>
        <p:spPr>
          <a:xfrm flipH="1">
            <a:off x="2667000" y="3600450"/>
            <a:ext cx="1143000" cy="74295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42F0404A-2675-4059-192E-C79CC9D36E38}"/>
              </a:ext>
            </a:extLst>
          </p:cNvPr>
          <p:cNvSpPr/>
          <p:nvPr/>
        </p:nvSpPr>
        <p:spPr>
          <a:xfrm>
            <a:off x="4724400" y="5486400"/>
            <a:ext cx="2743200" cy="571500"/>
          </a:xfrm>
          <a:prstGeom prst="rect">
            <a:avLst/>
          </a:prstGeom>
          <a:solidFill>
            <a:srgbClr val="FFFF00">
              <a:alpha val="32941"/>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87E35943-0784-F4E1-D9CF-E87D6C1A701F}"/>
              </a:ext>
            </a:extLst>
          </p:cNvPr>
          <p:cNvSpPr txBox="1"/>
          <p:nvPr/>
        </p:nvSpPr>
        <p:spPr>
          <a:xfrm>
            <a:off x="8039100" y="5600700"/>
            <a:ext cx="3543300" cy="369332"/>
          </a:xfrm>
          <a:prstGeom prst="rect">
            <a:avLst/>
          </a:prstGeom>
          <a:noFill/>
        </p:spPr>
        <p:txBody>
          <a:bodyPr wrap="square" rtlCol="0">
            <a:spAutoFit/>
          </a:bodyPr>
          <a:lstStyle/>
          <a:p>
            <a:r>
              <a:rPr lang="en-US" dirty="0"/>
              <a:t>Starts the web server.</a:t>
            </a:r>
          </a:p>
        </p:txBody>
      </p:sp>
    </p:spTree>
    <p:extLst>
      <p:ext uri="{BB962C8B-B14F-4D97-AF65-F5344CB8AC3E}">
        <p14:creationId xmlns:p14="http://schemas.microsoft.com/office/powerpoint/2010/main" val="38466254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5D6102-506A-CA2A-BFE9-F2F24634B5F3}"/>
              </a:ext>
            </a:extLst>
          </p:cNvPr>
          <p:cNvSpPr/>
          <p:nvPr/>
        </p:nvSpPr>
        <p:spPr>
          <a:xfrm>
            <a:off x="0" y="0"/>
            <a:ext cx="12192000" cy="6858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7B3393D-781F-11D8-C930-E92EBC7CE1EA}"/>
              </a:ext>
            </a:extLst>
          </p:cNvPr>
          <p:cNvSpPr/>
          <p:nvPr/>
        </p:nvSpPr>
        <p:spPr>
          <a:xfrm>
            <a:off x="0" y="6515099"/>
            <a:ext cx="12192000" cy="341489"/>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9079191F-A12F-3989-4119-07879E46D6CE}"/>
              </a:ext>
            </a:extLst>
          </p:cNvPr>
          <p:cNvSpPr txBox="1"/>
          <p:nvPr/>
        </p:nvSpPr>
        <p:spPr>
          <a:xfrm>
            <a:off x="152400" y="6547344"/>
            <a:ext cx="5829300" cy="276999"/>
          </a:xfrm>
          <a:prstGeom prst="rect">
            <a:avLst/>
          </a:prstGeom>
          <a:noFill/>
        </p:spPr>
        <p:txBody>
          <a:bodyPr wrap="square" rtlCol="0">
            <a:spAutoFit/>
          </a:bodyPr>
          <a:lstStyle/>
          <a:p>
            <a:r>
              <a:rPr lang="en-US" sz="1200" dirty="0">
                <a:solidFill>
                  <a:schemeClr val="bg1"/>
                </a:solidFill>
              </a:rPr>
              <a:t>Created by Shawn </a:t>
            </a:r>
            <a:r>
              <a:rPr lang="en-US" sz="1200" dirty="0" err="1">
                <a:solidFill>
                  <a:schemeClr val="bg1"/>
                </a:solidFill>
              </a:rPr>
              <a:t>Zernik</a:t>
            </a:r>
            <a:r>
              <a:rPr lang="en-US" sz="1200" dirty="0">
                <a:solidFill>
                  <a:schemeClr val="bg1"/>
                </a:solidFill>
              </a:rPr>
              <a:t> on 1/4/2024</a:t>
            </a:r>
          </a:p>
        </p:txBody>
      </p:sp>
      <p:sp>
        <p:nvSpPr>
          <p:cNvPr id="14" name="TextBox 13">
            <a:extLst>
              <a:ext uri="{FF2B5EF4-FFF2-40B4-BE49-F238E27FC236}">
                <a16:creationId xmlns:a16="http://schemas.microsoft.com/office/drawing/2014/main" id="{447D253E-B6D1-91B9-EEF9-C95B568E2B7B}"/>
              </a:ext>
            </a:extLst>
          </p:cNvPr>
          <p:cNvSpPr txBox="1"/>
          <p:nvPr/>
        </p:nvSpPr>
        <p:spPr>
          <a:xfrm>
            <a:off x="6096000" y="6547344"/>
            <a:ext cx="5943600" cy="276999"/>
          </a:xfrm>
          <a:prstGeom prst="rect">
            <a:avLst/>
          </a:prstGeom>
          <a:noFill/>
        </p:spPr>
        <p:txBody>
          <a:bodyPr wrap="square" rtlCol="0">
            <a:spAutoFit/>
          </a:bodyPr>
          <a:lstStyle/>
          <a:p>
            <a:pPr algn="r"/>
            <a:r>
              <a:rPr lang="en-US" sz="1200" dirty="0">
                <a:solidFill>
                  <a:schemeClr val="bg1"/>
                </a:solidFill>
              </a:rPr>
              <a:t>Slide </a:t>
            </a:r>
            <a:fld id="{6FA3485A-F454-114E-8FF0-4E63EF5BDB5A}" type="slidenum">
              <a:rPr lang="en-US" sz="1200" smtClean="0">
                <a:solidFill>
                  <a:schemeClr val="bg1"/>
                </a:solidFill>
              </a:rPr>
              <a:t>24</a:t>
            </a:fld>
            <a:endParaRPr lang="en-US" sz="1200" dirty="0">
              <a:solidFill>
                <a:schemeClr val="bg1"/>
              </a:solidFill>
            </a:endParaRPr>
          </a:p>
        </p:txBody>
      </p:sp>
      <p:sp>
        <p:nvSpPr>
          <p:cNvPr id="15" name="TextBox 14">
            <a:extLst>
              <a:ext uri="{FF2B5EF4-FFF2-40B4-BE49-F238E27FC236}">
                <a16:creationId xmlns:a16="http://schemas.microsoft.com/office/drawing/2014/main" id="{B0659C44-A5CF-346C-0C24-FFC9AD8A5067}"/>
              </a:ext>
            </a:extLst>
          </p:cNvPr>
          <p:cNvSpPr txBox="1"/>
          <p:nvPr/>
        </p:nvSpPr>
        <p:spPr>
          <a:xfrm>
            <a:off x="152400" y="114300"/>
            <a:ext cx="11887200" cy="461665"/>
          </a:xfrm>
          <a:prstGeom prst="rect">
            <a:avLst/>
          </a:prstGeom>
          <a:noFill/>
        </p:spPr>
        <p:txBody>
          <a:bodyPr wrap="square" rtlCol="0">
            <a:spAutoFit/>
          </a:bodyPr>
          <a:lstStyle/>
          <a:p>
            <a:r>
              <a:rPr lang="en-US" sz="2400" b="1" dirty="0">
                <a:solidFill>
                  <a:schemeClr val="bg1"/>
                </a:solidFill>
              </a:rPr>
              <a:t>Application Development with Kubernetes and AWS</a:t>
            </a:r>
          </a:p>
        </p:txBody>
      </p:sp>
      <p:sp>
        <p:nvSpPr>
          <p:cNvPr id="3" name="Rectangle 2">
            <a:extLst>
              <a:ext uri="{FF2B5EF4-FFF2-40B4-BE49-F238E27FC236}">
                <a16:creationId xmlns:a16="http://schemas.microsoft.com/office/drawing/2014/main" id="{9F34FFAA-EDB2-75A7-1F1A-2382235EA88D}"/>
              </a:ext>
            </a:extLst>
          </p:cNvPr>
          <p:cNvSpPr/>
          <p:nvPr/>
        </p:nvSpPr>
        <p:spPr>
          <a:xfrm>
            <a:off x="0" y="685800"/>
            <a:ext cx="12192000" cy="5829300"/>
          </a:xfrm>
          <a:prstGeom prst="rect">
            <a:avLst/>
          </a:prstGeom>
          <a:no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3600" b="1" dirty="0">
                <a:solidFill>
                  <a:schemeClr val="tx1"/>
                </a:solidFill>
              </a:rPr>
              <a:t>End Points</a:t>
            </a:r>
          </a:p>
        </p:txBody>
      </p:sp>
    </p:spTree>
    <p:extLst>
      <p:ext uri="{BB962C8B-B14F-4D97-AF65-F5344CB8AC3E}">
        <p14:creationId xmlns:p14="http://schemas.microsoft.com/office/powerpoint/2010/main" val="25836652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5D6102-506A-CA2A-BFE9-F2F24634B5F3}"/>
              </a:ext>
            </a:extLst>
          </p:cNvPr>
          <p:cNvSpPr/>
          <p:nvPr/>
        </p:nvSpPr>
        <p:spPr>
          <a:xfrm>
            <a:off x="0" y="0"/>
            <a:ext cx="12192000" cy="6858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7B3393D-781F-11D8-C930-E92EBC7CE1EA}"/>
              </a:ext>
            </a:extLst>
          </p:cNvPr>
          <p:cNvSpPr/>
          <p:nvPr/>
        </p:nvSpPr>
        <p:spPr>
          <a:xfrm>
            <a:off x="0" y="6515099"/>
            <a:ext cx="12192000" cy="341489"/>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9079191F-A12F-3989-4119-07879E46D6CE}"/>
              </a:ext>
            </a:extLst>
          </p:cNvPr>
          <p:cNvSpPr txBox="1"/>
          <p:nvPr/>
        </p:nvSpPr>
        <p:spPr>
          <a:xfrm>
            <a:off x="152400" y="6547344"/>
            <a:ext cx="5829300" cy="276999"/>
          </a:xfrm>
          <a:prstGeom prst="rect">
            <a:avLst/>
          </a:prstGeom>
          <a:noFill/>
        </p:spPr>
        <p:txBody>
          <a:bodyPr wrap="square" rtlCol="0">
            <a:spAutoFit/>
          </a:bodyPr>
          <a:lstStyle/>
          <a:p>
            <a:r>
              <a:rPr lang="en-US" sz="1200" dirty="0">
                <a:solidFill>
                  <a:schemeClr val="bg1"/>
                </a:solidFill>
              </a:rPr>
              <a:t>Created by Shawn </a:t>
            </a:r>
            <a:r>
              <a:rPr lang="en-US" sz="1200" dirty="0" err="1">
                <a:solidFill>
                  <a:schemeClr val="bg1"/>
                </a:solidFill>
              </a:rPr>
              <a:t>Zernik</a:t>
            </a:r>
            <a:r>
              <a:rPr lang="en-US" sz="1200" dirty="0">
                <a:solidFill>
                  <a:schemeClr val="bg1"/>
                </a:solidFill>
              </a:rPr>
              <a:t> on 1/4/2024</a:t>
            </a:r>
          </a:p>
        </p:txBody>
      </p:sp>
      <p:sp>
        <p:nvSpPr>
          <p:cNvPr id="14" name="TextBox 13">
            <a:extLst>
              <a:ext uri="{FF2B5EF4-FFF2-40B4-BE49-F238E27FC236}">
                <a16:creationId xmlns:a16="http://schemas.microsoft.com/office/drawing/2014/main" id="{447D253E-B6D1-91B9-EEF9-C95B568E2B7B}"/>
              </a:ext>
            </a:extLst>
          </p:cNvPr>
          <p:cNvSpPr txBox="1"/>
          <p:nvPr/>
        </p:nvSpPr>
        <p:spPr>
          <a:xfrm>
            <a:off x="6096000" y="6547344"/>
            <a:ext cx="5943600" cy="276999"/>
          </a:xfrm>
          <a:prstGeom prst="rect">
            <a:avLst/>
          </a:prstGeom>
          <a:noFill/>
        </p:spPr>
        <p:txBody>
          <a:bodyPr wrap="square" rtlCol="0">
            <a:spAutoFit/>
          </a:bodyPr>
          <a:lstStyle/>
          <a:p>
            <a:pPr algn="r"/>
            <a:r>
              <a:rPr lang="en-US" sz="1200" dirty="0">
                <a:solidFill>
                  <a:schemeClr val="bg1"/>
                </a:solidFill>
              </a:rPr>
              <a:t>Slide </a:t>
            </a:r>
            <a:fld id="{6FA3485A-F454-114E-8FF0-4E63EF5BDB5A}" type="slidenum">
              <a:rPr lang="en-US" sz="1200" smtClean="0">
                <a:solidFill>
                  <a:schemeClr val="bg1"/>
                </a:solidFill>
              </a:rPr>
              <a:t>25</a:t>
            </a:fld>
            <a:endParaRPr lang="en-US" sz="1200" dirty="0">
              <a:solidFill>
                <a:schemeClr val="bg1"/>
              </a:solidFill>
            </a:endParaRPr>
          </a:p>
        </p:txBody>
      </p:sp>
      <p:sp>
        <p:nvSpPr>
          <p:cNvPr id="15" name="TextBox 14">
            <a:extLst>
              <a:ext uri="{FF2B5EF4-FFF2-40B4-BE49-F238E27FC236}">
                <a16:creationId xmlns:a16="http://schemas.microsoft.com/office/drawing/2014/main" id="{B0659C44-A5CF-346C-0C24-FFC9AD8A5067}"/>
              </a:ext>
            </a:extLst>
          </p:cNvPr>
          <p:cNvSpPr txBox="1"/>
          <p:nvPr/>
        </p:nvSpPr>
        <p:spPr>
          <a:xfrm>
            <a:off x="152400" y="114300"/>
            <a:ext cx="11887200" cy="461665"/>
          </a:xfrm>
          <a:prstGeom prst="rect">
            <a:avLst/>
          </a:prstGeom>
          <a:noFill/>
        </p:spPr>
        <p:txBody>
          <a:bodyPr wrap="square" rtlCol="0">
            <a:spAutoFit/>
          </a:bodyPr>
          <a:lstStyle/>
          <a:p>
            <a:r>
              <a:rPr lang="en-US" sz="2400" b="1" dirty="0" err="1">
                <a:solidFill>
                  <a:schemeClr val="bg1"/>
                </a:solidFill>
              </a:rPr>
              <a:t>WebApi</a:t>
            </a:r>
            <a:r>
              <a:rPr lang="en-US" sz="2400" b="1" dirty="0">
                <a:solidFill>
                  <a:schemeClr val="bg1"/>
                </a:solidFill>
              </a:rPr>
              <a:t> Solution – End Points – Routes</a:t>
            </a:r>
          </a:p>
        </p:txBody>
      </p:sp>
      <p:pic>
        <p:nvPicPr>
          <p:cNvPr id="7" name="Picture 6">
            <a:extLst>
              <a:ext uri="{FF2B5EF4-FFF2-40B4-BE49-F238E27FC236}">
                <a16:creationId xmlns:a16="http://schemas.microsoft.com/office/drawing/2014/main" id="{BE07D441-E6E9-FA28-9AA7-082D8F155382}"/>
              </a:ext>
            </a:extLst>
          </p:cNvPr>
          <p:cNvPicPr>
            <a:picLocks noChangeAspect="1"/>
          </p:cNvPicPr>
          <p:nvPr/>
        </p:nvPicPr>
        <p:blipFill>
          <a:blip r:embed="rId2"/>
          <a:stretch>
            <a:fillRect/>
          </a:stretch>
        </p:blipFill>
        <p:spPr>
          <a:xfrm>
            <a:off x="609600" y="914400"/>
            <a:ext cx="2492090" cy="5372100"/>
          </a:xfrm>
          <a:prstGeom prst="rect">
            <a:avLst/>
          </a:prstGeom>
        </p:spPr>
      </p:pic>
      <p:pic>
        <p:nvPicPr>
          <p:cNvPr id="8" name="Picture 7">
            <a:extLst>
              <a:ext uri="{FF2B5EF4-FFF2-40B4-BE49-F238E27FC236}">
                <a16:creationId xmlns:a16="http://schemas.microsoft.com/office/drawing/2014/main" id="{2A8DF518-796A-E911-A7FA-5045FE5998F1}"/>
              </a:ext>
            </a:extLst>
          </p:cNvPr>
          <p:cNvPicPr>
            <a:picLocks noChangeAspect="1"/>
          </p:cNvPicPr>
          <p:nvPr/>
        </p:nvPicPr>
        <p:blipFill>
          <a:blip r:embed="rId3"/>
          <a:stretch>
            <a:fillRect/>
          </a:stretch>
        </p:blipFill>
        <p:spPr>
          <a:xfrm>
            <a:off x="4267200" y="914400"/>
            <a:ext cx="4800600" cy="5390779"/>
          </a:xfrm>
          <a:prstGeom prst="rect">
            <a:avLst/>
          </a:prstGeom>
        </p:spPr>
      </p:pic>
      <p:sp>
        <p:nvSpPr>
          <p:cNvPr id="11" name="Rectangle 10">
            <a:extLst>
              <a:ext uri="{FF2B5EF4-FFF2-40B4-BE49-F238E27FC236}">
                <a16:creationId xmlns:a16="http://schemas.microsoft.com/office/drawing/2014/main" id="{B6447DBC-5C56-D52D-AAB7-093F56E0D7E0}"/>
              </a:ext>
            </a:extLst>
          </p:cNvPr>
          <p:cNvSpPr/>
          <p:nvPr/>
        </p:nvSpPr>
        <p:spPr>
          <a:xfrm>
            <a:off x="952500" y="2743200"/>
            <a:ext cx="2057400" cy="342900"/>
          </a:xfrm>
          <a:prstGeom prst="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Left Brace 15">
            <a:extLst>
              <a:ext uri="{FF2B5EF4-FFF2-40B4-BE49-F238E27FC236}">
                <a16:creationId xmlns:a16="http://schemas.microsoft.com/office/drawing/2014/main" id="{3D2A8518-1655-3526-47A8-4A4EC312B81C}"/>
              </a:ext>
            </a:extLst>
          </p:cNvPr>
          <p:cNvSpPr/>
          <p:nvPr/>
        </p:nvSpPr>
        <p:spPr>
          <a:xfrm>
            <a:off x="3810000" y="914400"/>
            <a:ext cx="342900" cy="5372100"/>
          </a:xfrm>
          <a:prstGeom prst="leftBrace">
            <a:avLst/>
          </a:prstGeom>
          <a:ln w="762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7" name="Straight Arrow Connector 16">
            <a:extLst>
              <a:ext uri="{FF2B5EF4-FFF2-40B4-BE49-F238E27FC236}">
                <a16:creationId xmlns:a16="http://schemas.microsoft.com/office/drawing/2014/main" id="{593EB01A-0876-0150-4141-3D84BE09339D}"/>
              </a:ext>
            </a:extLst>
          </p:cNvPr>
          <p:cNvCxnSpPr>
            <a:cxnSpLocks/>
            <a:stCxn id="16" idx="1"/>
          </p:cNvCxnSpPr>
          <p:nvPr/>
        </p:nvCxnSpPr>
        <p:spPr>
          <a:xfrm flipH="1" flipV="1">
            <a:off x="3124200" y="2971800"/>
            <a:ext cx="685800" cy="62865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7B403523-25B2-AB4B-42E2-C8DC34AA066C}"/>
              </a:ext>
            </a:extLst>
          </p:cNvPr>
          <p:cNvSpPr/>
          <p:nvPr/>
        </p:nvSpPr>
        <p:spPr>
          <a:xfrm>
            <a:off x="952500" y="3200400"/>
            <a:ext cx="2057400" cy="342900"/>
          </a:xfrm>
          <a:prstGeom prst="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Arrow Connector 21">
            <a:extLst>
              <a:ext uri="{FF2B5EF4-FFF2-40B4-BE49-F238E27FC236}">
                <a16:creationId xmlns:a16="http://schemas.microsoft.com/office/drawing/2014/main" id="{01AE2BF4-DCBF-9377-680E-521DE4C42C50}"/>
              </a:ext>
            </a:extLst>
          </p:cNvPr>
          <p:cNvCxnSpPr>
            <a:cxnSpLocks/>
            <a:stCxn id="16" idx="1"/>
          </p:cNvCxnSpPr>
          <p:nvPr/>
        </p:nvCxnSpPr>
        <p:spPr>
          <a:xfrm flipH="1" flipV="1">
            <a:off x="3124200" y="3429000"/>
            <a:ext cx="685800" cy="17145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id="{4C389C1A-0551-5D56-E544-4AA7812C38ED}"/>
              </a:ext>
            </a:extLst>
          </p:cNvPr>
          <p:cNvSpPr/>
          <p:nvPr/>
        </p:nvSpPr>
        <p:spPr>
          <a:xfrm>
            <a:off x="4724400" y="2514600"/>
            <a:ext cx="3657600" cy="1485900"/>
          </a:xfrm>
          <a:prstGeom prst="rect">
            <a:avLst/>
          </a:prstGeom>
          <a:solidFill>
            <a:srgbClr val="FFFF00">
              <a:alpha val="32941"/>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extBox 28">
            <a:extLst>
              <a:ext uri="{FF2B5EF4-FFF2-40B4-BE49-F238E27FC236}">
                <a16:creationId xmlns:a16="http://schemas.microsoft.com/office/drawing/2014/main" id="{E321F7FC-CEC5-57E5-95E0-C6FBAEDDD78D}"/>
              </a:ext>
            </a:extLst>
          </p:cNvPr>
          <p:cNvSpPr txBox="1"/>
          <p:nvPr/>
        </p:nvSpPr>
        <p:spPr>
          <a:xfrm>
            <a:off x="9182100" y="2171700"/>
            <a:ext cx="2400300" cy="2308324"/>
          </a:xfrm>
          <a:prstGeom prst="rect">
            <a:avLst/>
          </a:prstGeom>
          <a:noFill/>
        </p:spPr>
        <p:txBody>
          <a:bodyPr wrap="square" rtlCol="0">
            <a:spAutoFit/>
          </a:bodyPr>
          <a:lstStyle/>
          <a:p>
            <a:r>
              <a:rPr lang="en-US" sz="1200" dirty="0"/>
              <a:t>The constructor binds the end point URLs to member functions.</a:t>
            </a:r>
          </a:p>
          <a:p>
            <a:endParaRPr lang="en-US" sz="1200" dirty="0"/>
          </a:p>
          <a:p>
            <a:r>
              <a:rPr lang="en-US" sz="1200" dirty="0"/>
              <a:t>Map functions represent the HTTP methods the end point will respond to: GET, POST, PUT, DELETE, etc.</a:t>
            </a:r>
          </a:p>
          <a:p>
            <a:endParaRPr lang="en-US" sz="1200" dirty="0"/>
          </a:p>
          <a:p>
            <a:r>
              <a:rPr lang="en-US" sz="1200" dirty="0" err="1"/>
              <a:t>WithOpenApi</a:t>
            </a:r>
            <a:r>
              <a:rPr lang="en-US" sz="1200" dirty="0"/>
              <a:t> registers the end point with Swagger.</a:t>
            </a:r>
          </a:p>
          <a:p>
            <a:endParaRPr lang="en-US" sz="1200" dirty="0"/>
          </a:p>
          <a:p>
            <a:r>
              <a:rPr lang="en-US" sz="1200" dirty="0"/>
              <a:t>We are also passing parameters in the URL such as {</a:t>
            </a:r>
            <a:r>
              <a:rPr lang="en-US" sz="1200" dirty="0" err="1"/>
              <a:t>guid</a:t>
            </a:r>
            <a:r>
              <a:rPr lang="en-US" sz="1200" dirty="0"/>
              <a:t>}.</a:t>
            </a:r>
          </a:p>
        </p:txBody>
      </p:sp>
    </p:spTree>
    <p:extLst>
      <p:ext uri="{BB962C8B-B14F-4D97-AF65-F5344CB8AC3E}">
        <p14:creationId xmlns:p14="http://schemas.microsoft.com/office/powerpoint/2010/main" val="40469671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3D88A6D-A817-87A9-C680-D0305FB02890}"/>
              </a:ext>
            </a:extLst>
          </p:cNvPr>
          <p:cNvPicPr>
            <a:picLocks noChangeAspect="1"/>
          </p:cNvPicPr>
          <p:nvPr/>
        </p:nvPicPr>
        <p:blipFill>
          <a:blip r:embed="rId2"/>
          <a:stretch>
            <a:fillRect/>
          </a:stretch>
        </p:blipFill>
        <p:spPr>
          <a:xfrm>
            <a:off x="4106131" y="1943100"/>
            <a:ext cx="4161569" cy="3314700"/>
          </a:xfrm>
          <a:prstGeom prst="rect">
            <a:avLst/>
          </a:prstGeom>
        </p:spPr>
      </p:pic>
      <p:sp>
        <p:nvSpPr>
          <p:cNvPr id="10" name="Rectangle 9">
            <a:extLst>
              <a:ext uri="{FF2B5EF4-FFF2-40B4-BE49-F238E27FC236}">
                <a16:creationId xmlns:a16="http://schemas.microsoft.com/office/drawing/2014/main" id="{045D6102-506A-CA2A-BFE9-F2F24634B5F3}"/>
              </a:ext>
            </a:extLst>
          </p:cNvPr>
          <p:cNvSpPr/>
          <p:nvPr/>
        </p:nvSpPr>
        <p:spPr>
          <a:xfrm>
            <a:off x="0" y="0"/>
            <a:ext cx="12192000" cy="6858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7B3393D-781F-11D8-C930-E92EBC7CE1EA}"/>
              </a:ext>
            </a:extLst>
          </p:cNvPr>
          <p:cNvSpPr/>
          <p:nvPr/>
        </p:nvSpPr>
        <p:spPr>
          <a:xfrm>
            <a:off x="0" y="6515099"/>
            <a:ext cx="12192000" cy="341489"/>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9079191F-A12F-3989-4119-07879E46D6CE}"/>
              </a:ext>
            </a:extLst>
          </p:cNvPr>
          <p:cNvSpPr txBox="1"/>
          <p:nvPr/>
        </p:nvSpPr>
        <p:spPr>
          <a:xfrm>
            <a:off x="152400" y="6547344"/>
            <a:ext cx="5829300" cy="276999"/>
          </a:xfrm>
          <a:prstGeom prst="rect">
            <a:avLst/>
          </a:prstGeom>
          <a:noFill/>
        </p:spPr>
        <p:txBody>
          <a:bodyPr wrap="square" rtlCol="0">
            <a:spAutoFit/>
          </a:bodyPr>
          <a:lstStyle/>
          <a:p>
            <a:r>
              <a:rPr lang="en-US" sz="1200" dirty="0">
                <a:solidFill>
                  <a:schemeClr val="bg1"/>
                </a:solidFill>
              </a:rPr>
              <a:t>Created by Shawn </a:t>
            </a:r>
            <a:r>
              <a:rPr lang="en-US" sz="1200" dirty="0" err="1">
                <a:solidFill>
                  <a:schemeClr val="bg1"/>
                </a:solidFill>
              </a:rPr>
              <a:t>Zernik</a:t>
            </a:r>
            <a:r>
              <a:rPr lang="en-US" sz="1200" dirty="0">
                <a:solidFill>
                  <a:schemeClr val="bg1"/>
                </a:solidFill>
              </a:rPr>
              <a:t> on 1/4/2024</a:t>
            </a:r>
          </a:p>
        </p:txBody>
      </p:sp>
      <p:sp>
        <p:nvSpPr>
          <p:cNvPr id="14" name="TextBox 13">
            <a:extLst>
              <a:ext uri="{FF2B5EF4-FFF2-40B4-BE49-F238E27FC236}">
                <a16:creationId xmlns:a16="http://schemas.microsoft.com/office/drawing/2014/main" id="{447D253E-B6D1-91B9-EEF9-C95B568E2B7B}"/>
              </a:ext>
            </a:extLst>
          </p:cNvPr>
          <p:cNvSpPr txBox="1"/>
          <p:nvPr/>
        </p:nvSpPr>
        <p:spPr>
          <a:xfrm>
            <a:off x="6096000" y="6547344"/>
            <a:ext cx="5943600" cy="276999"/>
          </a:xfrm>
          <a:prstGeom prst="rect">
            <a:avLst/>
          </a:prstGeom>
          <a:noFill/>
        </p:spPr>
        <p:txBody>
          <a:bodyPr wrap="square" rtlCol="0">
            <a:spAutoFit/>
          </a:bodyPr>
          <a:lstStyle/>
          <a:p>
            <a:pPr algn="r"/>
            <a:r>
              <a:rPr lang="en-US" sz="1200" dirty="0">
                <a:solidFill>
                  <a:schemeClr val="bg1"/>
                </a:solidFill>
              </a:rPr>
              <a:t>Slide </a:t>
            </a:r>
            <a:fld id="{6FA3485A-F454-114E-8FF0-4E63EF5BDB5A}" type="slidenum">
              <a:rPr lang="en-US" sz="1200" smtClean="0">
                <a:solidFill>
                  <a:schemeClr val="bg1"/>
                </a:solidFill>
              </a:rPr>
              <a:t>26</a:t>
            </a:fld>
            <a:endParaRPr lang="en-US" sz="1200" dirty="0">
              <a:solidFill>
                <a:schemeClr val="bg1"/>
              </a:solidFill>
            </a:endParaRPr>
          </a:p>
        </p:txBody>
      </p:sp>
      <p:sp>
        <p:nvSpPr>
          <p:cNvPr id="15" name="TextBox 14">
            <a:extLst>
              <a:ext uri="{FF2B5EF4-FFF2-40B4-BE49-F238E27FC236}">
                <a16:creationId xmlns:a16="http://schemas.microsoft.com/office/drawing/2014/main" id="{B0659C44-A5CF-346C-0C24-FFC9AD8A5067}"/>
              </a:ext>
            </a:extLst>
          </p:cNvPr>
          <p:cNvSpPr txBox="1"/>
          <p:nvPr/>
        </p:nvSpPr>
        <p:spPr>
          <a:xfrm>
            <a:off x="152400" y="114300"/>
            <a:ext cx="11887200" cy="461665"/>
          </a:xfrm>
          <a:prstGeom prst="rect">
            <a:avLst/>
          </a:prstGeom>
          <a:noFill/>
        </p:spPr>
        <p:txBody>
          <a:bodyPr wrap="square" rtlCol="0">
            <a:spAutoFit/>
          </a:bodyPr>
          <a:lstStyle/>
          <a:p>
            <a:r>
              <a:rPr lang="en-US" sz="2400" b="1" dirty="0" err="1">
                <a:solidFill>
                  <a:schemeClr val="bg1"/>
                </a:solidFill>
              </a:rPr>
              <a:t>WebApi</a:t>
            </a:r>
            <a:r>
              <a:rPr lang="en-US" sz="2400" b="1" dirty="0">
                <a:solidFill>
                  <a:schemeClr val="bg1"/>
                </a:solidFill>
              </a:rPr>
              <a:t> Solution – End Points – Parameters &amp; Post Bodies</a:t>
            </a:r>
          </a:p>
        </p:txBody>
      </p:sp>
      <p:pic>
        <p:nvPicPr>
          <p:cNvPr id="7" name="Picture 6">
            <a:extLst>
              <a:ext uri="{FF2B5EF4-FFF2-40B4-BE49-F238E27FC236}">
                <a16:creationId xmlns:a16="http://schemas.microsoft.com/office/drawing/2014/main" id="{BE07D441-E6E9-FA28-9AA7-082D8F155382}"/>
              </a:ext>
            </a:extLst>
          </p:cNvPr>
          <p:cNvPicPr>
            <a:picLocks noChangeAspect="1"/>
          </p:cNvPicPr>
          <p:nvPr/>
        </p:nvPicPr>
        <p:blipFill>
          <a:blip r:embed="rId3"/>
          <a:stretch>
            <a:fillRect/>
          </a:stretch>
        </p:blipFill>
        <p:spPr>
          <a:xfrm>
            <a:off x="609600" y="914400"/>
            <a:ext cx="2492090" cy="5372100"/>
          </a:xfrm>
          <a:prstGeom prst="rect">
            <a:avLst/>
          </a:prstGeom>
        </p:spPr>
      </p:pic>
      <p:sp>
        <p:nvSpPr>
          <p:cNvPr id="11" name="Rectangle 10">
            <a:extLst>
              <a:ext uri="{FF2B5EF4-FFF2-40B4-BE49-F238E27FC236}">
                <a16:creationId xmlns:a16="http://schemas.microsoft.com/office/drawing/2014/main" id="{B6447DBC-5C56-D52D-AAB7-093F56E0D7E0}"/>
              </a:ext>
            </a:extLst>
          </p:cNvPr>
          <p:cNvSpPr/>
          <p:nvPr/>
        </p:nvSpPr>
        <p:spPr>
          <a:xfrm>
            <a:off x="952500" y="2743200"/>
            <a:ext cx="2057400" cy="342900"/>
          </a:xfrm>
          <a:prstGeom prst="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Left Brace 15">
            <a:extLst>
              <a:ext uri="{FF2B5EF4-FFF2-40B4-BE49-F238E27FC236}">
                <a16:creationId xmlns:a16="http://schemas.microsoft.com/office/drawing/2014/main" id="{3D2A8518-1655-3526-47A8-4A4EC312B81C}"/>
              </a:ext>
            </a:extLst>
          </p:cNvPr>
          <p:cNvSpPr/>
          <p:nvPr/>
        </p:nvSpPr>
        <p:spPr>
          <a:xfrm>
            <a:off x="3810000" y="1828800"/>
            <a:ext cx="342900" cy="3657600"/>
          </a:xfrm>
          <a:prstGeom prst="leftBrace">
            <a:avLst/>
          </a:prstGeom>
          <a:ln w="762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7" name="Straight Arrow Connector 16">
            <a:extLst>
              <a:ext uri="{FF2B5EF4-FFF2-40B4-BE49-F238E27FC236}">
                <a16:creationId xmlns:a16="http://schemas.microsoft.com/office/drawing/2014/main" id="{593EB01A-0876-0150-4141-3D84BE09339D}"/>
              </a:ext>
            </a:extLst>
          </p:cNvPr>
          <p:cNvCxnSpPr>
            <a:cxnSpLocks/>
            <a:stCxn id="16" idx="1"/>
          </p:cNvCxnSpPr>
          <p:nvPr/>
        </p:nvCxnSpPr>
        <p:spPr>
          <a:xfrm flipH="1" flipV="1">
            <a:off x="3124200" y="2971800"/>
            <a:ext cx="685800" cy="68580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7B403523-25B2-AB4B-42E2-C8DC34AA066C}"/>
              </a:ext>
            </a:extLst>
          </p:cNvPr>
          <p:cNvSpPr/>
          <p:nvPr/>
        </p:nvSpPr>
        <p:spPr>
          <a:xfrm>
            <a:off x="952500" y="3200400"/>
            <a:ext cx="2057400" cy="342900"/>
          </a:xfrm>
          <a:prstGeom prst="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Arrow Connector 21">
            <a:extLst>
              <a:ext uri="{FF2B5EF4-FFF2-40B4-BE49-F238E27FC236}">
                <a16:creationId xmlns:a16="http://schemas.microsoft.com/office/drawing/2014/main" id="{01AE2BF4-DCBF-9377-680E-521DE4C42C50}"/>
              </a:ext>
            </a:extLst>
          </p:cNvPr>
          <p:cNvCxnSpPr>
            <a:cxnSpLocks/>
            <a:stCxn id="16" idx="1"/>
          </p:cNvCxnSpPr>
          <p:nvPr/>
        </p:nvCxnSpPr>
        <p:spPr>
          <a:xfrm flipH="1" flipV="1">
            <a:off x="3124200" y="3429000"/>
            <a:ext cx="685800" cy="22860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id="{4C389C1A-0551-5D56-E544-4AA7812C38ED}"/>
              </a:ext>
            </a:extLst>
          </p:cNvPr>
          <p:cNvSpPr/>
          <p:nvPr/>
        </p:nvSpPr>
        <p:spPr>
          <a:xfrm>
            <a:off x="7372550" y="1981602"/>
            <a:ext cx="800100" cy="228600"/>
          </a:xfrm>
          <a:prstGeom prst="rect">
            <a:avLst/>
          </a:prstGeom>
          <a:solidFill>
            <a:srgbClr val="FFFF00">
              <a:alpha val="32941"/>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DA7F6B7F-84FF-617C-6F33-6A0F498F8093}"/>
              </a:ext>
            </a:extLst>
          </p:cNvPr>
          <p:cNvSpPr/>
          <p:nvPr/>
        </p:nvSpPr>
        <p:spPr>
          <a:xfrm>
            <a:off x="7010400" y="3657600"/>
            <a:ext cx="1143000" cy="228600"/>
          </a:xfrm>
          <a:prstGeom prst="rect">
            <a:avLst/>
          </a:prstGeom>
          <a:solidFill>
            <a:srgbClr val="FFFF00">
              <a:alpha val="32941"/>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F52A338D-E7F7-D5E5-5BF1-9A2A28FF1593}"/>
              </a:ext>
            </a:extLst>
          </p:cNvPr>
          <p:cNvSpPr txBox="1"/>
          <p:nvPr/>
        </p:nvSpPr>
        <p:spPr>
          <a:xfrm>
            <a:off x="8633861" y="1684422"/>
            <a:ext cx="2877953" cy="923330"/>
          </a:xfrm>
          <a:prstGeom prst="rect">
            <a:avLst/>
          </a:prstGeom>
          <a:noFill/>
        </p:spPr>
        <p:txBody>
          <a:bodyPr wrap="square" rtlCol="0">
            <a:spAutoFit/>
          </a:bodyPr>
          <a:lstStyle/>
          <a:p>
            <a:r>
              <a:rPr lang="en-US" dirty="0"/>
              <a:t>The URL parameter {</a:t>
            </a:r>
            <a:r>
              <a:rPr lang="en-US" dirty="0" err="1"/>
              <a:t>guid</a:t>
            </a:r>
            <a:r>
              <a:rPr lang="en-US" dirty="0"/>
              <a:t>} is being passed into the function.</a:t>
            </a:r>
          </a:p>
        </p:txBody>
      </p:sp>
      <p:sp>
        <p:nvSpPr>
          <p:cNvPr id="20" name="TextBox 19">
            <a:extLst>
              <a:ext uri="{FF2B5EF4-FFF2-40B4-BE49-F238E27FC236}">
                <a16:creationId xmlns:a16="http://schemas.microsoft.com/office/drawing/2014/main" id="{50660A3A-55DB-F554-2D6D-C5298C4B7C04}"/>
              </a:ext>
            </a:extLst>
          </p:cNvPr>
          <p:cNvSpPr txBox="1"/>
          <p:nvPr/>
        </p:nvSpPr>
        <p:spPr>
          <a:xfrm>
            <a:off x="8622631" y="3338363"/>
            <a:ext cx="2877953" cy="923330"/>
          </a:xfrm>
          <a:prstGeom prst="rect">
            <a:avLst/>
          </a:prstGeom>
          <a:noFill/>
        </p:spPr>
        <p:txBody>
          <a:bodyPr wrap="square" rtlCol="0">
            <a:spAutoFit/>
          </a:bodyPr>
          <a:lstStyle/>
          <a:p>
            <a:r>
              <a:rPr lang="en-US" dirty="0"/>
              <a:t>The post JSON object is deserialized and passed into the function as well.</a:t>
            </a:r>
          </a:p>
        </p:txBody>
      </p:sp>
    </p:spTree>
    <p:extLst>
      <p:ext uri="{BB962C8B-B14F-4D97-AF65-F5344CB8AC3E}">
        <p14:creationId xmlns:p14="http://schemas.microsoft.com/office/powerpoint/2010/main" val="5520760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3D88A6D-A817-87A9-C680-D0305FB02890}"/>
              </a:ext>
            </a:extLst>
          </p:cNvPr>
          <p:cNvPicPr>
            <a:picLocks noChangeAspect="1"/>
          </p:cNvPicPr>
          <p:nvPr/>
        </p:nvPicPr>
        <p:blipFill>
          <a:blip r:embed="rId2"/>
          <a:stretch>
            <a:fillRect/>
          </a:stretch>
        </p:blipFill>
        <p:spPr>
          <a:xfrm>
            <a:off x="4106131" y="1943100"/>
            <a:ext cx="4161569" cy="3314700"/>
          </a:xfrm>
          <a:prstGeom prst="rect">
            <a:avLst/>
          </a:prstGeom>
        </p:spPr>
      </p:pic>
      <p:sp>
        <p:nvSpPr>
          <p:cNvPr id="10" name="Rectangle 9">
            <a:extLst>
              <a:ext uri="{FF2B5EF4-FFF2-40B4-BE49-F238E27FC236}">
                <a16:creationId xmlns:a16="http://schemas.microsoft.com/office/drawing/2014/main" id="{045D6102-506A-CA2A-BFE9-F2F24634B5F3}"/>
              </a:ext>
            </a:extLst>
          </p:cNvPr>
          <p:cNvSpPr/>
          <p:nvPr/>
        </p:nvSpPr>
        <p:spPr>
          <a:xfrm>
            <a:off x="0" y="0"/>
            <a:ext cx="12192000" cy="6858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7B3393D-781F-11D8-C930-E92EBC7CE1EA}"/>
              </a:ext>
            </a:extLst>
          </p:cNvPr>
          <p:cNvSpPr/>
          <p:nvPr/>
        </p:nvSpPr>
        <p:spPr>
          <a:xfrm>
            <a:off x="0" y="6515099"/>
            <a:ext cx="12192000" cy="341489"/>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9079191F-A12F-3989-4119-07879E46D6CE}"/>
              </a:ext>
            </a:extLst>
          </p:cNvPr>
          <p:cNvSpPr txBox="1"/>
          <p:nvPr/>
        </p:nvSpPr>
        <p:spPr>
          <a:xfrm>
            <a:off x="152400" y="6547344"/>
            <a:ext cx="5829300" cy="276999"/>
          </a:xfrm>
          <a:prstGeom prst="rect">
            <a:avLst/>
          </a:prstGeom>
          <a:noFill/>
        </p:spPr>
        <p:txBody>
          <a:bodyPr wrap="square" rtlCol="0">
            <a:spAutoFit/>
          </a:bodyPr>
          <a:lstStyle/>
          <a:p>
            <a:r>
              <a:rPr lang="en-US" sz="1200" dirty="0">
                <a:solidFill>
                  <a:schemeClr val="bg1"/>
                </a:solidFill>
              </a:rPr>
              <a:t>Created by Shawn </a:t>
            </a:r>
            <a:r>
              <a:rPr lang="en-US" sz="1200" dirty="0" err="1">
                <a:solidFill>
                  <a:schemeClr val="bg1"/>
                </a:solidFill>
              </a:rPr>
              <a:t>Zernik</a:t>
            </a:r>
            <a:r>
              <a:rPr lang="en-US" sz="1200" dirty="0">
                <a:solidFill>
                  <a:schemeClr val="bg1"/>
                </a:solidFill>
              </a:rPr>
              <a:t> on 1/4/2024</a:t>
            </a:r>
          </a:p>
        </p:txBody>
      </p:sp>
      <p:sp>
        <p:nvSpPr>
          <p:cNvPr id="14" name="TextBox 13">
            <a:extLst>
              <a:ext uri="{FF2B5EF4-FFF2-40B4-BE49-F238E27FC236}">
                <a16:creationId xmlns:a16="http://schemas.microsoft.com/office/drawing/2014/main" id="{447D253E-B6D1-91B9-EEF9-C95B568E2B7B}"/>
              </a:ext>
            </a:extLst>
          </p:cNvPr>
          <p:cNvSpPr txBox="1"/>
          <p:nvPr/>
        </p:nvSpPr>
        <p:spPr>
          <a:xfrm>
            <a:off x="6096000" y="6547344"/>
            <a:ext cx="5943600" cy="276999"/>
          </a:xfrm>
          <a:prstGeom prst="rect">
            <a:avLst/>
          </a:prstGeom>
          <a:noFill/>
        </p:spPr>
        <p:txBody>
          <a:bodyPr wrap="square" rtlCol="0">
            <a:spAutoFit/>
          </a:bodyPr>
          <a:lstStyle/>
          <a:p>
            <a:pPr algn="r"/>
            <a:r>
              <a:rPr lang="en-US" sz="1200" dirty="0">
                <a:solidFill>
                  <a:schemeClr val="bg1"/>
                </a:solidFill>
              </a:rPr>
              <a:t>Slide </a:t>
            </a:r>
            <a:fld id="{6FA3485A-F454-114E-8FF0-4E63EF5BDB5A}" type="slidenum">
              <a:rPr lang="en-US" sz="1200" smtClean="0">
                <a:solidFill>
                  <a:schemeClr val="bg1"/>
                </a:solidFill>
              </a:rPr>
              <a:t>27</a:t>
            </a:fld>
            <a:endParaRPr lang="en-US" sz="1200" dirty="0">
              <a:solidFill>
                <a:schemeClr val="bg1"/>
              </a:solidFill>
            </a:endParaRPr>
          </a:p>
        </p:txBody>
      </p:sp>
      <p:sp>
        <p:nvSpPr>
          <p:cNvPr id="15" name="TextBox 14">
            <a:extLst>
              <a:ext uri="{FF2B5EF4-FFF2-40B4-BE49-F238E27FC236}">
                <a16:creationId xmlns:a16="http://schemas.microsoft.com/office/drawing/2014/main" id="{B0659C44-A5CF-346C-0C24-FFC9AD8A5067}"/>
              </a:ext>
            </a:extLst>
          </p:cNvPr>
          <p:cNvSpPr txBox="1"/>
          <p:nvPr/>
        </p:nvSpPr>
        <p:spPr>
          <a:xfrm>
            <a:off x="152400" y="114300"/>
            <a:ext cx="11887200" cy="461665"/>
          </a:xfrm>
          <a:prstGeom prst="rect">
            <a:avLst/>
          </a:prstGeom>
          <a:noFill/>
        </p:spPr>
        <p:txBody>
          <a:bodyPr wrap="square" rtlCol="0">
            <a:spAutoFit/>
          </a:bodyPr>
          <a:lstStyle/>
          <a:p>
            <a:r>
              <a:rPr lang="en-US" sz="2400" b="1" dirty="0" err="1">
                <a:solidFill>
                  <a:schemeClr val="bg1"/>
                </a:solidFill>
              </a:rPr>
              <a:t>WebApi</a:t>
            </a:r>
            <a:r>
              <a:rPr lang="en-US" sz="2400" b="1" dirty="0">
                <a:solidFill>
                  <a:schemeClr val="bg1"/>
                </a:solidFill>
              </a:rPr>
              <a:t> Solution – End Points – No Business Logic</a:t>
            </a:r>
          </a:p>
        </p:txBody>
      </p:sp>
      <p:pic>
        <p:nvPicPr>
          <p:cNvPr id="7" name="Picture 6">
            <a:extLst>
              <a:ext uri="{FF2B5EF4-FFF2-40B4-BE49-F238E27FC236}">
                <a16:creationId xmlns:a16="http://schemas.microsoft.com/office/drawing/2014/main" id="{BE07D441-E6E9-FA28-9AA7-082D8F155382}"/>
              </a:ext>
            </a:extLst>
          </p:cNvPr>
          <p:cNvPicPr>
            <a:picLocks noChangeAspect="1"/>
          </p:cNvPicPr>
          <p:nvPr/>
        </p:nvPicPr>
        <p:blipFill>
          <a:blip r:embed="rId3"/>
          <a:stretch>
            <a:fillRect/>
          </a:stretch>
        </p:blipFill>
        <p:spPr>
          <a:xfrm>
            <a:off x="609600" y="914400"/>
            <a:ext cx="2492090" cy="5372100"/>
          </a:xfrm>
          <a:prstGeom prst="rect">
            <a:avLst/>
          </a:prstGeom>
        </p:spPr>
      </p:pic>
      <p:sp>
        <p:nvSpPr>
          <p:cNvPr id="11" name="Rectangle 10">
            <a:extLst>
              <a:ext uri="{FF2B5EF4-FFF2-40B4-BE49-F238E27FC236}">
                <a16:creationId xmlns:a16="http://schemas.microsoft.com/office/drawing/2014/main" id="{B6447DBC-5C56-D52D-AAB7-093F56E0D7E0}"/>
              </a:ext>
            </a:extLst>
          </p:cNvPr>
          <p:cNvSpPr/>
          <p:nvPr/>
        </p:nvSpPr>
        <p:spPr>
          <a:xfrm>
            <a:off x="952500" y="2743200"/>
            <a:ext cx="2057400" cy="342900"/>
          </a:xfrm>
          <a:prstGeom prst="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Left Brace 15">
            <a:extLst>
              <a:ext uri="{FF2B5EF4-FFF2-40B4-BE49-F238E27FC236}">
                <a16:creationId xmlns:a16="http://schemas.microsoft.com/office/drawing/2014/main" id="{3D2A8518-1655-3526-47A8-4A4EC312B81C}"/>
              </a:ext>
            </a:extLst>
          </p:cNvPr>
          <p:cNvSpPr/>
          <p:nvPr/>
        </p:nvSpPr>
        <p:spPr>
          <a:xfrm>
            <a:off x="3810000" y="1828800"/>
            <a:ext cx="342900" cy="3657600"/>
          </a:xfrm>
          <a:prstGeom prst="leftBrace">
            <a:avLst/>
          </a:prstGeom>
          <a:ln w="762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7" name="Straight Arrow Connector 16">
            <a:extLst>
              <a:ext uri="{FF2B5EF4-FFF2-40B4-BE49-F238E27FC236}">
                <a16:creationId xmlns:a16="http://schemas.microsoft.com/office/drawing/2014/main" id="{593EB01A-0876-0150-4141-3D84BE09339D}"/>
              </a:ext>
            </a:extLst>
          </p:cNvPr>
          <p:cNvCxnSpPr>
            <a:cxnSpLocks/>
            <a:stCxn id="16" idx="1"/>
          </p:cNvCxnSpPr>
          <p:nvPr/>
        </p:nvCxnSpPr>
        <p:spPr>
          <a:xfrm flipH="1" flipV="1">
            <a:off x="3124200" y="2971800"/>
            <a:ext cx="685800" cy="68580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7B403523-25B2-AB4B-42E2-C8DC34AA066C}"/>
              </a:ext>
            </a:extLst>
          </p:cNvPr>
          <p:cNvSpPr/>
          <p:nvPr/>
        </p:nvSpPr>
        <p:spPr>
          <a:xfrm>
            <a:off x="952500" y="3200400"/>
            <a:ext cx="2057400" cy="342900"/>
          </a:xfrm>
          <a:prstGeom prst="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Arrow Connector 21">
            <a:extLst>
              <a:ext uri="{FF2B5EF4-FFF2-40B4-BE49-F238E27FC236}">
                <a16:creationId xmlns:a16="http://schemas.microsoft.com/office/drawing/2014/main" id="{01AE2BF4-DCBF-9377-680E-521DE4C42C50}"/>
              </a:ext>
            </a:extLst>
          </p:cNvPr>
          <p:cNvCxnSpPr>
            <a:cxnSpLocks/>
            <a:stCxn id="16" idx="1"/>
          </p:cNvCxnSpPr>
          <p:nvPr/>
        </p:nvCxnSpPr>
        <p:spPr>
          <a:xfrm flipH="1" flipV="1">
            <a:off x="3124200" y="3429000"/>
            <a:ext cx="685800" cy="22860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id="{4C389C1A-0551-5D56-E544-4AA7812C38ED}"/>
              </a:ext>
            </a:extLst>
          </p:cNvPr>
          <p:cNvSpPr/>
          <p:nvPr/>
        </p:nvSpPr>
        <p:spPr>
          <a:xfrm>
            <a:off x="4879607" y="2703496"/>
            <a:ext cx="3311492" cy="251459"/>
          </a:xfrm>
          <a:prstGeom prst="rect">
            <a:avLst/>
          </a:prstGeom>
          <a:solidFill>
            <a:srgbClr val="FFFF00">
              <a:alpha val="32941"/>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50660A3A-55DB-F554-2D6D-C5298C4B7C04}"/>
              </a:ext>
            </a:extLst>
          </p:cNvPr>
          <p:cNvSpPr txBox="1"/>
          <p:nvPr/>
        </p:nvSpPr>
        <p:spPr>
          <a:xfrm>
            <a:off x="8709259" y="2520216"/>
            <a:ext cx="2877953" cy="1754326"/>
          </a:xfrm>
          <a:prstGeom prst="rect">
            <a:avLst/>
          </a:prstGeom>
          <a:noFill/>
        </p:spPr>
        <p:txBody>
          <a:bodyPr wrap="square" rtlCol="0">
            <a:spAutoFit/>
          </a:bodyPr>
          <a:lstStyle/>
          <a:p>
            <a:r>
              <a:rPr lang="en-US" dirty="0" err="1"/>
              <a:t>WebApi</a:t>
            </a:r>
            <a:r>
              <a:rPr lang="en-US" dirty="0"/>
              <a:t> end point should contain no business logic or data access.</a:t>
            </a:r>
          </a:p>
          <a:p>
            <a:endParaRPr lang="en-US" dirty="0"/>
          </a:p>
          <a:p>
            <a:r>
              <a:rPr lang="en-US" dirty="0"/>
              <a:t>This has been delegated to our entities.</a:t>
            </a:r>
          </a:p>
        </p:txBody>
      </p:sp>
    </p:spTree>
    <p:extLst>
      <p:ext uri="{BB962C8B-B14F-4D97-AF65-F5344CB8AC3E}">
        <p14:creationId xmlns:p14="http://schemas.microsoft.com/office/powerpoint/2010/main" val="15963434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3D88A6D-A817-87A9-C680-D0305FB02890}"/>
              </a:ext>
            </a:extLst>
          </p:cNvPr>
          <p:cNvPicPr>
            <a:picLocks noChangeAspect="1"/>
          </p:cNvPicPr>
          <p:nvPr/>
        </p:nvPicPr>
        <p:blipFill>
          <a:blip r:embed="rId2"/>
          <a:stretch>
            <a:fillRect/>
          </a:stretch>
        </p:blipFill>
        <p:spPr>
          <a:xfrm>
            <a:off x="4106131" y="1943100"/>
            <a:ext cx="4161569" cy="3314700"/>
          </a:xfrm>
          <a:prstGeom prst="rect">
            <a:avLst/>
          </a:prstGeom>
        </p:spPr>
      </p:pic>
      <p:sp>
        <p:nvSpPr>
          <p:cNvPr id="10" name="Rectangle 9">
            <a:extLst>
              <a:ext uri="{FF2B5EF4-FFF2-40B4-BE49-F238E27FC236}">
                <a16:creationId xmlns:a16="http://schemas.microsoft.com/office/drawing/2014/main" id="{045D6102-506A-CA2A-BFE9-F2F24634B5F3}"/>
              </a:ext>
            </a:extLst>
          </p:cNvPr>
          <p:cNvSpPr/>
          <p:nvPr/>
        </p:nvSpPr>
        <p:spPr>
          <a:xfrm>
            <a:off x="0" y="0"/>
            <a:ext cx="12192000" cy="6858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7B3393D-781F-11D8-C930-E92EBC7CE1EA}"/>
              </a:ext>
            </a:extLst>
          </p:cNvPr>
          <p:cNvSpPr/>
          <p:nvPr/>
        </p:nvSpPr>
        <p:spPr>
          <a:xfrm>
            <a:off x="0" y="6515099"/>
            <a:ext cx="12192000" cy="341489"/>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9079191F-A12F-3989-4119-07879E46D6CE}"/>
              </a:ext>
            </a:extLst>
          </p:cNvPr>
          <p:cNvSpPr txBox="1"/>
          <p:nvPr/>
        </p:nvSpPr>
        <p:spPr>
          <a:xfrm>
            <a:off x="152400" y="6547344"/>
            <a:ext cx="5829300" cy="276999"/>
          </a:xfrm>
          <a:prstGeom prst="rect">
            <a:avLst/>
          </a:prstGeom>
          <a:noFill/>
        </p:spPr>
        <p:txBody>
          <a:bodyPr wrap="square" rtlCol="0">
            <a:spAutoFit/>
          </a:bodyPr>
          <a:lstStyle/>
          <a:p>
            <a:r>
              <a:rPr lang="en-US" sz="1200" dirty="0">
                <a:solidFill>
                  <a:schemeClr val="bg1"/>
                </a:solidFill>
              </a:rPr>
              <a:t>Created by Shawn </a:t>
            </a:r>
            <a:r>
              <a:rPr lang="en-US" sz="1200" dirty="0" err="1">
                <a:solidFill>
                  <a:schemeClr val="bg1"/>
                </a:solidFill>
              </a:rPr>
              <a:t>Zernik</a:t>
            </a:r>
            <a:r>
              <a:rPr lang="en-US" sz="1200" dirty="0">
                <a:solidFill>
                  <a:schemeClr val="bg1"/>
                </a:solidFill>
              </a:rPr>
              <a:t> on 1/4/2024</a:t>
            </a:r>
          </a:p>
        </p:txBody>
      </p:sp>
      <p:sp>
        <p:nvSpPr>
          <p:cNvPr id="14" name="TextBox 13">
            <a:extLst>
              <a:ext uri="{FF2B5EF4-FFF2-40B4-BE49-F238E27FC236}">
                <a16:creationId xmlns:a16="http://schemas.microsoft.com/office/drawing/2014/main" id="{447D253E-B6D1-91B9-EEF9-C95B568E2B7B}"/>
              </a:ext>
            </a:extLst>
          </p:cNvPr>
          <p:cNvSpPr txBox="1"/>
          <p:nvPr/>
        </p:nvSpPr>
        <p:spPr>
          <a:xfrm>
            <a:off x="6096000" y="6547344"/>
            <a:ext cx="5943600" cy="276999"/>
          </a:xfrm>
          <a:prstGeom prst="rect">
            <a:avLst/>
          </a:prstGeom>
          <a:noFill/>
        </p:spPr>
        <p:txBody>
          <a:bodyPr wrap="square" rtlCol="0">
            <a:spAutoFit/>
          </a:bodyPr>
          <a:lstStyle/>
          <a:p>
            <a:pPr algn="r"/>
            <a:r>
              <a:rPr lang="en-US" sz="1200" dirty="0">
                <a:solidFill>
                  <a:schemeClr val="bg1"/>
                </a:solidFill>
              </a:rPr>
              <a:t>Slide </a:t>
            </a:r>
            <a:fld id="{6FA3485A-F454-114E-8FF0-4E63EF5BDB5A}" type="slidenum">
              <a:rPr lang="en-US" sz="1200" smtClean="0">
                <a:solidFill>
                  <a:schemeClr val="bg1"/>
                </a:solidFill>
              </a:rPr>
              <a:t>28</a:t>
            </a:fld>
            <a:endParaRPr lang="en-US" sz="1200" dirty="0">
              <a:solidFill>
                <a:schemeClr val="bg1"/>
              </a:solidFill>
            </a:endParaRPr>
          </a:p>
        </p:txBody>
      </p:sp>
      <p:sp>
        <p:nvSpPr>
          <p:cNvPr id="15" name="TextBox 14">
            <a:extLst>
              <a:ext uri="{FF2B5EF4-FFF2-40B4-BE49-F238E27FC236}">
                <a16:creationId xmlns:a16="http://schemas.microsoft.com/office/drawing/2014/main" id="{B0659C44-A5CF-346C-0C24-FFC9AD8A5067}"/>
              </a:ext>
            </a:extLst>
          </p:cNvPr>
          <p:cNvSpPr txBox="1"/>
          <p:nvPr/>
        </p:nvSpPr>
        <p:spPr>
          <a:xfrm>
            <a:off x="152400" y="114300"/>
            <a:ext cx="11887200" cy="461665"/>
          </a:xfrm>
          <a:prstGeom prst="rect">
            <a:avLst/>
          </a:prstGeom>
          <a:noFill/>
        </p:spPr>
        <p:txBody>
          <a:bodyPr wrap="square" rtlCol="0">
            <a:spAutoFit/>
          </a:bodyPr>
          <a:lstStyle/>
          <a:p>
            <a:r>
              <a:rPr lang="en-US" sz="2400" b="1" dirty="0" err="1">
                <a:solidFill>
                  <a:schemeClr val="bg1"/>
                </a:solidFill>
              </a:rPr>
              <a:t>WebApi</a:t>
            </a:r>
            <a:r>
              <a:rPr lang="en-US" sz="2400" b="1" dirty="0">
                <a:solidFill>
                  <a:schemeClr val="bg1"/>
                </a:solidFill>
              </a:rPr>
              <a:t> Solution – End Points – Exception Handling</a:t>
            </a:r>
          </a:p>
        </p:txBody>
      </p:sp>
      <p:pic>
        <p:nvPicPr>
          <p:cNvPr id="7" name="Picture 6">
            <a:extLst>
              <a:ext uri="{FF2B5EF4-FFF2-40B4-BE49-F238E27FC236}">
                <a16:creationId xmlns:a16="http://schemas.microsoft.com/office/drawing/2014/main" id="{BE07D441-E6E9-FA28-9AA7-082D8F155382}"/>
              </a:ext>
            </a:extLst>
          </p:cNvPr>
          <p:cNvPicPr>
            <a:picLocks noChangeAspect="1"/>
          </p:cNvPicPr>
          <p:nvPr/>
        </p:nvPicPr>
        <p:blipFill>
          <a:blip r:embed="rId3"/>
          <a:stretch>
            <a:fillRect/>
          </a:stretch>
        </p:blipFill>
        <p:spPr>
          <a:xfrm>
            <a:off x="609600" y="914400"/>
            <a:ext cx="2492090" cy="5372100"/>
          </a:xfrm>
          <a:prstGeom prst="rect">
            <a:avLst/>
          </a:prstGeom>
        </p:spPr>
      </p:pic>
      <p:sp>
        <p:nvSpPr>
          <p:cNvPr id="11" name="Rectangle 10">
            <a:extLst>
              <a:ext uri="{FF2B5EF4-FFF2-40B4-BE49-F238E27FC236}">
                <a16:creationId xmlns:a16="http://schemas.microsoft.com/office/drawing/2014/main" id="{B6447DBC-5C56-D52D-AAB7-093F56E0D7E0}"/>
              </a:ext>
            </a:extLst>
          </p:cNvPr>
          <p:cNvSpPr/>
          <p:nvPr/>
        </p:nvSpPr>
        <p:spPr>
          <a:xfrm>
            <a:off x="952500" y="2743200"/>
            <a:ext cx="2057400" cy="342900"/>
          </a:xfrm>
          <a:prstGeom prst="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Left Brace 15">
            <a:extLst>
              <a:ext uri="{FF2B5EF4-FFF2-40B4-BE49-F238E27FC236}">
                <a16:creationId xmlns:a16="http://schemas.microsoft.com/office/drawing/2014/main" id="{3D2A8518-1655-3526-47A8-4A4EC312B81C}"/>
              </a:ext>
            </a:extLst>
          </p:cNvPr>
          <p:cNvSpPr/>
          <p:nvPr/>
        </p:nvSpPr>
        <p:spPr>
          <a:xfrm>
            <a:off x="3810000" y="1828800"/>
            <a:ext cx="342900" cy="3657600"/>
          </a:xfrm>
          <a:prstGeom prst="leftBrace">
            <a:avLst/>
          </a:prstGeom>
          <a:ln w="762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7" name="Straight Arrow Connector 16">
            <a:extLst>
              <a:ext uri="{FF2B5EF4-FFF2-40B4-BE49-F238E27FC236}">
                <a16:creationId xmlns:a16="http://schemas.microsoft.com/office/drawing/2014/main" id="{593EB01A-0876-0150-4141-3D84BE09339D}"/>
              </a:ext>
            </a:extLst>
          </p:cNvPr>
          <p:cNvCxnSpPr>
            <a:cxnSpLocks/>
            <a:stCxn id="16" idx="1"/>
          </p:cNvCxnSpPr>
          <p:nvPr/>
        </p:nvCxnSpPr>
        <p:spPr>
          <a:xfrm flipH="1" flipV="1">
            <a:off x="3124200" y="2971800"/>
            <a:ext cx="685800" cy="68580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7B403523-25B2-AB4B-42E2-C8DC34AA066C}"/>
              </a:ext>
            </a:extLst>
          </p:cNvPr>
          <p:cNvSpPr/>
          <p:nvPr/>
        </p:nvSpPr>
        <p:spPr>
          <a:xfrm>
            <a:off x="952500" y="3200400"/>
            <a:ext cx="2057400" cy="342900"/>
          </a:xfrm>
          <a:prstGeom prst="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Arrow Connector 21">
            <a:extLst>
              <a:ext uri="{FF2B5EF4-FFF2-40B4-BE49-F238E27FC236}">
                <a16:creationId xmlns:a16="http://schemas.microsoft.com/office/drawing/2014/main" id="{01AE2BF4-DCBF-9377-680E-521DE4C42C50}"/>
              </a:ext>
            </a:extLst>
          </p:cNvPr>
          <p:cNvCxnSpPr>
            <a:cxnSpLocks/>
            <a:stCxn id="16" idx="1"/>
          </p:cNvCxnSpPr>
          <p:nvPr/>
        </p:nvCxnSpPr>
        <p:spPr>
          <a:xfrm flipH="1" flipV="1">
            <a:off x="3124200" y="3429000"/>
            <a:ext cx="685800" cy="22860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id="{4C389C1A-0551-5D56-E544-4AA7812C38ED}"/>
              </a:ext>
            </a:extLst>
          </p:cNvPr>
          <p:cNvSpPr/>
          <p:nvPr/>
        </p:nvSpPr>
        <p:spPr>
          <a:xfrm>
            <a:off x="4754478" y="2992254"/>
            <a:ext cx="2281589" cy="520967"/>
          </a:xfrm>
          <a:prstGeom prst="rect">
            <a:avLst/>
          </a:prstGeom>
          <a:solidFill>
            <a:srgbClr val="FFFF00">
              <a:alpha val="32941"/>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50660A3A-55DB-F554-2D6D-C5298C4B7C04}"/>
              </a:ext>
            </a:extLst>
          </p:cNvPr>
          <p:cNvSpPr txBox="1"/>
          <p:nvPr/>
        </p:nvSpPr>
        <p:spPr>
          <a:xfrm>
            <a:off x="8709259" y="2520216"/>
            <a:ext cx="2877953" cy="2308324"/>
          </a:xfrm>
          <a:prstGeom prst="rect">
            <a:avLst/>
          </a:prstGeom>
          <a:noFill/>
        </p:spPr>
        <p:txBody>
          <a:bodyPr wrap="square" rtlCol="0">
            <a:spAutoFit/>
          </a:bodyPr>
          <a:lstStyle/>
          <a:p>
            <a:r>
              <a:rPr lang="en-US" dirty="0"/>
              <a:t>Exception handling has been added so the user does not get a 500 error if an exception is thrown by the application.</a:t>
            </a:r>
          </a:p>
          <a:p>
            <a:endParaRPr lang="en-US" dirty="0"/>
          </a:p>
          <a:p>
            <a:r>
              <a:rPr lang="en-US" dirty="0"/>
              <a:t>A response will always be returned.</a:t>
            </a:r>
          </a:p>
        </p:txBody>
      </p:sp>
    </p:spTree>
    <p:extLst>
      <p:ext uri="{BB962C8B-B14F-4D97-AF65-F5344CB8AC3E}">
        <p14:creationId xmlns:p14="http://schemas.microsoft.com/office/powerpoint/2010/main" val="41594021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5D6102-506A-CA2A-BFE9-F2F24634B5F3}"/>
              </a:ext>
            </a:extLst>
          </p:cNvPr>
          <p:cNvSpPr/>
          <p:nvPr/>
        </p:nvSpPr>
        <p:spPr>
          <a:xfrm>
            <a:off x="0" y="0"/>
            <a:ext cx="12192000" cy="6858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7B3393D-781F-11D8-C930-E92EBC7CE1EA}"/>
              </a:ext>
            </a:extLst>
          </p:cNvPr>
          <p:cNvSpPr/>
          <p:nvPr/>
        </p:nvSpPr>
        <p:spPr>
          <a:xfrm>
            <a:off x="0" y="6515099"/>
            <a:ext cx="12192000" cy="341489"/>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9079191F-A12F-3989-4119-07879E46D6CE}"/>
              </a:ext>
            </a:extLst>
          </p:cNvPr>
          <p:cNvSpPr txBox="1"/>
          <p:nvPr/>
        </p:nvSpPr>
        <p:spPr>
          <a:xfrm>
            <a:off x="152400" y="6547344"/>
            <a:ext cx="5829300" cy="276999"/>
          </a:xfrm>
          <a:prstGeom prst="rect">
            <a:avLst/>
          </a:prstGeom>
          <a:noFill/>
        </p:spPr>
        <p:txBody>
          <a:bodyPr wrap="square" rtlCol="0">
            <a:spAutoFit/>
          </a:bodyPr>
          <a:lstStyle/>
          <a:p>
            <a:r>
              <a:rPr lang="en-US" sz="1200" dirty="0">
                <a:solidFill>
                  <a:schemeClr val="bg1"/>
                </a:solidFill>
              </a:rPr>
              <a:t>Created by Shawn </a:t>
            </a:r>
            <a:r>
              <a:rPr lang="en-US" sz="1200" dirty="0" err="1">
                <a:solidFill>
                  <a:schemeClr val="bg1"/>
                </a:solidFill>
              </a:rPr>
              <a:t>Zernik</a:t>
            </a:r>
            <a:r>
              <a:rPr lang="en-US" sz="1200" dirty="0">
                <a:solidFill>
                  <a:schemeClr val="bg1"/>
                </a:solidFill>
              </a:rPr>
              <a:t> on 1/4/2024</a:t>
            </a:r>
          </a:p>
        </p:txBody>
      </p:sp>
      <p:sp>
        <p:nvSpPr>
          <p:cNvPr id="14" name="TextBox 13">
            <a:extLst>
              <a:ext uri="{FF2B5EF4-FFF2-40B4-BE49-F238E27FC236}">
                <a16:creationId xmlns:a16="http://schemas.microsoft.com/office/drawing/2014/main" id="{447D253E-B6D1-91B9-EEF9-C95B568E2B7B}"/>
              </a:ext>
            </a:extLst>
          </p:cNvPr>
          <p:cNvSpPr txBox="1"/>
          <p:nvPr/>
        </p:nvSpPr>
        <p:spPr>
          <a:xfrm>
            <a:off x="6096000" y="6547344"/>
            <a:ext cx="5943600" cy="276999"/>
          </a:xfrm>
          <a:prstGeom prst="rect">
            <a:avLst/>
          </a:prstGeom>
          <a:noFill/>
        </p:spPr>
        <p:txBody>
          <a:bodyPr wrap="square" rtlCol="0">
            <a:spAutoFit/>
          </a:bodyPr>
          <a:lstStyle/>
          <a:p>
            <a:pPr algn="r"/>
            <a:r>
              <a:rPr lang="en-US" sz="1200" dirty="0">
                <a:solidFill>
                  <a:schemeClr val="bg1"/>
                </a:solidFill>
              </a:rPr>
              <a:t>Slide </a:t>
            </a:r>
            <a:fld id="{6FA3485A-F454-114E-8FF0-4E63EF5BDB5A}" type="slidenum">
              <a:rPr lang="en-US" sz="1200" smtClean="0">
                <a:solidFill>
                  <a:schemeClr val="bg1"/>
                </a:solidFill>
              </a:rPr>
              <a:t>29</a:t>
            </a:fld>
            <a:endParaRPr lang="en-US" sz="1200" dirty="0">
              <a:solidFill>
                <a:schemeClr val="bg1"/>
              </a:solidFill>
            </a:endParaRPr>
          </a:p>
        </p:txBody>
      </p:sp>
      <p:sp>
        <p:nvSpPr>
          <p:cNvPr id="15" name="TextBox 14">
            <a:extLst>
              <a:ext uri="{FF2B5EF4-FFF2-40B4-BE49-F238E27FC236}">
                <a16:creationId xmlns:a16="http://schemas.microsoft.com/office/drawing/2014/main" id="{B0659C44-A5CF-346C-0C24-FFC9AD8A5067}"/>
              </a:ext>
            </a:extLst>
          </p:cNvPr>
          <p:cNvSpPr txBox="1"/>
          <p:nvPr/>
        </p:nvSpPr>
        <p:spPr>
          <a:xfrm>
            <a:off x="152400" y="114300"/>
            <a:ext cx="11887200" cy="461665"/>
          </a:xfrm>
          <a:prstGeom prst="rect">
            <a:avLst/>
          </a:prstGeom>
          <a:noFill/>
        </p:spPr>
        <p:txBody>
          <a:bodyPr wrap="square" rtlCol="0">
            <a:spAutoFit/>
          </a:bodyPr>
          <a:lstStyle/>
          <a:p>
            <a:r>
              <a:rPr lang="en-US" sz="2400" b="1" dirty="0">
                <a:solidFill>
                  <a:schemeClr val="bg1"/>
                </a:solidFill>
              </a:rPr>
              <a:t>Application Development with Kubernetes and AWS</a:t>
            </a:r>
          </a:p>
        </p:txBody>
      </p:sp>
      <p:sp>
        <p:nvSpPr>
          <p:cNvPr id="3" name="Rectangle 2">
            <a:extLst>
              <a:ext uri="{FF2B5EF4-FFF2-40B4-BE49-F238E27FC236}">
                <a16:creationId xmlns:a16="http://schemas.microsoft.com/office/drawing/2014/main" id="{9F34FFAA-EDB2-75A7-1F1A-2382235EA88D}"/>
              </a:ext>
            </a:extLst>
          </p:cNvPr>
          <p:cNvSpPr/>
          <p:nvPr/>
        </p:nvSpPr>
        <p:spPr>
          <a:xfrm>
            <a:off x="0" y="685800"/>
            <a:ext cx="12192000" cy="5829300"/>
          </a:xfrm>
          <a:prstGeom prst="rect">
            <a:avLst/>
          </a:prstGeom>
          <a:no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3600" b="1" dirty="0">
                <a:solidFill>
                  <a:schemeClr val="tx1"/>
                </a:solidFill>
              </a:rPr>
              <a:t>Response</a:t>
            </a:r>
          </a:p>
        </p:txBody>
      </p:sp>
    </p:spTree>
    <p:extLst>
      <p:ext uri="{BB962C8B-B14F-4D97-AF65-F5344CB8AC3E}">
        <p14:creationId xmlns:p14="http://schemas.microsoft.com/office/powerpoint/2010/main" val="34033488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5D6102-506A-CA2A-BFE9-F2F24634B5F3}"/>
              </a:ext>
            </a:extLst>
          </p:cNvPr>
          <p:cNvSpPr/>
          <p:nvPr/>
        </p:nvSpPr>
        <p:spPr>
          <a:xfrm>
            <a:off x="0" y="0"/>
            <a:ext cx="12192000" cy="6858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7B3393D-781F-11D8-C930-E92EBC7CE1EA}"/>
              </a:ext>
            </a:extLst>
          </p:cNvPr>
          <p:cNvSpPr/>
          <p:nvPr/>
        </p:nvSpPr>
        <p:spPr>
          <a:xfrm>
            <a:off x="0" y="6515099"/>
            <a:ext cx="12192000" cy="341489"/>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9079191F-A12F-3989-4119-07879E46D6CE}"/>
              </a:ext>
            </a:extLst>
          </p:cNvPr>
          <p:cNvSpPr txBox="1"/>
          <p:nvPr/>
        </p:nvSpPr>
        <p:spPr>
          <a:xfrm>
            <a:off x="152400" y="6547344"/>
            <a:ext cx="5829300" cy="276999"/>
          </a:xfrm>
          <a:prstGeom prst="rect">
            <a:avLst/>
          </a:prstGeom>
          <a:noFill/>
        </p:spPr>
        <p:txBody>
          <a:bodyPr wrap="square" rtlCol="0">
            <a:spAutoFit/>
          </a:bodyPr>
          <a:lstStyle/>
          <a:p>
            <a:r>
              <a:rPr lang="en-US" sz="1200" dirty="0">
                <a:solidFill>
                  <a:schemeClr val="bg1"/>
                </a:solidFill>
              </a:rPr>
              <a:t>Created by Shawn </a:t>
            </a:r>
            <a:r>
              <a:rPr lang="en-US" sz="1200" dirty="0" err="1">
                <a:solidFill>
                  <a:schemeClr val="bg1"/>
                </a:solidFill>
              </a:rPr>
              <a:t>Zernik</a:t>
            </a:r>
            <a:r>
              <a:rPr lang="en-US" sz="1200" dirty="0">
                <a:solidFill>
                  <a:schemeClr val="bg1"/>
                </a:solidFill>
              </a:rPr>
              <a:t> on 1/4/2024</a:t>
            </a:r>
          </a:p>
        </p:txBody>
      </p:sp>
      <p:sp>
        <p:nvSpPr>
          <p:cNvPr id="14" name="TextBox 13">
            <a:extLst>
              <a:ext uri="{FF2B5EF4-FFF2-40B4-BE49-F238E27FC236}">
                <a16:creationId xmlns:a16="http://schemas.microsoft.com/office/drawing/2014/main" id="{447D253E-B6D1-91B9-EEF9-C95B568E2B7B}"/>
              </a:ext>
            </a:extLst>
          </p:cNvPr>
          <p:cNvSpPr txBox="1"/>
          <p:nvPr/>
        </p:nvSpPr>
        <p:spPr>
          <a:xfrm>
            <a:off x="6096000" y="6547344"/>
            <a:ext cx="5943600" cy="276999"/>
          </a:xfrm>
          <a:prstGeom prst="rect">
            <a:avLst/>
          </a:prstGeom>
          <a:noFill/>
        </p:spPr>
        <p:txBody>
          <a:bodyPr wrap="square" rtlCol="0">
            <a:spAutoFit/>
          </a:bodyPr>
          <a:lstStyle/>
          <a:p>
            <a:pPr algn="r"/>
            <a:r>
              <a:rPr lang="en-US" sz="1200" dirty="0">
                <a:solidFill>
                  <a:schemeClr val="bg1"/>
                </a:solidFill>
              </a:rPr>
              <a:t>Slide </a:t>
            </a:r>
            <a:fld id="{6FA3485A-F454-114E-8FF0-4E63EF5BDB5A}" type="slidenum">
              <a:rPr lang="en-US" sz="1200" smtClean="0">
                <a:solidFill>
                  <a:schemeClr val="bg1"/>
                </a:solidFill>
              </a:rPr>
              <a:t>3</a:t>
            </a:fld>
            <a:endParaRPr lang="en-US" sz="1200" dirty="0">
              <a:solidFill>
                <a:schemeClr val="bg1"/>
              </a:solidFill>
            </a:endParaRPr>
          </a:p>
        </p:txBody>
      </p:sp>
      <p:sp>
        <p:nvSpPr>
          <p:cNvPr id="15" name="TextBox 14">
            <a:extLst>
              <a:ext uri="{FF2B5EF4-FFF2-40B4-BE49-F238E27FC236}">
                <a16:creationId xmlns:a16="http://schemas.microsoft.com/office/drawing/2014/main" id="{B0659C44-A5CF-346C-0C24-FFC9AD8A5067}"/>
              </a:ext>
            </a:extLst>
          </p:cNvPr>
          <p:cNvSpPr txBox="1"/>
          <p:nvPr/>
        </p:nvSpPr>
        <p:spPr>
          <a:xfrm>
            <a:off x="152400" y="114300"/>
            <a:ext cx="11887200" cy="461665"/>
          </a:xfrm>
          <a:prstGeom prst="rect">
            <a:avLst/>
          </a:prstGeom>
          <a:noFill/>
        </p:spPr>
        <p:txBody>
          <a:bodyPr wrap="square" rtlCol="0">
            <a:spAutoFit/>
          </a:bodyPr>
          <a:lstStyle/>
          <a:p>
            <a:r>
              <a:rPr lang="en-US" sz="2400" b="1" dirty="0">
                <a:solidFill>
                  <a:schemeClr val="bg1"/>
                </a:solidFill>
              </a:rPr>
              <a:t>Application Development with Kubernetes and AWS</a:t>
            </a:r>
          </a:p>
        </p:txBody>
      </p:sp>
      <p:sp>
        <p:nvSpPr>
          <p:cNvPr id="3" name="Rectangle 2">
            <a:extLst>
              <a:ext uri="{FF2B5EF4-FFF2-40B4-BE49-F238E27FC236}">
                <a16:creationId xmlns:a16="http://schemas.microsoft.com/office/drawing/2014/main" id="{9F34FFAA-EDB2-75A7-1F1A-2382235EA88D}"/>
              </a:ext>
            </a:extLst>
          </p:cNvPr>
          <p:cNvSpPr/>
          <p:nvPr/>
        </p:nvSpPr>
        <p:spPr>
          <a:xfrm>
            <a:off x="0" y="685800"/>
            <a:ext cx="12192000" cy="5829300"/>
          </a:xfrm>
          <a:prstGeom prst="rect">
            <a:avLst/>
          </a:prstGeom>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3600" b="1" dirty="0"/>
              <a:t>History &amp; Evolution</a:t>
            </a:r>
          </a:p>
        </p:txBody>
      </p:sp>
    </p:spTree>
    <p:extLst>
      <p:ext uri="{BB962C8B-B14F-4D97-AF65-F5344CB8AC3E}">
        <p14:creationId xmlns:p14="http://schemas.microsoft.com/office/powerpoint/2010/main" val="37726582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99D24C0-F38F-41B4-4348-8A70FC639CF4}"/>
              </a:ext>
            </a:extLst>
          </p:cNvPr>
          <p:cNvPicPr>
            <a:picLocks noChangeAspect="1"/>
          </p:cNvPicPr>
          <p:nvPr/>
        </p:nvPicPr>
        <p:blipFill>
          <a:blip r:embed="rId2"/>
          <a:stretch>
            <a:fillRect/>
          </a:stretch>
        </p:blipFill>
        <p:spPr>
          <a:xfrm>
            <a:off x="4152900" y="993992"/>
            <a:ext cx="4933665" cy="5255256"/>
          </a:xfrm>
          <a:prstGeom prst="rect">
            <a:avLst/>
          </a:prstGeom>
        </p:spPr>
      </p:pic>
      <p:sp>
        <p:nvSpPr>
          <p:cNvPr id="10" name="Rectangle 9">
            <a:extLst>
              <a:ext uri="{FF2B5EF4-FFF2-40B4-BE49-F238E27FC236}">
                <a16:creationId xmlns:a16="http://schemas.microsoft.com/office/drawing/2014/main" id="{045D6102-506A-CA2A-BFE9-F2F24634B5F3}"/>
              </a:ext>
            </a:extLst>
          </p:cNvPr>
          <p:cNvSpPr/>
          <p:nvPr/>
        </p:nvSpPr>
        <p:spPr>
          <a:xfrm>
            <a:off x="0" y="0"/>
            <a:ext cx="12192000" cy="6858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7B3393D-781F-11D8-C930-E92EBC7CE1EA}"/>
              </a:ext>
            </a:extLst>
          </p:cNvPr>
          <p:cNvSpPr/>
          <p:nvPr/>
        </p:nvSpPr>
        <p:spPr>
          <a:xfrm>
            <a:off x="0" y="6515099"/>
            <a:ext cx="12192000" cy="341489"/>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9079191F-A12F-3989-4119-07879E46D6CE}"/>
              </a:ext>
            </a:extLst>
          </p:cNvPr>
          <p:cNvSpPr txBox="1"/>
          <p:nvPr/>
        </p:nvSpPr>
        <p:spPr>
          <a:xfrm>
            <a:off x="152400" y="6547344"/>
            <a:ext cx="5829300" cy="276999"/>
          </a:xfrm>
          <a:prstGeom prst="rect">
            <a:avLst/>
          </a:prstGeom>
          <a:noFill/>
        </p:spPr>
        <p:txBody>
          <a:bodyPr wrap="square" rtlCol="0">
            <a:spAutoFit/>
          </a:bodyPr>
          <a:lstStyle/>
          <a:p>
            <a:r>
              <a:rPr lang="en-US" sz="1200" dirty="0">
                <a:solidFill>
                  <a:schemeClr val="bg1"/>
                </a:solidFill>
              </a:rPr>
              <a:t>Created by Shawn </a:t>
            </a:r>
            <a:r>
              <a:rPr lang="en-US" sz="1200" dirty="0" err="1">
                <a:solidFill>
                  <a:schemeClr val="bg1"/>
                </a:solidFill>
              </a:rPr>
              <a:t>Zernik</a:t>
            </a:r>
            <a:r>
              <a:rPr lang="en-US" sz="1200" dirty="0">
                <a:solidFill>
                  <a:schemeClr val="bg1"/>
                </a:solidFill>
              </a:rPr>
              <a:t> on 1/4/2024</a:t>
            </a:r>
          </a:p>
        </p:txBody>
      </p:sp>
      <p:sp>
        <p:nvSpPr>
          <p:cNvPr id="14" name="TextBox 13">
            <a:extLst>
              <a:ext uri="{FF2B5EF4-FFF2-40B4-BE49-F238E27FC236}">
                <a16:creationId xmlns:a16="http://schemas.microsoft.com/office/drawing/2014/main" id="{447D253E-B6D1-91B9-EEF9-C95B568E2B7B}"/>
              </a:ext>
            </a:extLst>
          </p:cNvPr>
          <p:cNvSpPr txBox="1"/>
          <p:nvPr/>
        </p:nvSpPr>
        <p:spPr>
          <a:xfrm>
            <a:off x="6096000" y="6547344"/>
            <a:ext cx="5943600" cy="276999"/>
          </a:xfrm>
          <a:prstGeom prst="rect">
            <a:avLst/>
          </a:prstGeom>
          <a:noFill/>
        </p:spPr>
        <p:txBody>
          <a:bodyPr wrap="square" rtlCol="0">
            <a:spAutoFit/>
          </a:bodyPr>
          <a:lstStyle/>
          <a:p>
            <a:pPr algn="r"/>
            <a:r>
              <a:rPr lang="en-US" sz="1200" dirty="0">
                <a:solidFill>
                  <a:schemeClr val="bg1"/>
                </a:solidFill>
              </a:rPr>
              <a:t>Slide </a:t>
            </a:r>
            <a:fld id="{6FA3485A-F454-114E-8FF0-4E63EF5BDB5A}" type="slidenum">
              <a:rPr lang="en-US" sz="1200" smtClean="0">
                <a:solidFill>
                  <a:schemeClr val="bg1"/>
                </a:solidFill>
              </a:rPr>
              <a:t>30</a:t>
            </a:fld>
            <a:endParaRPr lang="en-US" sz="1200" dirty="0">
              <a:solidFill>
                <a:schemeClr val="bg1"/>
              </a:solidFill>
            </a:endParaRPr>
          </a:p>
        </p:txBody>
      </p:sp>
      <p:pic>
        <p:nvPicPr>
          <p:cNvPr id="7" name="Picture 6">
            <a:extLst>
              <a:ext uri="{FF2B5EF4-FFF2-40B4-BE49-F238E27FC236}">
                <a16:creationId xmlns:a16="http://schemas.microsoft.com/office/drawing/2014/main" id="{BE07D441-E6E9-FA28-9AA7-082D8F155382}"/>
              </a:ext>
            </a:extLst>
          </p:cNvPr>
          <p:cNvPicPr>
            <a:picLocks noChangeAspect="1"/>
          </p:cNvPicPr>
          <p:nvPr/>
        </p:nvPicPr>
        <p:blipFill>
          <a:blip r:embed="rId3"/>
          <a:stretch>
            <a:fillRect/>
          </a:stretch>
        </p:blipFill>
        <p:spPr>
          <a:xfrm>
            <a:off x="609600" y="914400"/>
            <a:ext cx="2492090" cy="5372100"/>
          </a:xfrm>
          <a:prstGeom prst="rect">
            <a:avLst/>
          </a:prstGeom>
        </p:spPr>
      </p:pic>
      <p:sp>
        <p:nvSpPr>
          <p:cNvPr id="16" name="Left Brace 15">
            <a:extLst>
              <a:ext uri="{FF2B5EF4-FFF2-40B4-BE49-F238E27FC236}">
                <a16:creationId xmlns:a16="http://schemas.microsoft.com/office/drawing/2014/main" id="{3D2A8518-1655-3526-47A8-4A4EC312B81C}"/>
              </a:ext>
            </a:extLst>
          </p:cNvPr>
          <p:cNvSpPr/>
          <p:nvPr/>
        </p:nvSpPr>
        <p:spPr>
          <a:xfrm>
            <a:off x="3810000" y="914400"/>
            <a:ext cx="342900" cy="5372100"/>
          </a:xfrm>
          <a:prstGeom prst="leftBrace">
            <a:avLst/>
          </a:prstGeom>
          <a:ln w="762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Rectangle 18">
            <a:extLst>
              <a:ext uri="{FF2B5EF4-FFF2-40B4-BE49-F238E27FC236}">
                <a16:creationId xmlns:a16="http://schemas.microsoft.com/office/drawing/2014/main" id="{7B403523-25B2-AB4B-42E2-C8DC34AA066C}"/>
              </a:ext>
            </a:extLst>
          </p:cNvPr>
          <p:cNvSpPr/>
          <p:nvPr/>
        </p:nvSpPr>
        <p:spPr>
          <a:xfrm>
            <a:off x="952500" y="2971800"/>
            <a:ext cx="2057400" cy="342900"/>
          </a:xfrm>
          <a:prstGeom prst="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Arrow Connector 21">
            <a:extLst>
              <a:ext uri="{FF2B5EF4-FFF2-40B4-BE49-F238E27FC236}">
                <a16:creationId xmlns:a16="http://schemas.microsoft.com/office/drawing/2014/main" id="{01AE2BF4-DCBF-9377-680E-521DE4C42C50}"/>
              </a:ext>
            </a:extLst>
          </p:cNvPr>
          <p:cNvCxnSpPr>
            <a:cxnSpLocks/>
            <a:stCxn id="16" idx="1"/>
          </p:cNvCxnSpPr>
          <p:nvPr/>
        </p:nvCxnSpPr>
        <p:spPr>
          <a:xfrm flipH="1" flipV="1">
            <a:off x="3124200" y="3200400"/>
            <a:ext cx="685800" cy="40005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DF7236CC-13E1-4089-D417-158C00E823CE}"/>
              </a:ext>
            </a:extLst>
          </p:cNvPr>
          <p:cNvSpPr txBox="1"/>
          <p:nvPr/>
        </p:nvSpPr>
        <p:spPr>
          <a:xfrm>
            <a:off x="8724900" y="2628900"/>
            <a:ext cx="2743200" cy="3539430"/>
          </a:xfrm>
          <a:prstGeom prst="rect">
            <a:avLst/>
          </a:prstGeom>
          <a:noFill/>
        </p:spPr>
        <p:txBody>
          <a:bodyPr wrap="square" rtlCol="0">
            <a:spAutoFit/>
          </a:bodyPr>
          <a:lstStyle/>
          <a:p>
            <a:r>
              <a:rPr lang="en-US" sz="1600" dirty="0"/>
              <a:t>When working with Simple </a:t>
            </a:r>
            <a:r>
              <a:rPr lang="en-US" sz="1600" dirty="0" err="1"/>
              <a:t>WebApis</a:t>
            </a:r>
            <a:r>
              <a:rPr lang="en-US" sz="1600" dirty="0"/>
              <a:t>, you can return an object to become the JSON response. </a:t>
            </a:r>
          </a:p>
          <a:p>
            <a:endParaRPr lang="en-US" sz="1600" dirty="0"/>
          </a:p>
          <a:p>
            <a:r>
              <a:rPr lang="en-US" sz="1600" dirty="0"/>
              <a:t>The problem is if an error occurs and an unhandled exception if thrown, the user gets a nasty 500.</a:t>
            </a:r>
          </a:p>
          <a:p>
            <a:endParaRPr lang="en-US" sz="1600" dirty="0"/>
          </a:p>
          <a:p>
            <a:r>
              <a:rPr lang="en-US" sz="1600" dirty="0"/>
              <a:t>We created a generic response object to allow errors/exceptions to be returned to the UI.</a:t>
            </a:r>
          </a:p>
        </p:txBody>
      </p:sp>
      <p:sp>
        <p:nvSpPr>
          <p:cNvPr id="4" name="TextBox 3">
            <a:extLst>
              <a:ext uri="{FF2B5EF4-FFF2-40B4-BE49-F238E27FC236}">
                <a16:creationId xmlns:a16="http://schemas.microsoft.com/office/drawing/2014/main" id="{EFAFD978-6DDA-76AB-9DC1-CA1636535587}"/>
              </a:ext>
            </a:extLst>
          </p:cNvPr>
          <p:cNvSpPr txBox="1"/>
          <p:nvPr/>
        </p:nvSpPr>
        <p:spPr>
          <a:xfrm>
            <a:off x="152400" y="114300"/>
            <a:ext cx="11887200" cy="461665"/>
          </a:xfrm>
          <a:prstGeom prst="rect">
            <a:avLst/>
          </a:prstGeom>
          <a:noFill/>
        </p:spPr>
        <p:txBody>
          <a:bodyPr wrap="square" rtlCol="0">
            <a:spAutoFit/>
          </a:bodyPr>
          <a:lstStyle/>
          <a:p>
            <a:r>
              <a:rPr lang="en-US" sz="2400" b="1" dirty="0" err="1">
                <a:solidFill>
                  <a:schemeClr val="bg1"/>
                </a:solidFill>
              </a:rPr>
              <a:t>WebApi</a:t>
            </a:r>
            <a:r>
              <a:rPr lang="en-US" sz="2400" b="1" dirty="0">
                <a:solidFill>
                  <a:schemeClr val="bg1"/>
                </a:solidFill>
              </a:rPr>
              <a:t> Solution – Response</a:t>
            </a:r>
          </a:p>
        </p:txBody>
      </p:sp>
    </p:spTree>
    <p:extLst>
      <p:ext uri="{BB962C8B-B14F-4D97-AF65-F5344CB8AC3E}">
        <p14:creationId xmlns:p14="http://schemas.microsoft.com/office/powerpoint/2010/main" val="15036853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99D24C0-F38F-41B4-4348-8A70FC639CF4}"/>
              </a:ext>
            </a:extLst>
          </p:cNvPr>
          <p:cNvPicPr>
            <a:picLocks noChangeAspect="1"/>
          </p:cNvPicPr>
          <p:nvPr/>
        </p:nvPicPr>
        <p:blipFill>
          <a:blip r:embed="rId2"/>
          <a:stretch>
            <a:fillRect/>
          </a:stretch>
        </p:blipFill>
        <p:spPr>
          <a:xfrm>
            <a:off x="4152900" y="993992"/>
            <a:ext cx="4933665" cy="5255256"/>
          </a:xfrm>
          <a:prstGeom prst="rect">
            <a:avLst/>
          </a:prstGeom>
        </p:spPr>
      </p:pic>
      <p:sp>
        <p:nvSpPr>
          <p:cNvPr id="10" name="Rectangle 9">
            <a:extLst>
              <a:ext uri="{FF2B5EF4-FFF2-40B4-BE49-F238E27FC236}">
                <a16:creationId xmlns:a16="http://schemas.microsoft.com/office/drawing/2014/main" id="{045D6102-506A-CA2A-BFE9-F2F24634B5F3}"/>
              </a:ext>
            </a:extLst>
          </p:cNvPr>
          <p:cNvSpPr/>
          <p:nvPr/>
        </p:nvSpPr>
        <p:spPr>
          <a:xfrm>
            <a:off x="0" y="0"/>
            <a:ext cx="12192000" cy="6858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7B3393D-781F-11D8-C930-E92EBC7CE1EA}"/>
              </a:ext>
            </a:extLst>
          </p:cNvPr>
          <p:cNvSpPr/>
          <p:nvPr/>
        </p:nvSpPr>
        <p:spPr>
          <a:xfrm>
            <a:off x="0" y="6515099"/>
            <a:ext cx="12192000" cy="341489"/>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9079191F-A12F-3989-4119-07879E46D6CE}"/>
              </a:ext>
            </a:extLst>
          </p:cNvPr>
          <p:cNvSpPr txBox="1"/>
          <p:nvPr/>
        </p:nvSpPr>
        <p:spPr>
          <a:xfrm>
            <a:off x="152400" y="6547344"/>
            <a:ext cx="5829300" cy="276999"/>
          </a:xfrm>
          <a:prstGeom prst="rect">
            <a:avLst/>
          </a:prstGeom>
          <a:noFill/>
        </p:spPr>
        <p:txBody>
          <a:bodyPr wrap="square" rtlCol="0">
            <a:spAutoFit/>
          </a:bodyPr>
          <a:lstStyle/>
          <a:p>
            <a:r>
              <a:rPr lang="en-US" sz="1200" dirty="0">
                <a:solidFill>
                  <a:schemeClr val="bg1"/>
                </a:solidFill>
              </a:rPr>
              <a:t>Created by Shawn </a:t>
            </a:r>
            <a:r>
              <a:rPr lang="en-US" sz="1200" dirty="0" err="1">
                <a:solidFill>
                  <a:schemeClr val="bg1"/>
                </a:solidFill>
              </a:rPr>
              <a:t>Zernik</a:t>
            </a:r>
            <a:r>
              <a:rPr lang="en-US" sz="1200" dirty="0">
                <a:solidFill>
                  <a:schemeClr val="bg1"/>
                </a:solidFill>
              </a:rPr>
              <a:t> on 1/4/2024</a:t>
            </a:r>
          </a:p>
        </p:txBody>
      </p:sp>
      <p:sp>
        <p:nvSpPr>
          <p:cNvPr id="14" name="TextBox 13">
            <a:extLst>
              <a:ext uri="{FF2B5EF4-FFF2-40B4-BE49-F238E27FC236}">
                <a16:creationId xmlns:a16="http://schemas.microsoft.com/office/drawing/2014/main" id="{447D253E-B6D1-91B9-EEF9-C95B568E2B7B}"/>
              </a:ext>
            </a:extLst>
          </p:cNvPr>
          <p:cNvSpPr txBox="1"/>
          <p:nvPr/>
        </p:nvSpPr>
        <p:spPr>
          <a:xfrm>
            <a:off x="6096000" y="6547344"/>
            <a:ext cx="5943600" cy="276999"/>
          </a:xfrm>
          <a:prstGeom prst="rect">
            <a:avLst/>
          </a:prstGeom>
          <a:noFill/>
        </p:spPr>
        <p:txBody>
          <a:bodyPr wrap="square" rtlCol="0">
            <a:spAutoFit/>
          </a:bodyPr>
          <a:lstStyle/>
          <a:p>
            <a:pPr algn="r"/>
            <a:r>
              <a:rPr lang="en-US" sz="1200" dirty="0">
                <a:solidFill>
                  <a:schemeClr val="bg1"/>
                </a:solidFill>
              </a:rPr>
              <a:t>Slide </a:t>
            </a:r>
            <a:fld id="{6FA3485A-F454-114E-8FF0-4E63EF5BDB5A}" type="slidenum">
              <a:rPr lang="en-US" sz="1200" smtClean="0">
                <a:solidFill>
                  <a:schemeClr val="bg1"/>
                </a:solidFill>
              </a:rPr>
              <a:t>31</a:t>
            </a:fld>
            <a:endParaRPr lang="en-US" sz="1200" dirty="0">
              <a:solidFill>
                <a:schemeClr val="bg1"/>
              </a:solidFill>
            </a:endParaRPr>
          </a:p>
        </p:txBody>
      </p:sp>
      <p:pic>
        <p:nvPicPr>
          <p:cNvPr id="7" name="Picture 6">
            <a:extLst>
              <a:ext uri="{FF2B5EF4-FFF2-40B4-BE49-F238E27FC236}">
                <a16:creationId xmlns:a16="http://schemas.microsoft.com/office/drawing/2014/main" id="{BE07D441-E6E9-FA28-9AA7-082D8F155382}"/>
              </a:ext>
            </a:extLst>
          </p:cNvPr>
          <p:cNvPicPr>
            <a:picLocks noChangeAspect="1"/>
          </p:cNvPicPr>
          <p:nvPr/>
        </p:nvPicPr>
        <p:blipFill>
          <a:blip r:embed="rId3"/>
          <a:stretch>
            <a:fillRect/>
          </a:stretch>
        </p:blipFill>
        <p:spPr>
          <a:xfrm>
            <a:off x="609600" y="914400"/>
            <a:ext cx="2492090" cy="5372100"/>
          </a:xfrm>
          <a:prstGeom prst="rect">
            <a:avLst/>
          </a:prstGeom>
        </p:spPr>
      </p:pic>
      <p:sp>
        <p:nvSpPr>
          <p:cNvPr id="16" name="Left Brace 15">
            <a:extLst>
              <a:ext uri="{FF2B5EF4-FFF2-40B4-BE49-F238E27FC236}">
                <a16:creationId xmlns:a16="http://schemas.microsoft.com/office/drawing/2014/main" id="{3D2A8518-1655-3526-47A8-4A4EC312B81C}"/>
              </a:ext>
            </a:extLst>
          </p:cNvPr>
          <p:cNvSpPr/>
          <p:nvPr/>
        </p:nvSpPr>
        <p:spPr>
          <a:xfrm>
            <a:off x="3810000" y="914400"/>
            <a:ext cx="342900" cy="5372100"/>
          </a:xfrm>
          <a:prstGeom prst="leftBrace">
            <a:avLst/>
          </a:prstGeom>
          <a:ln w="762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Rectangle 18">
            <a:extLst>
              <a:ext uri="{FF2B5EF4-FFF2-40B4-BE49-F238E27FC236}">
                <a16:creationId xmlns:a16="http://schemas.microsoft.com/office/drawing/2014/main" id="{7B403523-25B2-AB4B-42E2-C8DC34AA066C}"/>
              </a:ext>
            </a:extLst>
          </p:cNvPr>
          <p:cNvSpPr/>
          <p:nvPr/>
        </p:nvSpPr>
        <p:spPr>
          <a:xfrm>
            <a:off x="952500" y="2971800"/>
            <a:ext cx="2057400" cy="342900"/>
          </a:xfrm>
          <a:prstGeom prst="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Arrow Connector 21">
            <a:extLst>
              <a:ext uri="{FF2B5EF4-FFF2-40B4-BE49-F238E27FC236}">
                <a16:creationId xmlns:a16="http://schemas.microsoft.com/office/drawing/2014/main" id="{01AE2BF4-DCBF-9377-680E-521DE4C42C50}"/>
              </a:ext>
            </a:extLst>
          </p:cNvPr>
          <p:cNvCxnSpPr>
            <a:cxnSpLocks/>
            <a:stCxn id="16" idx="1"/>
          </p:cNvCxnSpPr>
          <p:nvPr/>
        </p:nvCxnSpPr>
        <p:spPr>
          <a:xfrm flipH="1" flipV="1">
            <a:off x="3124200" y="3200400"/>
            <a:ext cx="685800" cy="40005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id="{4C389C1A-0551-5D56-E544-4AA7812C38ED}"/>
              </a:ext>
            </a:extLst>
          </p:cNvPr>
          <p:cNvSpPr/>
          <p:nvPr/>
        </p:nvSpPr>
        <p:spPr>
          <a:xfrm>
            <a:off x="4610100" y="4914900"/>
            <a:ext cx="2514600" cy="1028700"/>
          </a:xfrm>
          <a:prstGeom prst="rect">
            <a:avLst/>
          </a:prstGeom>
          <a:solidFill>
            <a:srgbClr val="FFFF00">
              <a:alpha val="32941"/>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DF7236CC-13E1-4089-D417-158C00E823CE}"/>
              </a:ext>
            </a:extLst>
          </p:cNvPr>
          <p:cNvSpPr txBox="1"/>
          <p:nvPr/>
        </p:nvSpPr>
        <p:spPr>
          <a:xfrm>
            <a:off x="8039100" y="4457700"/>
            <a:ext cx="3004925" cy="1569660"/>
          </a:xfrm>
          <a:prstGeom prst="rect">
            <a:avLst/>
          </a:prstGeom>
          <a:noFill/>
        </p:spPr>
        <p:txBody>
          <a:bodyPr wrap="none" rtlCol="0">
            <a:spAutoFit/>
          </a:bodyPr>
          <a:lstStyle/>
          <a:p>
            <a:r>
              <a:rPr lang="en-US" dirty="0"/>
              <a:t>This will be serialized to JSON:</a:t>
            </a:r>
          </a:p>
          <a:p>
            <a:endParaRPr lang="en-US" dirty="0"/>
          </a:p>
          <a:p>
            <a:r>
              <a:rPr lang="en-US" sz="1000" dirty="0">
                <a:solidFill>
                  <a:schemeClr val="accent1">
                    <a:lumMod val="75000"/>
                  </a:schemeClr>
                </a:solidFill>
                <a:latin typeface="Consolas" panose="020B0609020204030204" pitchFamily="49" charset="0"/>
                <a:cs typeface="Consolas" panose="020B0609020204030204" pitchFamily="49" charset="0"/>
              </a:rPr>
              <a:t>{</a:t>
            </a:r>
          </a:p>
          <a:p>
            <a:r>
              <a:rPr lang="en-US" sz="1000" dirty="0">
                <a:solidFill>
                  <a:schemeClr val="accent1">
                    <a:lumMod val="75000"/>
                  </a:schemeClr>
                </a:solidFill>
                <a:latin typeface="Consolas" panose="020B0609020204030204" pitchFamily="49" charset="0"/>
                <a:cs typeface="Consolas" panose="020B0609020204030204" pitchFamily="49" charset="0"/>
              </a:rPr>
              <a:t>    content: { … </a:t>
            </a:r>
            <a:r>
              <a:rPr lang="en-US" sz="1000" dirty="0" err="1">
                <a:solidFill>
                  <a:schemeClr val="accent1">
                    <a:lumMod val="75000"/>
                  </a:schemeClr>
                </a:solidFill>
                <a:latin typeface="Consolas" panose="020B0609020204030204" pitchFamily="49" charset="0"/>
                <a:cs typeface="Consolas" panose="020B0609020204030204" pitchFamily="49" charset="0"/>
              </a:rPr>
              <a:t>json_object_t</a:t>
            </a:r>
            <a:r>
              <a:rPr lang="en-US" sz="1000" dirty="0">
                <a:solidFill>
                  <a:schemeClr val="accent1">
                    <a:lumMod val="75000"/>
                  </a:schemeClr>
                </a:solidFill>
                <a:latin typeface="Consolas" panose="020B0609020204030204" pitchFamily="49" charset="0"/>
                <a:cs typeface="Consolas" panose="020B0609020204030204" pitchFamily="49" charset="0"/>
              </a:rPr>
              <a:t> … }</a:t>
            </a:r>
          </a:p>
          <a:p>
            <a:r>
              <a:rPr lang="en-US" sz="1000" dirty="0">
                <a:solidFill>
                  <a:schemeClr val="accent1">
                    <a:lumMod val="75000"/>
                  </a:schemeClr>
                </a:solidFill>
                <a:latin typeface="Consolas" panose="020B0609020204030204" pitchFamily="49" charset="0"/>
                <a:cs typeface="Consolas" panose="020B0609020204030204" pitchFamily="49" charset="0"/>
              </a:rPr>
              <a:t>    error: null</a:t>
            </a:r>
          </a:p>
          <a:p>
            <a:r>
              <a:rPr lang="en-US" sz="1000" dirty="0">
                <a:solidFill>
                  <a:schemeClr val="accent1">
                    <a:lumMod val="75000"/>
                  </a:schemeClr>
                </a:solidFill>
                <a:latin typeface="Consolas" panose="020B0609020204030204" pitchFamily="49" charset="0"/>
                <a:cs typeface="Consolas" panose="020B0609020204030204" pitchFamily="49" charset="0"/>
              </a:rPr>
              <a:t>    trace: null</a:t>
            </a:r>
          </a:p>
          <a:p>
            <a:r>
              <a:rPr lang="en-US" sz="1000" dirty="0">
                <a:solidFill>
                  <a:schemeClr val="accent1">
                    <a:lumMod val="75000"/>
                  </a:schemeClr>
                </a:solidFill>
                <a:latin typeface="Consolas" panose="020B0609020204030204" pitchFamily="49" charset="0"/>
                <a:cs typeface="Consolas" panose="020B0609020204030204" pitchFamily="49" charset="0"/>
              </a:rPr>
              <a:t>    inner: { … </a:t>
            </a:r>
            <a:r>
              <a:rPr lang="en-US" sz="1000" dirty="0" err="1">
                <a:solidFill>
                  <a:schemeClr val="accent1">
                    <a:lumMod val="75000"/>
                  </a:schemeClr>
                </a:solidFill>
                <a:latin typeface="Consolas" panose="020B0609020204030204" pitchFamily="49" charset="0"/>
                <a:cs typeface="Consolas" panose="020B0609020204030204" pitchFamily="49" charset="0"/>
              </a:rPr>
              <a:t>nested_responses</a:t>
            </a:r>
            <a:r>
              <a:rPr lang="en-US" sz="1000" dirty="0">
                <a:solidFill>
                  <a:schemeClr val="accent1">
                    <a:lumMod val="75000"/>
                  </a:schemeClr>
                </a:solidFill>
                <a:latin typeface="Consolas" panose="020B0609020204030204" pitchFamily="49" charset="0"/>
                <a:cs typeface="Consolas" panose="020B0609020204030204" pitchFamily="49" charset="0"/>
              </a:rPr>
              <a:t> …}</a:t>
            </a:r>
          </a:p>
          <a:p>
            <a:r>
              <a:rPr lang="en-US" sz="1000" dirty="0">
                <a:solidFill>
                  <a:schemeClr val="accent1">
                    <a:lumMod val="75000"/>
                  </a:schemeClr>
                </a:solidFill>
                <a:latin typeface="Consolas" panose="020B0609020204030204" pitchFamily="49" charset="0"/>
                <a:cs typeface="Consolas" panose="020B0609020204030204" pitchFamily="49" charset="0"/>
              </a:rPr>
              <a:t>}</a:t>
            </a:r>
          </a:p>
        </p:txBody>
      </p:sp>
      <p:sp>
        <p:nvSpPr>
          <p:cNvPr id="4" name="TextBox 3">
            <a:extLst>
              <a:ext uri="{FF2B5EF4-FFF2-40B4-BE49-F238E27FC236}">
                <a16:creationId xmlns:a16="http://schemas.microsoft.com/office/drawing/2014/main" id="{EFAFD978-6DDA-76AB-9DC1-CA1636535587}"/>
              </a:ext>
            </a:extLst>
          </p:cNvPr>
          <p:cNvSpPr txBox="1"/>
          <p:nvPr/>
        </p:nvSpPr>
        <p:spPr>
          <a:xfrm>
            <a:off x="152400" y="114300"/>
            <a:ext cx="11887200" cy="461665"/>
          </a:xfrm>
          <a:prstGeom prst="rect">
            <a:avLst/>
          </a:prstGeom>
          <a:noFill/>
        </p:spPr>
        <p:txBody>
          <a:bodyPr wrap="square" rtlCol="0">
            <a:spAutoFit/>
          </a:bodyPr>
          <a:lstStyle/>
          <a:p>
            <a:r>
              <a:rPr lang="en-US" sz="2400" b="1" dirty="0" err="1">
                <a:solidFill>
                  <a:schemeClr val="bg1"/>
                </a:solidFill>
              </a:rPr>
              <a:t>WebApi</a:t>
            </a:r>
            <a:r>
              <a:rPr lang="en-US" sz="2400" b="1" dirty="0">
                <a:solidFill>
                  <a:schemeClr val="bg1"/>
                </a:solidFill>
              </a:rPr>
              <a:t> Solution – Response</a:t>
            </a:r>
          </a:p>
        </p:txBody>
      </p:sp>
    </p:spTree>
    <p:extLst>
      <p:ext uri="{BB962C8B-B14F-4D97-AF65-F5344CB8AC3E}">
        <p14:creationId xmlns:p14="http://schemas.microsoft.com/office/powerpoint/2010/main" val="37244698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99D24C0-F38F-41B4-4348-8A70FC639CF4}"/>
              </a:ext>
            </a:extLst>
          </p:cNvPr>
          <p:cNvPicPr>
            <a:picLocks noChangeAspect="1"/>
          </p:cNvPicPr>
          <p:nvPr/>
        </p:nvPicPr>
        <p:blipFill>
          <a:blip r:embed="rId2"/>
          <a:stretch>
            <a:fillRect/>
          </a:stretch>
        </p:blipFill>
        <p:spPr>
          <a:xfrm>
            <a:off x="4152900" y="993992"/>
            <a:ext cx="4933665" cy="5255256"/>
          </a:xfrm>
          <a:prstGeom prst="rect">
            <a:avLst/>
          </a:prstGeom>
        </p:spPr>
      </p:pic>
      <p:sp>
        <p:nvSpPr>
          <p:cNvPr id="10" name="Rectangle 9">
            <a:extLst>
              <a:ext uri="{FF2B5EF4-FFF2-40B4-BE49-F238E27FC236}">
                <a16:creationId xmlns:a16="http://schemas.microsoft.com/office/drawing/2014/main" id="{045D6102-506A-CA2A-BFE9-F2F24634B5F3}"/>
              </a:ext>
            </a:extLst>
          </p:cNvPr>
          <p:cNvSpPr/>
          <p:nvPr/>
        </p:nvSpPr>
        <p:spPr>
          <a:xfrm>
            <a:off x="0" y="0"/>
            <a:ext cx="12192000" cy="6858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7B3393D-781F-11D8-C930-E92EBC7CE1EA}"/>
              </a:ext>
            </a:extLst>
          </p:cNvPr>
          <p:cNvSpPr/>
          <p:nvPr/>
        </p:nvSpPr>
        <p:spPr>
          <a:xfrm>
            <a:off x="0" y="6515099"/>
            <a:ext cx="12192000" cy="341489"/>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9079191F-A12F-3989-4119-07879E46D6CE}"/>
              </a:ext>
            </a:extLst>
          </p:cNvPr>
          <p:cNvSpPr txBox="1"/>
          <p:nvPr/>
        </p:nvSpPr>
        <p:spPr>
          <a:xfrm>
            <a:off x="152400" y="6547344"/>
            <a:ext cx="5829300" cy="276999"/>
          </a:xfrm>
          <a:prstGeom prst="rect">
            <a:avLst/>
          </a:prstGeom>
          <a:noFill/>
        </p:spPr>
        <p:txBody>
          <a:bodyPr wrap="square" rtlCol="0">
            <a:spAutoFit/>
          </a:bodyPr>
          <a:lstStyle/>
          <a:p>
            <a:r>
              <a:rPr lang="en-US" sz="1200" dirty="0">
                <a:solidFill>
                  <a:schemeClr val="bg1"/>
                </a:solidFill>
              </a:rPr>
              <a:t>Created by Shawn </a:t>
            </a:r>
            <a:r>
              <a:rPr lang="en-US" sz="1200" dirty="0" err="1">
                <a:solidFill>
                  <a:schemeClr val="bg1"/>
                </a:solidFill>
              </a:rPr>
              <a:t>Zernik</a:t>
            </a:r>
            <a:r>
              <a:rPr lang="en-US" sz="1200" dirty="0">
                <a:solidFill>
                  <a:schemeClr val="bg1"/>
                </a:solidFill>
              </a:rPr>
              <a:t> on 1/4/2024</a:t>
            </a:r>
          </a:p>
        </p:txBody>
      </p:sp>
      <p:sp>
        <p:nvSpPr>
          <p:cNvPr id="14" name="TextBox 13">
            <a:extLst>
              <a:ext uri="{FF2B5EF4-FFF2-40B4-BE49-F238E27FC236}">
                <a16:creationId xmlns:a16="http://schemas.microsoft.com/office/drawing/2014/main" id="{447D253E-B6D1-91B9-EEF9-C95B568E2B7B}"/>
              </a:ext>
            </a:extLst>
          </p:cNvPr>
          <p:cNvSpPr txBox="1"/>
          <p:nvPr/>
        </p:nvSpPr>
        <p:spPr>
          <a:xfrm>
            <a:off x="6096000" y="6547344"/>
            <a:ext cx="5943600" cy="276999"/>
          </a:xfrm>
          <a:prstGeom prst="rect">
            <a:avLst/>
          </a:prstGeom>
          <a:noFill/>
        </p:spPr>
        <p:txBody>
          <a:bodyPr wrap="square" rtlCol="0">
            <a:spAutoFit/>
          </a:bodyPr>
          <a:lstStyle/>
          <a:p>
            <a:pPr algn="r"/>
            <a:r>
              <a:rPr lang="en-US" sz="1200" dirty="0">
                <a:solidFill>
                  <a:schemeClr val="bg1"/>
                </a:solidFill>
              </a:rPr>
              <a:t>Slide </a:t>
            </a:r>
            <a:fld id="{6FA3485A-F454-114E-8FF0-4E63EF5BDB5A}" type="slidenum">
              <a:rPr lang="en-US" sz="1200" smtClean="0">
                <a:solidFill>
                  <a:schemeClr val="bg1"/>
                </a:solidFill>
              </a:rPr>
              <a:t>32</a:t>
            </a:fld>
            <a:endParaRPr lang="en-US" sz="1200" dirty="0">
              <a:solidFill>
                <a:schemeClr val="bg1"/>
              </a:solidFill>
            </a:endParaRPr>
          </a:p>
        </p:txBody>
      </p:sp>
      <p:sp>
        <p:nvSpPr>
          <p:cNvPr id="15" name="TextBox 14">
            <a:extLst>
              <a:ext uri="{FF2B5EF4-FFF2-40B4-BE49-F238E27FC236}">
                <a16:creationId xmlns:a16="http://schemas.microsoft.com/office/drawing/2014/main" id="{B0659C44-A5CF-346C-0C24-FFC9AD8A5067}"/>
              </a:ext>
            </a:extLst>
          </p:cNvPr>
          <p:cNvSpPr txBox="1"/>
          <p:nvPr/>
        </p:nvSpPr>
        <p:spPr>
          <a:xfrm>
            <a:off x="152400" y="114300"/>
            <a:ext cx="11887200" cy="461665"/>
          </a:xfrm>
          <a:prstGeom prst="rect">
            <a:avLst/>
          </a:prstGeom>
          <a:noFill/>
        </p:spPr>
        <p:txBody>
          <a:bodyPr wrap="square" rtlCol="0">
            <a:spAutoFit/>
          </a:bodyPr>
          <a:lstStyle/>
          <a:p>
            <a:r>
              <a:rPr lang="en-US" sz="2400" b="1" dirty="0" err="1">
                <a:solidFill>
                  <a:schemeClr val="bg1"/>
                </a:solidFill>
              </a:rPr>
              <a:t>WebApi</a:t>
            </a:r>
            <a:r>
              <a:rPr lang="en-US" sz="2400" b="1" dirty="0">
                <a:solidFill>
                  <a:schemeClr val="bg1"/>
                </a:solidFill>
              </a:rPr>
              <a:t> Solution – End Points – Success</a:t>
            </a:r>
          </a:p>
        </p:txBody>
      </p:sp>
      <p:pic>
        <p:nvPicPr>
          <p:cNvPr id="7" name="Picture 6">
            <a:extLst>
              <a:ext uri="{FF2B5EF4-FFF2-40B4-BE49-F238E27FC236}">
                <a16:creationId xmlns:a16="http://schemas.microsoft.com/office/drawing/2014/main" id="{BE07D441-E6E9-FA28-9AA7-082D8F155382}"/>
              </a:ext>
            </a:extLst>
          </p:cNvPr>
          <p:cNvPicPr>
            <a:picLocks noChangeAspect="1"/>
          </p:cNvPicPr>
          <p:nvPr/>
        </p:nvPicPr>
        <p:blipFill>
          <a:blip r:embed="rId3"/>
          <a:stretch>
            <a:fillRect/>
          </a:stretch>
        </p:blipFill>
        <p:spPr>
          <a:xfrm>
            <a:off x="609600" y="914400"/>
            <a:ext cx="2492090" cy="5372100"/>
          </a:xfrm>
          <a:prstGeom prst="rect">
            <a:avLst/>
          </a:prstGeom>
        </p:spPr>
      </p:pic>
      <p:sp>
        <p:nvSpPr>
          <p:cNvPr id="16" name="Left Brace 15">
            <a:extLst>
              <a:ext uri="{FF2B5EF4-FFF2-40B4-BE49-F238E27FC236}">
                <a16:creationId xmlns:a16="http://schemas.microsoft.com/office/drawing/2014/main" id="{3D2A8518-1655-3526-47A8-4A4EC312B81C}"/>
              </a:ext>
            </a:extLst>
          </p:cNvPr>
          <p:cNvSpPr/>
          <p:nvPr/>
        </p:nvSpPr>
        <p:spPr>
          <a:xfrm>
            <a:off x="3810000" y="914400"/>
            <a:ext cx="342900" cy="5372100"/>
          </a:xfrm>
          <a:prstGeom prst="leftBrace">
            <a:avLst/>
          </a:prstGeom>
          <a:ln w="762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Rectangle 18">
            <a:extLst>
              <a:ext uri="{FF2B5EF4-FFF2-40B4-BE49-F238E27FC236}">
                <a16:creationId xmlns:a16="http://schemas.microsoft.com/office/drawing/2014/main" id="{7B403523-25B2-AB4B-42E2-C8DC34AA066C}"/>
              </a:ext>
            </a:extLst>
          </p:cNvPr>
          <p:cNvSpPr/>
          <p:nvPr/>
        </p:nvSpPr>
        <p:spPr>
          <a:xfrm>
            <a:off x="952500" y="2971800"/>
            <a:ext cx="2057400" cy="342900"/>
          </a:xfrm>
          <a:prstGeom prst="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Arrow Connector 21">
            <a:extLst>
              <a:ext uri="{FF2B5EF4-FFF2-40B4-BE49-F238E27FC236}">
                <a16:creationId xmlns:a16="http://schemas.microsoft.com/office/drawing/2014/main" id="{01AE2BF4-DCBF-9377-680E-521DE4C42C50}"/>
              </a:ext>
            </a:extLst>
          </p:cNvPr>
          <p:cNvCxnSpPr>
            <a:cxnSpLocks/>
            <a:stCxn id="16" idx="1"/>
          </p:cNvCxnSpPr>
          <p:nvPr/>
        </p:nvCxnSpPr>
        <p:spPr>
          <a:xfrm flipH="1" flipV="1">
            <a:off x="3124200" y="3200400"/>
            <a:ext cx="685800" cy="40005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id="{4C389C1A-0551-5D56-E544-4AA7812C38ED}"/>
              </a:ext>
            </a:extLst>
          </p:cNvPr>
          <p:cNvSpPr/>
          <p:nvPr/>
        </p:nvSpPr>
        <p:spPr>
          <a:xfrm>
            <a:off x="4610100" y="4914900"/>
            <a:ext cx="2514600" cy="228600"/>
          </a:xfrm>
          <a:prstGeom prst="rect">
            <a:avLst/>
          </a:prstGeom>
          <a:solidFill>
            <a:srgbClr val="FFFF00">
              <a:alpha val="32941"/>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665C9FF9-33BC-3833-9C69-25B4CD0A5640}"/>
              </a:ext>
            </a:extLst>
          </p:cNvPr>
          <p:cNvSpPr/>
          <p:nvPr/>
        </p:nvSpPr>
        <p:spPr>
          <a:xfrm>
            <a:off x="4610100" y="3771900"/>
            <a:ext cx="2514600" cy="1028700"/>
          </a:xfrm>
          <a:prstGeom prst="rect">
            <a:avLst/>
          </a:prstGeom>
          <a:solidFill>
            <a:srgbClr val="FFFF00">
              <a:alpha val="32941"/>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80CF9CDD-1976-2A82-0FDE-B021AFE8D2BF}"/>
              </a:ext>
            </a:extLst>
          </p:cNvPr>
          <p:cNvSpPr txBox="1"/>
          <p:nvPr/>
        </p:nvSpPr>
        <p:spPr>
          <a:xfrm>
            <a:off x="8610600" y="3771900"/>
            <a:ext cx="2628900" cy="1477328"/>
          </a:xfrm>
          <a:prstGeom prst="rect">
            <a:avLst/>
          </a:prstGeom>
          <a:noFill/>
        </p:spPr>
        <p:txBody>
          <a:bodyPr wrap="square" rtlCol="0">
            <a:spAutoFit/>
          </a:bodyPr>
          <a:lstStyle/>
          <a:p>
            <a:r>
              <a:rPr lang="en-US" dirty="0"/>
              <a:t>When we construct a response with object of generic type T, it will populate the “content” property.</a:t>
            </a:r>
          </a:p>
        </p:txBody>
      </p:sp>
    </p:spTree>
    <p:extLst>
      <p:ext uri="{BB962C8B-B14F-4D97-AF65-F5344CB8AC3E}">
        <p14:creationId xmlns:p14="http://schemas.microsoft.com/office/powerpoint/2010/main" val="145739064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99D24C0-F38F-41B4-4348-8A70FC639CF4}"/>
              </a:ext>
            </a:extLst>
          </p:cNvPr>
          <p:cNvPicPr>
            <a:picLocks noChangeAspect="1"/>
          </p:cNvPicPr>
          <p:nvPr/>
        </p:nvPicPr>
        <p:blipFill>
          <a:blip r:embed="rId2"/>
          <a:stretch>
            <a:fillRect/>
          </a:stretch>
        </p:blipFill>
        <p:spPr>
          <a:xfrm>
            <a:off x="4152900" y="993992"/>
            <a:ext cx="4933665" cy="5255256"/>
          </a:xfrm>
          <a:prstGeom prst="rect">
            <a:avLst/>
          </a:prstGeom>
        </p:spPr>
      </p:pic>
      <p:sp>
        <p:nvSpPr>
          <p:cNvPr id="10" name="Rectangle 9">
            <a:extLst>
              <a:ext uri="{FF2B5EF4-FFF2-40B4-BE49-F238E27FC236}">
                <a16:creationId xmlns:a16="http://schemas.microsoft.com/office/drawing/2014/main" id="{045D6102-506A-CA2A-BFE9-F2F24634B5F3}"/>
              </a:ext>
            </a:extLst>
          </p:cNvPr>
          <p:cNvSpPr/>
          <p:nvPr/>
        </p:nvSpPr>
        <p:spPr>
          <a:xfrm>
            <a:off x="0" y="0"/>
            <a:ext cx="12192000" cy="6858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7B3393D-781F-11D8-C930-E92EBC7CE1EA}"/>
              </a:ext>
            </a:extLst>
          </p:cNvPr>
          <p:cNvSpPr/>
          <p:nvPr/>
        </p:nvSpPr>
        <p:spPr>
          <a:xfrm>
            <a:off x="0" y="6515099"/>
            <a:ext cx="12192000" cy="341489"/>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9079191F-A12F-3989-4119-07879E46D6CE}"/>
              </a:ext>
            </a:extLst>
          </p:cNvPr>
          <p:cNvSpPr txBox="1"/>
          <p:nvPr/>
        </p:nvSpPr>
        <p:spPr>
          <a:xfrm>
            <a:off x="152400" y="6547344"/>
            <a:ext cx="5829300" cy="276999"/>
          </a:xfrm>
          <a:prstGeom prst="rect">
            <a:avLst/>
          </a:prstGeom>
          <a:noFill/>
        </p:spPr>
        <p:txBody>
          <a:bodyPr wrap="square" rtlCol="0">
            <a:spAutoFit/>
          </a:bodyPr>
          <a:lstStyle/>
          <a:p>
            <a:r>
              <a:rPr lang="en-US" sz="1200" dirty="0">
                <a:solidFill>
                  <a:schemeClr val="bg1"/>
                </a:solidFill>
              </a:rPr>
              <a:t>Created by Shawn </a:t>
            </a:r>
            <a:r>
              <a:rPr lang="en-US" sz="1200" dirty="0" err="1">
                <a:solidFill>
                  <a:schemeClr val="bg1"/>
                </a:solidFill>
              </a:rPr>
              <a:t>Zernik</a:t>
            </a:r>
            <a:r>
              <a:rPr lang="en-US" sz="1200" dirty="0">
                <a:solidFill>
                  <a:schemeClr val="bg1"/>
                </a:solidFill>
              </a:rPr>
              <a:t> on 1/4/2024</a:t>
            </a:r>
          </a:p>
        </p:txBody>
      </p:sp>
      <p:sp>
        <p:nvSpPr>
          <p:cNvPr id="14" name="TextBox 13">
            <a:extLst>
              <a:ext uri="{FF2B5EF4-FFF2-40B4-BE49-F238E27FC236}">
                <a16:creationId xmlns:a16="http://schemas.microsoft.com/office/drawing/2014/main" id="{447D253E-B6D1-91B9-EEF9-C95B568E2B7B}"/>
              </a:ext>
            </a:extLst>
          </p:cNvPr>
          <p:cNvSpPr txBox="1"/>
          <p:nvPr/>
        </p:nvSpPr>
        <p:spPr>
          <a:xfrm>
            <a:off x="6096000" y="6547344"/>
            <a:ext cx="5943600" cy="276999"/>
          </a:xfrm>
          <a:prstGeom prst="rect">
            <a:avLst/>
          </a:prstGeom>
          <a:noFill/>
        </p:spPr>
        <p:txBody>
          <a:bodyPr wrap="square" rtlCol="0">
            <a:spAutoFit/>
          </a:bodyPr>
          <a:lstStyle/>
          <a:p>
            <a:pPr algn="r"/>
            <a:r>
              <a:rPr lang="en-US" sz="1200" dirty="0">
                <a:solidFill>
                  <a:schemeClr val="bg1"/>
                </a:solidFill>
              </a:rPr>
              <a:t>Slide </a:t>
            </a:r>
            <a:fld id="{6FA3485A-F454-114E-8FF0-4E63EF5BDB5A}" type="slidenum">
              <a:rPr lang="en-US" sz="1200" smtClean="0">
                <a:solidFill>
                  <a:schemeClr val="bg1"/>
                </a:solidFill>
              </a:rPr>
              <a:t>33</a:t>
            </a:fld>
            <a:endParaRPr lang="en-US" sz="1200" dirty="0">
              <a:solidFill>
                <a:schemeClr val="bg1"/>
              </a:solidFill>
            </a:endParaRPr>
          </a:p>
        </p:txBody>
      </p:sp>
      <p:pic>
        <p:nvPicPr>
          <p:cNvPr id="7" name="Picture 6">
            <a:extLst>
              <a:ext uri="{FF2B5EF4-FFF2-40B4-BE49-F238E27FC236}">
                <a16:creationId xmlns:a16="http://schemas.microsoft.com/office/drawing/2014/main" id="{BE07D441-E6E9-FA28-9AA7-082D8F155382}"/>
              </a:ext>
            </a:extLst>
          </p:cNvPr>
          <p:cNvPicPr>
            <a:picLocks noChangeAspect="1"/>
          </p:cNvPicPr>
          <p:nvPr/>
        </p:nvPicPr>
        <p:blipFill>
          <a:blip r:embed="rId3"/>
          <a:stretch>
            <a:fillRect/>
          </a:stretch>
        </p:blipFill>
        <p:spPr>
          <a:xfrm>
            <a:off x="609600" y="914400"/>
            <a:ext cx="2492090" cy="5372100"/>
          </a:xfrm>
          <a:prstGeom prst="rect">
            <a:avLst/>
          </a:prstGeom>
        </p:spPr>
      </p:pic>
      <p:sp>
        <p:nvSpPr>
          <p:cNvPr id="16" name="Left Brace 15">
            <a:extLst>
              <a:ext uri="{FF2B5EF4-FFF2-40B4-BE49-F238E27FC236}">
                <a16:creationId xmlns:a16="http://schemas.microsoft.com/office/drawing/2014/main" id="{3D2A8518-1655-3526-47A8-4A4EC312B81C}"/>
              </a:ext>
            </a:extLst>
          </p:cNvPr>
          <p:cNvSpPr/>
          <p:nvPr/>
        </p:nvSpPr>
        <p:spPr>
          <a:xfrm>
            <a:off x="3810000" y="914400"/>
            <a:ext cx="342900" cy="5372100"/>
          </a:xfrm>
          <a:prstGeom prst="leftBrace">
            <a:avLst/>
          </a:prstGeom>
          <a:ln w="762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Rectangle 18">
            <a:extLst>
              <a:ext uri="{FF2B5EF4-FFF2-40B4-BE49-F238E27FC236}">
                <a16:creationId xmlns:a16="http://schemas.microsoft.com/office/drawing/2014/main" id="{7B403523-25B2-AB4B-42E2-C8DC34AA066C}"/>
              </a:ext>
            </a:extLst>
          </p:cNvPr>
          <p:cNvSpPr/>
          <p:nvPr/>
        </p:nvSpPr>
        <p:spPr>
          <a:xfrm>
            <a:off x="952500" y="2971800"/>
            <a:ext cx="2057400" cy="342900"/>
          </a:xfrm>
          <a:prstGeom prst="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Arrow Connector 21">
            <a:extLst>
              <a:ext uri="{FF2B5EF4-FFF2-40B4-BE49-F238E27FC236}">
                <a16:creationId xmlns:a16="http://schemas.microsoft.com/office/drawing/2014/main" id="{01AE2BF4-DCBF-9377-680E-521DE4C42C50}"/>
              </a:ext>
            </a:extLst>
          </p:cNvPr>
          <p:cNvCxnSpPr>
            <a:cxnSpLocks/>
            <a:stCxn id="16" idx="1"/>
          </p:cNvCxnSpPr>
          <p:nvPr/>
        </p:nvCxnSpPr>
        <p:spPr>
          <a:xfrm flipH="1" flipV="1">
            <a:off x="3124200" y="3200400"/>
            <a:ext cx="685800" cy="40005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id="{4C389C1A-0551-5D56-E544-4AA7812C38ED}"/>
              </a:ext>
            </a:extLst>
          </p:cNvPr>
          <p:cNvSpPr/>
          <p:nvPr/>
        </p:nvSpPr>
        <p:spPr>
          <a:xfrm>
            <a:off x="4610100" y="5143500"/>
            <a:ext cx="2514600" cy="800100"/>
          </a:xfrm>
          <a:prstGeom prst="rect">
            <a:avLst/>
          </a:prstGeom>
          <a:solidFill>
            <a:srgbClr val="FFFF00">
              <a:alpha val="32941"/>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2DD23D4D-1788-A39F-34EB-E0C7AC952CF9}"/>
              </a:ext>
            </a:extLst>
          </p:cNvPr>
          <p:cNvSpPr/>
          <p:nvPr/>
        </p:nvSpPr>
        <p:spPr>
          <a:xfrm>
            <a:off x="4610100" y="2171700"/>
            <a:ext cx="3200400" cy="1600200"/>
          </a:xfrm>
          <a:prstGeom prst="rect">
            <a:avLst/>
          </a:prstGeom>
          <a:solidFill>
            <a:srgbClr val="FFFF00">
              <a:alpha val="32941"/>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16351D3D-AA54-8A4C-C3FC-14863515FA29}"/>
              </a:ext>
            </a:extLst>
          </p:cNvPr>
          <p:cNvSpPr txBox="1"/>
          <p:nvPr/>
        </p:nvSpPr>
        <p:spPr>
          <a:xfrm>
            <a:off x="8724900" y="2857500"/>
            <a:ext cx="2628900" cy="2585323"/>
          </a:xfrm>
          <a:prstGeom prst="rect">
            <a:avLst/>
          </a:prstGeom>
          <a:noFill/>
        </p:spPr>
        <p:txBody>
          <a:bodyPr wrap="square" rtlCol="0">
            <a:spAutoFit/>
          </a:bodyPr>
          <a:lstStyle/>
          <a:p>
            <a:r>
              <a:rPr lang="en-US" dirty="0"/>
              <a:t>When we construct a response with an exception, it will capture the error and nested exceptions for the UI.</a:t>
            </a:r>
          </a:p>
          <a:p>
            <a:endParaRPr lang="en-US" dirty="0"/>
          </a:p>
          <a:p>
            <a:r>
              <a:rPr lang="en-US" i="1" dirty="0">
                <a:solidFill>
                  <a:srgbClr val="FF0000"/>
                </a:solidFill>
              </a:rPr>
              <a:t>In a public facing internet site, this is considered insecure.</a:t>
            </a:r>
          </a:p>
        </p:txBody>
      </p:sp>
      <p:sp>
        <p:nvSpPr>
          <p:cNvPr id="5" name="TextBox 4">
            <a:extLst>
              <a:ext uri="{FF2B5EF4-FFF2-40B4-BE49-F238E27FC236}">
                <a16:creationId xmlns:a16="http://schemas.microsoft.com/office/drawing/2014/main" id="{398BF42B-390D-C9C2-844D-EA03D4E2C3FD}"/>
              </a:ext>
            </a:extLst>
          </p:cNvPr>
          <p:cNvSpPr txBox="1"/>
          <p:nvPr/>
        </p:nvSpPr>
        <p:spPr>
          <a:xfrm>
            <a:off x="152400" y="114300"/>
            <a:ext cx="11887200" cy="461665"/>
          </a:xfrm>
          <a:prstGeom prst="rect">
            <a:avLst/>
          </a:prstGeom>
          <a:noFill/>
        </p:spPr>
        <p:txBody>
          <a:bodyPr wrap="square" rtlCol="0">
            <a:spAutoFit/>
          </a:bodyPr>
          <a:lstStyle/>
          <a:p>
            <a:r>
              <a:rPr lang="en-US" sz="2400" b="1" dirty="0" err="1">
                <a:solidFill>
                  <a:schemeClr val="bg1"/>
                </a:solidFill>
              </a:rPr>
              <a:t>WebApi</a:t>
            </a:r>
            <a:r>
              <a:rPr lang="en-US" sz="2400" b="1" dirty="0">
                <a:solidFill>
                  <a:schemeClr val="bg1"/>
                </a:solidFill>
              </a:rPr>
              <a:t> Solution – End Points – Exceptions</a:t>
            </a:r>
          </a:p>
        </p:txBody>
      </p:sp>
    </p:spTree>
    <p:extLst>
      <p:ext uri="{BB962C8B-B14F-4D97-AF65-F5344CB8AC3E}">
        <p14:creationId xmlns:p14="http://schemas.microsoft.com/office/powerpoint/2010/main" val="297504991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5D6102-506A-CA2A-BFE9-F2F24634B5F3}"/>
              </a:ext>
            </a:extLst>
          </p:cNvPr>
          <p:cNvSpPr/>
          <p:nvPr/>
        </p:nvSpPr>
        <p:spPr>
          <a:xfrm>
            <a:off x="0" y="0"/>
            <a:ext cx="12192000" cy="6858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7B3393D-781F-11D8-C930-E92EBC7CE1EA}"/>
              </a:ext>
            </a:extLst>
          </p:cNvPr>
          <p:cNvSpPr/>
          <p:nvPr/>
        </p:nvSpPr>
        <p:spPr>
          <a:xfrm>
            <a:off x="0" y="6515099"/>
            <a:ext cx="12192000" cy="341489"/>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9079191F-A12F-3989-4119-07879E46D6CE}"/>
              </a:ext>
            </a:extLst>
          </p:cNvPr>
          <p:cNvSpPr txBox="1"/>
          <p:nvPr/>
        </p:nvSpPr>
        <p:spPr>
          <a:xfrm>
            <a:off x="152400" y="6547344"/>
            <a:ext cx="5829300" cy="276999"/>
          </a:xfrm>
          <a:prstGeom prst="rect">
            <a:avLst/>
          </a:prstGeom>
          <a:noFill/>
        </p:spPr>
        <p:txBody>
          <a:bodyPr wrap="square" rtlCol="0">
            <a:spAutoFit/>
          </a:bodyPr>
          <a:lstStyle/>
          <a:p>
            <a:r>
              <a:rPr lang="en-US" sz="1200" dirty="0">
                <a:solidFill>
                  <a:schemeClr val="bg1"/>
                </a:solidFill>
              </a:rPr>
              <a:t>Created by Shawn </a:t>
            </a:r>
            <a:r>
              <a:rPr lang="en-US" sz="1200" dirty="0" err="1">
                <a:solidFill>
                  <a:schemeClr val="bg1"/>
                </a:solidFill>
              </a:rPr>
              <a:t>Zernik</a:t>
            </a:r>
            <a:r>
              <a:rPr lang="en-US" sz="1200" dirty="0">
                <a:solidFill>
                  <a:schemeClr val="bg1"/>
                </a:solidFill>
              </a:rPr>
              <a:t> on 1/4/2024</a:t>
            </a:r>
          </a:p>
        </p:txBody>
      </p:sp>
      <p:sp>
        <p:nvSpPr>
          <p:cNvPr id="14" name="TextBox 13">
            <a:extLst>
              <a:ext uri="{FF2B5EF4-FFF2-40B4-BE49-F238E27FC236}">
                <a16:creationId xmlns:a16="http://schemas.microsoft.com/office/drawing/2014/main" id="{447D253E-B6D1-91B9-EEF9-C95B568E2B7B}"/>
              </a:ext>
            </a:extLst>
          </p:cNvPr>
          <p:cNvSpPr txBox="1"/>
          <p:nvPr/>
        </p:nvSpPr>
        <p:spPr>
          <a:xfrm>
            <a:off x="6096000" y="6547344"/>
            <a:ext cx="5943600" cy="276999"/>
          </a:xfrm>
          <a:prstGeom prst="rect">
            <a:avLst/>
          </a:prstGeom>
          <a:noFill/>
        </p:spPr>
        <p:txBody>
          <a:bodyPr wrap="square" rtlCol="0">
            <a:spAutoFit/>
          </a:bodyPr>
          <a:lstStyle/>
          <a:p>
            <a:pPr algn="r"/>
            <a:r>
              <a:rPr lang="en-US" sz="1200" dirty="0">
                <a:solidFill>
                  <a:schemeClr val="bg1"/>
                </a:solidFill>
              </a:rPr>
              <a:t>Slide </a:t>
            </a:r>
            <a:fld id="{6FA3485A-F454-114E-8FF0-4E63EF5BDB5A}" type="slidenum">
              <a:rPr lang="en-US" sz="1200" smtClean="0">
                <a:solidFill>
                  <a:schemeClr val="bg1"/>
                </a:solidFill>
              </a:rPr>
              <a:t>34</a:t>
            </a:fld>
            <a:endParaRPr lang="en-US" sz="1200" dirty="0">
              <a:solidFill>
                <a:schemeClr val="bg1"/>
              </a:solidFill>
            </a:endParaRPr>
          </a:p>
        </p:txBody>
      </p:sp>
      <p:sp>
        <p:nvSpPr>
          <p:cNvPr id="15" name="TextBox 14">
            <a:extLst>
              <a:ext uri="{FF2B5EF4-FFF2-40B4-BE49-F238E27FC236}">
                <a16:creationId xmlns:a16="http://schemas.microsoft.com/office/drawing/2014/main" id="{B0659C44-A5CF-346C-0C24-FFC9AD8A5067}"/>
              </a:ext>
            </a:extLst>
          </p:cNvPr>
          <p:cNvSpPr txBox="1"/>
          <p:nvPr/>
        </p:nvSpPr>
        <p:spPr>
          <a:xfrm>
            <a:off x="152400" y="114300"/>
            <a:ext cx="11887200" cy="461665"/>
          </a:xfrm>
          <a:prstGeom prst="rect">
            <a:avLst/>
          </a:prstGeom>
          <a:noFill/>
        </p:spPr>
        <p:txBody>
          <a:bodyPr wrap="square" rtlCol="0">
            <a:spAutoFit/>
          </a:bodyPr>
          <a:lstStyle/>
          <a:p>
            <a:r>
              <a:rPr lang="en-US" sz="2400" b="1" dirty="0">
                <a:solidFill>
                  <a:schemeClr val="bg1"/>
                </a:solidFill>
              </a:rPr>
              <a:t>Application Development with Kubernetes and AWS</a:t>
            </a:r>
          </a:p>
        </p:txBody>
      </p:sp>
      <p:sp>
        <p:nvSpPr>
          <p:cNvPr id="3" name="Rectangle 2">
            <a:extLst>
              <a:ext uri="{FF2B5EF4-FFF2-40B4-BE49-F238E27FC236}">
                <a16:creationId xmlns:a16="http://schemas.microsoft.com/office/drawing/2014/main" id="{9F34FFAA-EDB2-75A7-1F1A-2382235EA88D}"/>
              </a:ext>
            </a:extLst>
          </p:cNvPr>
          <p:cNvSpPr/>
          <p:nvPr/>
        </p:nvSpPr>
        <p:spPr>
          <a:xfrm>
            <a:off x="0" y="685800"/>
            <a:ext cx="12192000" cy="5829300"/>
          </a:xfrm>
          <a:prstGeom prst="rect">
            <a:avLst/>
          </a:prstGeom>
          <a:no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3600" b="1" dirty="0">
                <a:solidFill>
                  <a:schemeClr val="tx1"/>
                </a:solidFill>
              </a:rPr>
              <a:t>Entities (EF8)</a:t>
            </a:r>
          </a:p>
        </p:txBody>
      </p:sp>
    </p:spTree>
    <p:extLst>
      <p:ext uri="{BB962C8B-B14F-4D97-AF65-F5344CB8AC3E}">
        <p14:creationId xmlns:p14="http://schemas.microsoft.com/office/powerpoint/2010/main" val="219473603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A3F4BD14-2B38-E5C6-F001-FE526D81097F}"/>
              </a:ext>
            </a:extLst>
          </p:cNvPr>
          <p:cNvPicPr>
            <a:picLocks noChangeAspect="1"/>
          </p:cNvPicPr>
          <p:nvPr/>
        </p:nvPicPr>
        <p:blipFill>
          <a:blip r:embed="rId2"/>
          <a:stretch>
            <a:fillRect/>
          </a:stretch>
        </p:blipFill>
        <p:spPr>
          <a:xfrm>
            <a:off x="4073769" y="1028700"/>
            <a:ext cx="4333352" cy="5143500"/>
          </a:xfrm>
          <a:prstGeom prst="rect">
            <a:avLst/>
          </a:prstGeom>
        </p:spPr>
      </p:pic>
      <p:pic>
        <p:nvPicPr>
          <p:cNvPr id="9" name="Picture 8">
            <a:extLst>
              <a:ext uri="{FF2B5EF4-FFF2-40B4-BE49-F238E27FC236}">
                <a16:creationId xmlns:a16="http://schemas.microsoft.com/office/drawing/2014/main" id="{17B84A25-6D7D-6912-122C-0DB796607D65}"/>
              </a:ext>
            </a:extLst>
          </p:cNvPr>
          <p:cNvPicPr>
            <a:picLocks noChangeAspect="1"/>
          </p:cNvPicPr>
          <p:nvPr/>
        </p:nvPicPr>
        <p:blipFill>
          <a:blip r:embed="rId3"/>
          <a:stretch>
            <a:fillRect/>
          </a:stretch>
        </p:blipFill>
        <p:spPr>
          <a:xfrm>
            <a:off x="609600" y="914400"/>
            <a:ext cx="2355068" cy="5397500"/>
          </a:xfrm>
          <a:prstGeom prst="rect">
            <a:avLst/>
          </a:prstGeom>
        </p:spPr>
      </p:pic>
      <p:sp>
        <p:nvSpPr>
          <p:cNvPr id="10" name="Rectangle 9">
            <a:extLst>
              <a:ext uri="{FF2B5EF4-FFF2-40B4-BE49-F238E27FC236}">
                <a16:creationId xmlns:a16="http://schemas.microsoft.com/office/drawing/2014/main" id="{045D6102-506A-CA2A-BFE9-F2F24634B5F3}"/>
              </a:ext>
            </a:extLst>
          </p:cNvPr>
          <p:cNvSpPr/>
          <p:nvPr/>
        </p:nvSpPr>
        <p:spPr>
          <a:xfrm>
            <a:off x="0" y="0"/>
            <a:ext cx="12192000" cy="6858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7B3393D-781F-11D8-C930-E92EBC7CE1EA}"/>
              </a:ext>
            </a:extLst>
          </p:cNvPr>
          <p:cNvSpPr/>
          <p:nvPr/>
        </p:nvSpPr>
        <p:spPr>
          <a:xfrm>
            <a:off x="0" y="6515099"/>
            <a:ext cx="12192000" cy="341489"/>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9079191F-A12F-3989-4119-07879E46D6CE}"/>
              </a:ext>
            </a:extLst>
          </p:cNvPr>
          <p:cNvSpPr txBox="1"/>
          <p:nvPr/>
        </p:nvSpPr>
        <p:spPr>
          <a:xfrm>
            <a:off x="152400" y="6547344"/>
            <a:ext cx="5829300" cy="276999"/>
          </a:xfrm>
          <a:prstGeom prst="rect">
            <a:avLst/>
          </a:prstGeom>
          <a:noFill/>
        </p:spPr>
        <p:txBody>
          <a:bodyPr wrap="square" rtlCol="0">
            <a:spAutoFit/>
          </a:bodyPr>
          <a:lstStyle/>
          <a:p>
            <a:r>
              <a:rPr lang="en-US" sz="1200" dirty="0">
                <a:solidFill>
                  <a:schemeClr val="bg1"/>
                </a:solidFill>
              </a:rPr>
              <a:t>Created by Shawn </a:t>
            </a:r>
            <a:r>
              <a:rPr lang="en-US" sz="1200" dirty="0" err="1">
                <a:solidFill>
                  <a:schemeClr val="bg1"/>
                </a:solidFill>
              </a:rPr>
              <a:t>Zernik</a:t>
            </a:r>
            <a:r>
              <a:rPr lang="en-US" sz="1200" dirty="0">
                <a:solidFill>
                  <a:schemeClr val="bg1"/>
                </a:solidFill>
              </a:rPr>
              <a:t> on 1/4/2024</a:t>
            </a:r>
          </a:p>
        </p:txBody>
      </p:sp>
      <p:sp>
        <p:nvSpPr>
          <p:cNvPr id="14" name="TextBox 13">
            <a:extLst>
              <a:ext uri="{FF2B5EF4-FFF2-40B4-BE49-F238E27FC236}">
                <a16:creationId xmlns:a16="http://schemas.microsoft.com/office/drawing/2014/main" id="{447D253E-B6D1-91B9-EEF9-C95B568E2B7B}"/>
              </a:ext>
            </a:extLst>
          </p:cNvPr>
          <p:cNvSpPr txBox="1"/>
          <p:nvPr/>
        </p:nvSpPr>
        <p:spPr>
          <a:xfrm>
            <a:off x="6096000" y="6547344"/>
            <a:ext cx="5943600" cy="276999"/>
          </a:xfrm>
          <a:prstGeom prst="rect">
            <a:avLst/>
          </a:prstGeom>
          <a:noFill/>
        </p:spPr>
        <p:txBody>
          <a:bodyPr wrap="square" rtlCol="0">
            <a:spAutoFit/>
          </a:bodyPr>
          <a:lstStyle/>
          <a:p>
            <a:pPr algn="r"/>
            <a:r>
              <a:rPr lang="en-US" sz="1200" dirty="0">
                <a:solidFill>
                  <a:schemeClr val="bg1"/>
                </a:solidFill>
              </a:rPr>
              <a:t>Slide </a:t>
            </a:r>
            <a:fld id="{6FA3485A-F454-114E-8FF0-4E63EF5BDB5A}" type="slidenum">
              <a:rPr lang="en-US" sz="1200" smtClean="0">
                <a:solidFill>
                  <a:schemeClr val="bg1"/>
                </a:solidFill>
              </a:rPr>
              <a:t>35</a:t>
            </a:fld>
            <a:endParaRPr lang="en-US" sz="1200" dirty="0">
              <a:solidFill>
                <a:schemeClr val="bg1"/>
              </a:solidFill>
            </a:endParaRPr>
          </a:p>
        </p:txBody>
      </p:sp>
      <p:sp>
        <p:nvSpPr>
          <p:cNvPr id="15" name="TextBox 14">
            <a:extLst>
              <a:ext uri="{FF2B5EF4-FFF2-40B4-BE49-F238E27FC236}">
                <a16:creationId xmlns:a16="http://schemas.microsoft.com/office/drawing/2014/main" id="{B0659C44-A5CF-346C-0C24-FFC9AD8A5067}"/>
              </a:ext>
            </a:extLst>
          </p:cNvPr>
          <p:cNvSpPr txBox="1"/>
          <p:nvPr/>
        </p:nvSpPr>
        <p:spPr>
          <a:xfrm>
            <a:off x="152400" y="114300"/>
            <a:ext cx="11887200" cy="461665"/>
          </a:xfrm>
          <a:prstGeom prst="rect">
            <a:avLst/>
          </a:prstGeom>
          <a:noFill/>
        </p:spPr>
        <p:txBody>
          <a:bodyPr wrap="square" rtlCol="0">
            <a:spAutoFit/>
          </a:bodyPr>
          <a:lstStyle/>
          <a:p>
            <a:r>
              <a:rPr lang="en-US" sz="2400" b="1" dirty="0" err="1">
                <a:solidFill>
                  <a:schemeClr val="bg1"/>
                </a:solidFill>
              </a:rPr>
              <a:t>WebApi</a:t>
            </a:r>
            <a:r>
              <a:rPr lang="en-US" sz="2400" b="1" dirty="0">
                <a:solidFill>
                  <a:schemeClr val="bg1"/>
                </a:solidFill>
              </a:rPr>
              <a:t> Solution – Entities</a:t>
            </a:r>
          </a:p>
        </p:txBody>
      </p:sp>
      <p:sp>
        <p:nvSpPr>
          <p:cNvPr id="16" name="Left Brace 15">
            <a:extLst>
              <a:ext uri="{FF2B5EF4-FFF2-40B4-BE49-F238E27FC236}">
                <a16:creationId xmlns:a16="http://schemas.microsoft.com/office/drawing/2014/main" id="{3D2A8518-1655-3526-47A8-4A4EC312B81C}"/>
              </a:ext>
            </a:extLst>
          </p:cNvPr>
          <p:cNvSpPr/>
          <p:nvPr/>
        </p:nvSpPr>
        <p:spPr>
          <a:xfrm>
            <a:off x="3810000" y="914400"/>
            <a:ext cx="342900" cy="5372100"/>
          </a:xfrm>
          <a:prstGeom prst="leftBrace">
            <a:avLst/>
          </a:prstGeom>
          <a:ln w="762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Rectangle 18">
            <a:extLst>
              <a:ext uri="{FF2B5EF4-FFF2-40B4-BE49-F238E27FC236}">
                <a16:creationId xmlns:a16="http://schemas.microsoft.com/office/drawing/2014/main" id="{7B403523-25B2-AB4B-42E2-C8DC34AA066C}"/>
              </a:ext>
            </a:extLst>
          </p:cNvPr>
          <p:cNvSpPr/>
          <p:nvPr/>
        </p:nvSpPr>
        <p:spPr>
          <a:xfrm>
            <a:off x="952500" y="2628900"/>
            <a:ext cx="2057400" cy="342900"/>
          </a:xfrm>
          <a:prstGeom prst="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Arrow Connector 21">
            <a:extLst>
              <a:ext uri="{FF2B5EF4-FFF2-40B4-BE49-F238E27FC236}">
                <a16:creationId xmlns:a16="http://schemas.microsoft.com/office/drawing/2014/main" id="{01AE2BF4-DCBF-9377-680E-521DE4C42C50}"/>
              </a:ext>
            </a:extLst>
          </p:cNvPr>
          <p:cNvCxnSpPr>
            <a:cxnSpLocks/>
            <a:stCxn id="16" idx="1"/>
          </p:cNvCxnSpPr>
          <p:nvPr/>
        </p:nvCxnSpPr>
        <p:spPr>
          <a:xfrm flipH="1" flipV="1">
            <a:off x="3124200" y="2857500"/>
            <a:ext cx="685800" cy="74295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E3BA5419-F720-F711-50D1-E663405922D4}"/>
              </a:ext>
            </a:extLst>
          </p:cNvPr>
          <p:cNvSpPr txBox="1"/>
          <p:nvPr/>
        </p:nvSpPr>
        <p:spPr>
          <a:xfrm>
            <a:off x="8839200" y="1943100"/>
            <a:ext cx="2628900" cy="3046988"/>
          </a:xfrm>
          <a:prstGeom prst="rect">
            <a:avLst/>
          </a:prstGeom>
          <a:noFill/>
        </p:spPr>
        <p:txBody>
          <a:bodyPr wrap="square" rtlCol="0">
            <a:spAutoFit/>
          </a:bodyPr>
          <a:lstStyle/>
          <a:p>
            <a:r>
              <a:rPr lang="en-US" dirty="0"/>
              <a:t>Entity Framework 8</a:t>
            </a:r>
          </a:p>
          <a:p>
            <a:endParaRPr lang="en-US" dirty="0"/>
          </a:p>
          <a:p>
            <a:r>
              <a:rPr lang="en-US" sz="1200" dirty="0"/>
              <a:t>These should have no business logic but should only have data access.</a:t>
            </a:r>
          </a:p>
          <a:p>
            <a:endParaRPr lang="en-US" sz="1200" dirty="0"/>
          </a:p>
          <a:p>
            <a:r>
              <a:rPr lang="en-US" sz="1200" dirty="0"/>
              <a:t>We would expect to see a series of classes for business logic separate from our EF classes.</a:t>
            </a:r>
          </a:p>
          <a:p>
            <a:endParaRPr lang="en-US" sz="1200" dirty="0"/>
          </a:p>
          <a:p>
            <a:r>
              <a:rPr lang="en-US" sz="1200" dirty="0"/>
              <a:t>Examples of business logic would be validating inputs, and/or calculating invoices and taxes.</a:t>
            </a:r>
          </a:p>
          <a:p>
            <a:endParaRPr lang="en-US" sz="1200" dirty="0"/>
          </a:p>
          <a:p>
            <a:r>
              <a:rPr lang="en-US" sz="1200" b="1" i="1" dirty="0">
                <a:solidFill>
                  <a:schemeClr val="accent2"/>
                </a:solidFill>
              </a:rPr>
              <a:t>This application is devoid of business logic.</a:t>
            </a:r>
          </a:p>
        </p:txBody>
      </p:sp>
    </p:spTree>
    <p:extLst>
      <p:ext uri="{BB962C8B-B14F-4D97-AF65-F5344CB8AC3E}">
        <p14:creationId xmlns:p14="http://schemas.microsoft.com/office/powerpoint/2010/main" val="15690439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A3F4BD14-2B38-E5C6-F001-FE526D81097F}"/>
              </a:ext>
            </a:extLst>
          </p:cNvPr>
          <p:cNvPicPr>
            <a:picLocks noChangeAspect="1"/>
          </p:cNvPicPr>
          <p:nvPr/>
        </p:nvPicPr>
        <p:blipFill>
          <a:blip r:embed="rId2"/>
          <a:stretch>
            <a:fillRect/>
          </a:stretch>
        </p:blipFill>
        <p:spPr>
          <a:xfrm>
            <a:off x="4073769" y="1028700"/>
            <a:ext cx="4333352" cy="5143500"/>
          </a:xfrm>
          <a:prstGeom prst="rect">
            <a:avLst/>
          </a:prstGeom>
        </p:spPr>
      </p:pic>
      <p:pic>
        <p:nvPicPr>
          <p:cNvPr id="9" name="Picture 8">
            <a:extLst>
              <a:ext uri="{FF2B5EF4-FFF2-40B4-BE49-F238E27FC236}">
                <a16:creationId xmlns:a16="http://schemas.microsoft.com/office/drawing/2014/main" id="{17B84A25-6D7D-6912-122C-0DB796607D65}"/>
              </a:ext>
            </a:extLst>
          </p:cNvPr>
          <p:cNvPicPr>
            <a:picLocks noChangeAspect="1"/>
          </p:cNvPicPr>
          <p:nvPr/>
        </p:nvPicPr>
        <p:blipFill>
          <a:blip r:embed="rId3"/>
          <a:stretch>
            <a:fillRect/>
          </a:stretch>
        </p:blipFill>
        <p:spPr>
          <a:xfrm>
            <a:off x="609600" y="914400"/>
            <a:ext cx="2355068" cy="5397500"/>
          </a:xfrm>
          <a:prstGeom prst="rect">
            <a:avLst/>
          </a:prstGeom>
        </p:spPr>
      </p:pic>
      <p:sp>
        <p:nvSpPr>
          <p:cNvPr id="10" name="Rectangle 9">
            <a:extLst>
              <a:ext uri="{FF2B5EF4-FFF2-40B4-BE49-F238E27FC236}">
                <a16:creationId xmlns:a16="http://schemas.microsoft.com/office/drawing/2014/main" id="{045D6102-506A-CA2A-BFE9-F2F24634B5F3}"/>
              </a:ext>
            </a:extLst>
          </p:cNvPr>
          <p:cNvSpPr/>
          <p:nvPr/>
        </p:nvSpPr>
        <p:spPr>
          <a:xfrm>
            <a:off x="0" y="0"/>
            <a:ext cx="12192000" cy="6858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7B3393D-781F-11D8-C930-E92EBC7CE1EA}"/>
              </a:ext>
            </a:extLst>
          </p:cNvPr>
          <p:cNvSpPr/>
          <p:nvPr/>
        </p:nvSpPr>
        <p:spPr>
          <a:xfrm>
            <a:off x="0" y="6515099"/>
            <a:ext cx="12192000" cy="341489"/>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9079191F-A12F-3989-4119-07879E46D6CE}"/>
              </a:ext>
            </a:extLst>
          </p:cNvPr>
          <p:cNvSpPr txBox="1"/>
          <p:nvPr/>
        </p:nvSpPr>
        <p:spPr>
          <a:xfrm>
            <a:off x="152400" y="6547344"/>
            <a:ext cx="5829300" cy="276999"/>
          </a:xfrm>
          <a:prstGeom prst="rect">
            <a:avLst/>
          </a:prstGeom>
          <a:noFill/>
        </p:spPr>
        <p:txBody>
          <a:bodyPr wrap="square" rtlCol="0">
            <a:spAutoFit/>
          </a:bodyPr>
          <a:lstStyle/>
          <a:p>
            <a:r>
              <a:rPr lang="en-US" sz="1200" dirty="0">
                <a:solidFill>
                  <a:schemeClr val="bg1"/>
                </a:solidFill>
              </a:rPr>
              <a:t>Created by Shawn </a:t>
            </a:r>
            <a:r>
              <a:rPr lang="en-US" sz="1200" dirty="0" err="1">
                <a:solidFill>
                  <a:schemeClr val="bg1"/>
                </a:solidFill>
              </a:rPr>
              <a:t>Zernik</a:t>
            </a:r>
            <a:r>
              <a:rPr lang="en-US" sz="1200" dirty="0">
                <a:solidFill>
                  <a:schemeClr val="bg1"/>
                </a:solidFill>
              </a:rPr>
              <a:t> on 1/4/2024</a:t>
            </a:r>
          </a:p>
        </p:txBody>
      </p:sp>
      <p:sp>
        <p:nvSpPr>
          <p:cNvPr id="14" name="TextBox 13">
            <a:extLst>
              <a:ext uri="{FF2B5EF4-FFF2-40B4-BE49-F238E27FC236}">
                <a16:creationId xmlns:a16="http://schemas.microsoft.com/office/drawing/2014/main" id="{447D253E-B6D1-91B9-EEF9-C95B568E2B7B}"/>
              </a:ext>
            </a:extLst>
          </p:cNvPr>
          <p:cNvSpPr txBox="1"/>
          <p:nvPr/>
        </p:nvSpPr>
        <p:spPr>
          <a:xfrm>
            <a:off x="6096000" y="6547344"/>
            <a:ext cx="5943600" cy="276999"/>
          </a:xfrm>
          <a:prstGeom prst="rect">
            <a:avLst/>
          </a:prstGeom>
          <a:noFill/>
        </p:spPr>
        <p:txBody>
          <a:bodyPr wrap="square" rtlCol="0">
            <a:spAutoFit/>
          </a:bodyPr>
          <a:lstStyle/>
          <a:p>
            <a:pPr algn="r"/>
            <a:r>
              <a:rPr lang="en-US" sz="1200" dirty="0">
                <a:solidFill>
                  <a:schemeClr val="bg1"/>
                </a:solidFill>
              </a:rPr>
              <a:t>Slide </a:t>
            </a:r>
            <a:fld id="{6FA3485A-F454-114E-8FF0-4E63EF5BDB5A}" type="slidenum">
              <a:rPr lang="en-US" sz="1200" smtClean="0">
                <a:solidFill>
                  <a:schemeClr val="bg1"/>
                </a:solidFill>
              </a:rPr>
              <a:t>36</a:t>
            </a:fld>
            <a:endParaRPr lang="en-US" sz="1200" dirty="0">
              <a:solidFill>
                <a:schemeClr val="bg1"/>
              </a:solidFill>
            </a:endParaRPr>
          </a:p>
        </p:txBody>
      </p:sp>
      <p:sp>
        <p:nvSpPr>
          <p:cNvPr id="15" name="TextBox 14">
            <a:extLst>
              <a:ext uri="{FF2B5EF4-FFF2-40B4-BE49-F238E27FC236}">
                <a16:creationId xmlns:a16="http://schemas.microsoft.com/office/drawing/2014/main" id="{B0659C44-A5CF-346C-0C24-FFC9AD8A5067}"/>
              </a:ext>
            </a:extLst>
          </p:cNvPr>
          <p:cNvSpPr txBox="1"/>
          <p:nvPr/>
        </p:nvSpPr>
        <p:spPr>
          <a:xfrm>
            <a:off x="152400" y="114300"/>
            <a:ext cx="11887200" cy="461665"/>
          </a:xfrm>
          <a:prstGeom prst="rect">
            <a:avLst/>
          </a:prstGeom>
          <a:noFill/>
        </p:spPr>
        <p:txBody>
          <a:bodyPr wrap="square" rtlCol="0">
            <a:spAutoFit/>
          </a:bodyPr>
          <a:lstStyle/>
          <a:p>
            <a:r>
              <a:rPr lang="en-US" sz="2400" b="1" dirty="0" err="1">
                <a:solidFill>
                  <a:schemeClr val="bg1"/>
                </a:solidFill>
              </a:rPr>
              <a:t>WebApi</a:t>
            </a:r>
            <a:r>
              <a:rPr lang="en-US" sz="2400" b="1" dirty="0">
                <a:solidFill>
                  <a:schemeClr val="bg1"/>
                </a:solidFill>
              </a:rPr>
              <a:t> Solution – Entities - Globalization</a:t>
            </a:r>
          </a:p>
        </p:txBody>
      </p:sp>
      <p:sp>
        <p:nvSpPr>
          <p:cNvPr id="16" name="Left Brace 15">
            <a:extLst>
              <a:ext uri="{FF2B5EF4-FFF2-40B4-BE49-F238E27FC236}">
                <a16:creationId xmlns:a16="http://schemas.microsoft.com/office/drawing/2014/main" id="{3D2A8518-1655-3526-47A8-4A4EC312B81C}"/>
              </a:ext>
            </a:extLst>
          </p:cNvPr>
          <p:cNvSpPr/>
          <p:nvPr/>
        </p:nvSpPr>
        <p:spPr>
          <a:xfrm>
            <a:off x="3810000" y="914400"/>
            <a:ext cx="342900" cy="5372100"/>
          </a:xfrm>
          <a:prstGeom prst="leftBrace">
            <a:avLst/>
          </a:prstGeom>
          <a:ln w="762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Rectangle 18">
            <a:extLst>
              <a:ext uri="{FF2B5EF4-FFF2-40B4-BE49-F238E27FC236}">
                <a16:creationId xmlns:a16="http://schemas.microsoft.com/office/drawing/2014/main" id="{7B403523-25B2-AB4B-42E2-C8DC34AA066C}"/>
              </a:ext>
            </a:extLst>
          </p:cNvPr>
          <p:cNvSpPr/>
          <p:nvPr/>
        </p:nvSpPr>
        <p:spPr>
          <a:xfrm>
            <a:off x="952500" y="2628900"/>
            <a:ext cx="2057400" cy="342900"/>
          </a:xfrm>
          <a:prstGeom prst="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Arrow Connector 21">
            <a:extLst>
              <a:ext uri="{FF2B5EF4-FFF2-40B4-BE49-F238E27FC236}">
                <a16:creationId xmlns:a16="http://schemas.microsoft.com/office/drawing/2014/main" id="{01AE2BF4-DCBF-9377-680E-521DE4C42C50}"/>
              </a:ext>
            </a:extLst>
          </p:cNvPr>
          <p:cNvCxnSpPr>
            <a:cxnSpLocks/>
            <a:stCxn id="16" idx="1"/>
          </p:cNvCxnSpPr>
          <p:nvPr/>
        </p:nvCxnSpPr>
        <p:spPr>
          <a:xfrm flipH="1" flipV="1">
            <a:off x="3124200" y="2857500"/>
            <a:ext cx="685800" cy="74295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E3BA5419-F720-F711-50D1-E663405922D4}"/>
              </a:ext>
            </a:extLst>
          </p:cNvPr>
          <p:cNvSpPr txBox="1"/>
          <p:nvPr/>
        </p:nvSpPr>
        <p:spPr>
          <a:xfrm>
            <a:off x="9067800" y="2171700"/>
            <a:ext cx="2514599" cy="2031325"/>
          </a:xfrm>
          <a:prstGeom prst="rect">
            <a:avLst/>
          </a:prstGeom>
          <a:noFill/>
        </p:spPr>
        <p:txBody>
          <a:bodyPr wrap="square" rtlCol="0">
            <a:spAutoFit/>
          </a:bodyPr>
          <a:lstStyle/>
          <a:p>
            <a:r>
              <a:rPr lang="en-US" dirty="0"/>
              <a:t>Entity Framework 8</a:t>
            </a:r>
          </a:p>
          <a:p>
            <a:endParaRPr lang="en-US" dirty="0"/>
          </a:p>
          <a:p>
            <a:r>
              <a:rPr lang="en-US" dirty="0"/>
              <a:t>If you include EF8, you need to change the “</a:t>
            </a:r>
            <a:r>
              <a:rPr lang="en-US" dirty="0" err="1"/>
              <a:t>InvariantGlobalization</a:t>
            </a:r>
            <a:r>
              <a:rPr lang="en-US" dirty="0"/>
              <a:t>” otherwise your SQL connection will fail.</a:t>
            </a:r>
          </a:p>
        </p:txBody>
      </p:sp>
      <p:sp>
        <p:nvSpPr>
          <p:cNvPr id="2" name="Rectangle 1">
            <a:extLst>
              <a:ext uri="{FF2B5EF4-FFF2-40B4-BE49-F238E27FC236}">
                <a16:creationId xmlns:a16="http://schemas.microsoft.com/office/drawing/2014/main" id="{F505D736-1E69-9371-0784-7C9D8AC51323}"/>
              </a:ext>
            </a:extLst>
          </p:cNvPr>
          <p:cNvSpPr/>
          <p:nvPr/>
        </p:nvSpPr>
        <p:spPr>
          <a:xfrm>
            <a:off x="4495800" y="2400300"/>
            <a:ext cx="3886200" cy="1371600"/>
          </a:xfrm>
          <a:prstGeom prst="rect">
            <a:avLst/>
          </a:prstGeom>
          <a:solidFill>
            <a:srgbClr val="FFFF00">
              <a:alpha val="32941"/>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1637032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A3F4BD14-2B38-E5C6-F001-FE526D81097F}"/>
              </a:ext>
            </a:extLst>
          </p:cNvPr>
          <p:cNvPicPr>
            <a:picLocks noChangeAspect="1"/>
          </p:cNvPicPr>
          <p:nvPr/>
        </p:nvPicPr>
        <p:blipFill>
          <a:blip r:embed="rId2"/>
          <a:stretch>
            <a:fillRect/>
          </a:stretch>
        </p:blipFill>
        <p:spPr>
          <a:xfrm>
            <a:off x="4073769" y="1028700"/>
            <a:ext cx="4333352" cy="5143500"/>
          </a:xfrm>
          <a:prstGeom prst="rect">
            <a:avLst/>
          </a:prstGeom>
        </p:spPr>
      </p:pic>
      <p:pic>
        <p:nvPicPr>
          <p:cNvPr id="9" name="Picture 8">
            <a:extLst>
              <a:ext uri="{FF2B5EF4-FFF2-40B4-BE49-F238E27FC236}">
                <a16:creationId xmlns:a16="http://schemas.microsoft.com/office/drawing/2014/main" id="{17B84A25-6D7D-6912-122C-0DB796607D65}"/>
              </a:ext>
            </a:extLst>
          </p:cNvPr>
          <p:cNvPicPr>
            <a:picLocks noChangeAspect="1"/>
          </p:cNvPicPr>
          <p:nvPr/>
        </p:nvPicPr>
        <p:blipFill>
          <a:blip r:embed="rId3"/>
          <a:stretch>
            <a:fillRect/>
          </a:stretch>
        </p:blipFill>
        <p:spPr>
          <a:xfrm>
            <a:off x="609600" y="914400"/>
            <a:ext cx="2355068" cy="5397500"/>
          </a:xfrm>
          <a:prstGeom prst="rect">
            <a:avLst/>
          </a:prstGeom>
        </p:spPr>
      </p:pic>
      <p:sp>
        <p:nvSpPr>
          <p:cNvPr id="10" name="Rectangle 9">
            <a:extLst>
              <a:ext uri="{FF2B5EF4-FFF2-40B4-BE49-F238E27FC236}">
                <a16:creationId xmlns:a16="http://schemas.microsoft.com/office/drawing/2014/main" id="{045D6102-506A-CA2A-BFE9-F2F24634B5F3}"/>
              </a:ext>
            </a:extLst>
          </p:cNvPr>
          <p:cNvSpPr/>
          <p:nvPr/>
        </p:nvSpPr>
        <p:spPr>
          <a:xfrm>
            <a:off x="0" y="0"/>
            <a:ext cx="12192000" cy="6858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7B3393D-781F-11D8-C930-E92EBC7CE1EA}"/>
              </a:ext>
            </a:extLst>
          </p:cNvPr>
          <p:cNvSpPr/>
          <p:nvPr/>
        </p:nvSpPr>
        <p:spPr>
          <a:xfrm>
            <a:off x="0" y="6515099"/>
            <a:ext cx="12192000" cy="341489"/>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9079191F-A12F-3989-4119-07879E46D6CE}"/>
              </a:ext>
            </a:extLst>
          </p:cNvPr>
          <p:cNvSpPr txBox="1"/>
          <p:nvPr/>
        </p:nvSpPr>
        <p:spPr>
          <a:xfrm>
            <a:off x="152400" y="6547344"/>
            <a:ext cx="5829300" cy="276999"/>
          </a:xfrm>
          <a:prstGeom prst="rect">
            <a:avLst/>
          </a:prstGeom>
          <a:noFill/>
        </p:spPr>
        <p:txBody>
          <a:bodyPr wrap="square" rtlCol="0">
            <a:spAutoFit/>
          </a:bodyPr>
          <a:lstStyle/>
          <a:p>
            <a:r>
              <a:rPr lang="en-US" sz="1200" dirty="0">
                <a:solidFill>
                  <a:schemeClr val="bg1"/>
                </a:solidFill>
              </a:rPr>
              <a:t>Created by Shawn </a:t>
            </a:r>
            <a:r>
              <a:rPr lang="en-US" sz="1200" dirty="0" err="1">
                <a:solidFill>
                  <a:schemeClr val="bg1"/>
                </a:solidFill>
              </a:rPr>
              <a:t>Zernik</a:t>
            </a:r>
            <a:r>
              <a:rPr lang="en-US" sz="1200" dirty="0">
                <a:solidFill>
                  <a:schemeClr val="bg1"/>
                </a:solidFill>
              </a:rPr>
              <a:t> on 1/4/2024</a:t>
            </a:r>
          </a:p>
        </p:txBody>
      </p:sp>
      <p:sp>
        <p:nvSpPr>
          <p:cNvPr id="14" name="TextBox 13">
            <a:extLst>
              <a:ext uri="{FF2B5EF4-FFF2-40B4-BE49-F238E27FC236}">
                <a16:creationId xmlns:a16="http://schemas.microsoft.com/office/drawing/2014/main" id="{447D253E-B6D1-91B9-EEF9-C95B568E2B7B}"/>
              </a:ext>
            </a:extLst>
          </p:cNvPr>
          <p:cNvSpPr txBox="1"/>
          <p:nvPr/>
        </p:nvSpPr>
        <p:spPr>
          <a:xfrm>
            <a:off x="6096000" y="6547344"/>
            <a:ext cx="5943600" cy="276999"/>
          </a:xfrm>
          <a:prstGeom prst="rect">
            <a:avLst/>
          </a:prstGeom>
          <a:noFill/>
        </p:spPr>
        <p:txBody>
          <a:bodyPr wrap="square" rtlCol="0">
            <a:spAutoFit/>
          </a:bodyPr>
          <a:lstStyle/>
          <a:p>
            <a:pPr algn="r"/>
            <a:r>
              <a:rPr lang="en-US" sz="1200" dirty="0">
                <a:solidFill>
                  <a:schemeClr val="bg1"/>
                </a:solidFill>
              </a:rPr>
              <a:t>Slide </a:t>
            </a:r>
            <a:fld id="{6FA3485A-F454-114E-8FF0-4E63EF5BDB5A}" type="slidenum">
              <a:rPr lang="en-US" sz="1200" smtClean="0">
                <a:solidFill>
                  <a:schemeClr val="bg1"/>
                </a:solidFill>
              </a:rPr>
              <a:t>37</a:t>
            </a:fld>
            <a:endParaRPr lang="en-US" sz="1200" dirty="0">
              <a:solidFill>
                <a:schemeClr val="bg1"/>
              </a:solidFill>
            </a:endParaRPr>
          </a:p>
        </p:txBody>
      </p:sp>
      <p:sp>
        <p:nvSpPr>
          <p:cNvPr id="15" name="TextBox 14">
            <a:extLst>
              <a:ext uri="{FF2B5EF4-FFF2-40B4-BE49-F238E27FC236}">
                <a16:creationId xmlns:a16="http://schemas.microsoft.com/office/drawing/2014/main" id="{B0659C44-A5CF-346C-0C24-FFC9AD8A5067}"/>
              </a:ext>
            </a:extLst>
          </p:cNvPr>
          <p:cNvSpPr txBox="1"/>
          <p:nvPr/>
        </p:nvSpPr>
        <p:spPr>
          <a:xfrm>
            <a:off x="152400" y="114300"/>
            <a:ext cx="11887200" cy="461665"/>
          </a:xfrm>
          <a:prstGeom prst="rect">
            <a:avLst/>
          </a:prstGeom>
          <a:noFill/>
        </p:spPr>
        <p:txBody>
          <a:bodyPr wrap="square" rtlCol="0">
            <a:spAutoFit/>
          </a:bodyPr>
          <a:lstStyle/>
          <a:p>
            <a:r>
              <a:rPr lang="en-US" sz="2400" b="1" dirty="0" err="1">
                <a:solidFill>
                  <a:schemeClr val="bg1"/>
                </a:solidFill>
              </a:rPr>
              <a:t>WebApi</a:t>
            </a:r>
            <a:r>
              <a:rPr lang="en-US" sz="2400" b="1" dirty="0">
                <a:solidFill>
                  <a:schemeClr val="bg1"/>
                </a:solidFill>
              </a:rPr>
              <a:t> Solution – Entities – Context</a:t>
            </a:r>
          </a:p>
        </p:txBody>
      </p:sp>
      <p:sp>
        <p:nvSpPr>
          <p:cNvPr id="16" name="Left Brace 15">
            <a:extLst>
              <a:ext uri="{FF2B5EF4-FFF2-40B4-BE49-F238E27FC236}">
                <a16:creationId xmlns:a16="http://schemas.microsoft.com/office/drawing/2014/main" id="{3D2A8518-1655-3526-47A8-4A4EC312B81C}"/>
              </a:ext>
            </a:extLst>
          </p:cNvPr>
          <p:cNvSpPr/>
          <p:nvPr/>
        </p:nvSpPr>
        <p:spPr>
          <a:xfrm>
            <a:off x="3810000" y="914400"/>
            <a:ext cx="342900" cy="5372100"/>
          </a:xfrm>
          <a:prstGeom prst="leftBrace">
            <a:avLst/>
          </a:prstGeom>
          <a:ln w="762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Rectangle 18">
            <a:extLst>
              <a:ext uri="{FF2B5EF4-FFF2-40B4-BE49-F238E27FC236}">
                <a16:creationId xmlns:a16="http://schemas.microsoft.com/office/drawing/2014/main" id="{7B403523-25B2-AB4B-42E2-C8DC34AA066C}"/>
              </a:ext>
            </a:extLst>
          </p:cNvPr>
          <p:cNvSpPr/>
          <p:nvPr/>
        </p:nvSpPr>
        <p:spPr>
          <a:xfrm>
            <a:off x="952500" y="2628900"/>
            <a:ext cx="2057400" cy="342900"/>
          </a:xfrm>
          <a:prstGeom prst="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Arrow Connector 21">
            <a:extLst>
              <a:ext uri="{FF2B5EF4-FFF2-40B4-BE49-F238E27FC236}">
                <a16:creationId xmlns:a16="http://schemas.microsoft.com/office/drawing/2014/main" id="{01AE2BF4-DCBF-9377-680E-521DE4C42C50}"/>
              </a:ext>
            </a:extLst>
          </p:cNvPr>
          <p:cNvCxnSpPr>
            <a:cxnSpLocks/>
            <a:stCxn id="16" idx="1"/>
          </p:cNvCxnSpPr>
          <p:nvPr/>
        </p:nvCxnSpPr>
        <p:spPr>
          <a:xfrm flipH="1" flipV="1">
            <a:off x="3124200" y="2857500"/>
            <a:ext cx="685800" cy="74295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E3BA5419-F720-F711-50D1-E663405922D4}"/>
              </a:ext>
            </a:extLst>
          </p:cNvPr>
          <p:cNvSpPr txBox="1"/>
          <p:nvPr/>
        </p:nvSpPr>
        <p:spPr>
          <a:xfrm>
            <a:off x="9410700" y="1600200"/>
            <a:ext cx="1943100" cy="3970318"/>
          </a:xfrm>
          <a:prstGeom prst="rect">
            <a:avLst/>
          </a:prstGeom>
          <a:noFill/>
        </p:spPr>
        <p:txBody>
          <a:bodyPr wrap="square" rtlCol="0">
            <a:spAutoFit/>
          </a:bodyPr>
          <a:lstStyle/>
          <a:p>
            <a:r>
              <a:rPr lang="en-US" dirty="0"/>
              <a:t>To setup EF8, we need a </a:t>
            </a:r>
            <a:r>
              <a:rPr lang="en-US" dirty="0" err="1"/>
              <a:t>DbContext</a:t>
            </a:r>
            <a:r>
              <a:rPr lang="en-US" dirty="0"/>
              <a:t> class.</a:t>
            </a:r>
          </a:p>
          <a:p>
            <a:endParaRPr lang="en-US" dirty="0"/>
          </a:p>
          <a:p>
            <a:r>
              <a:rPr lang="en-US" dirty="0"/>
              <a:t>This is responsible for the DB connection and tracking the tables it works with.</a:t>
            </a:r>
          </a:p>
          <a:p>
            <a:endParaRPr lang="en-US" dirty="0"/>
          </a:p>
          <a:p>
            <a:r>
              <a:rPr lang="en-US" dirty="0"/>
              <a:t>The context is your starting point for database and table access.</a:t>
            </a:r>
          </a:p>
        </p:txBody>
      </p:sp>
      <p:sp>
        <p:nvSpPr>
          <p:cNvPr id="2" name="Rectangle 1">
            <a:extLst>
              <a:ext uri="{FF2B5EF4-FFF2-40B4-BE49-F238E27FC236}">
                <a16:creationId xmlns:a16="http://schemas.microsoft.com/office/drawing/2014/main" id="{F505D736-1E69-9371-0784-7C9D8AC51323}"/>
              </a:ext>
            </a:extLst>
          </p:cNvPr>
          <p:cNvSpPr/>
          <p:nvPr/>
        </p:nvSpPr>
        <p:spPr>
          <a:xfrm>
            <a:off x="4267200" y="914400"/>
            <a:ext cx="1828800" cy="342900"/>
          </a:xfrm>
          <a:prstGeom prst="rect">
            <a:avLst/>
          </a:prstGeom>
          <a:solidFill>
            <a:srgbClr val="FFFF00">
              <a:alpha val="32941"/>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E47CDB44-92EF-FF68-2640-5BECE6B46D4A}"/>
              </a:ext>
            </a:extLst>
          </p:cNvPr>
          <p:cNvSpPr/>
          <p:nvPr/>
        </p:nvSpPr>
        <p:spPr>
          <a:xfrm>
            <a:off x="4267200" y="1485900"/>
            <a:ext cx="1943100" cy="342900"/>
          </a:xfrm>
          <a:prstGeom prst="rect">
            <a:avLst/>
          </a:prstGeom>
          <a:solidFill>
            <a:srgbClr val="FFFF00">
              <a:alpha val="32941"/>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366860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A3F4BD14-2B38-E5C6-F001-FE526D81097F}"/>
              </a:ext>
            </a:extLst>
          </p:cNvPr>
          <p:cNvPicPr>
            <a:picLocks noChangeAspect="1"/>
          </p:cNvPicPr>
          <p:nvPr/>
        </p:nvPicPr>
        <p:blipFill>
          <a:blip r:embed="rId2"/>
          <a:stretch>
            <a:fillRect/>
          </a:stretch>
        </p:blipFill>
        <p:spPr>
          <a:xfrm>
            <a:off x="4073769" y="1028700"/>
            <a:ext cx="4333352" cy="5143500"/>
          </a:xfrm>
          <a:prstGeom prst="rect">
            <a:avLst/>
          </a:prstGeom>
        </p:spPr>
      </p:pic>
      <p:pic>
        <p:nvPicPr>
          <p:cNvPr id="9" name="Picture 8">
            <a:extLst>
              <a:ext uri="{FF2B5EF4-FFF2-40B4-BE49-F238E27FC236}">
                <a16:creationId xmlns:a16="http://schemas.microsoft.com/office/drawing/2014/main" id="{17B84A25-6D7D-6912-122C-0DB796607D65}"/>
              </a:ext>
            </a:extLst>
          </p:cNvPr>
          <p:cNvPicPr>
            <a:picLocks noChangeAspect="1"/>
          </p:cNvPicPr>
          <p:nvPr/>
        </p:nvPicPr>
        <p:blipFill>
          <a:blip r:embed="rId3"/>
          <a:stretch>
            <a:fillRect/>
          </a:stretch>
        </p:blipFill>
        <p:spPr>
          <a:xfrm>
            <a:off x="609600" y="914400"/>
            <a:ext cx="2355068" cy="5397500"/>
          </a:xfrm>
          <a:prstGeom prst="rect">
            <a:avLst/>
          </a:prstGeom>
        </p:spPr>
      </p:pic>
      <p:sp>
        <p:nvSpPr>
          <p:cNvPr id="10" name="Rectangle 9">
            <a:extLst>
              <a:ext uri="{FF2B5EF4-FFF2-40B4-BE49-F238E27FC236}">
                <a16:creationId xmlns:a16="http://schemas.microsoft.com/office/drawing/2014/main" id="{045D6102-506A-CA2A-BFE9-F2F24634B5F3}"/>
              </a:ext>
            </a:extLst>
          </p:cNvPr>
          <p:cNvSpPr/>
          <p:nvPr/>
        </p:nvSpPr>
        <p:spPr>
          <a:xfrm>
            <a:off x="0" y="0"/>
            <a:ext cx="12192000" cy="6858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7B3393D-781F-11D8-C930-E92EBC7CE1EA}"/>
              </a:ext>
            </a:extLst>
          </p:cNvPr>
          <p:cNvSpPr/>
          <p:nvPr/>
        </p:nvSpPr>
        <p:spPr>
          <a:xfrm>
            <a:off x="0" y="6515099"/>
            <a:ext cx="12192000" cy="341489"/>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9079191F-A12F-3989-4119-07879E46D6CE}"/>
              </a:ext>
            </a:extLst>
          </p:cNvPr>
          <p:cNvSpPr txBox="1"/>
          <p:nvPr/>
        </p:nvSpPr>
        <p:spPr>
          <a:xfrm>
            <a:off x="152400" y="6547344"/>
            <a:ext cx="5829300" cy="276999"/>
          </a:xfrm>
          <a:prstGeom prst="rect">
            <a:avLst/>
          </a:prstGeom>
          <a:noFill/>
        </p:spPr>
        <p:txBody>
          <a:bodyPr wrap="square" rtlCol="0">
            <a:spAutoFit/>
          </a:bodyPr>
          <a:lstStyle/>
          <a:p>
            <a:r>
              <a:rPr lang="en-US" sz="1200" dirty="0">
                <a:solidFill>
                  <a:schemeClr val="bg1"/>
                </a:solidFill>
              </a:rPr>
              <a:t>Created by Shawn </a:t>
            </a:r>
            <a:r>
              <a:rPr lang="en-US" sz="1200" dirty="0" err="1">
                <a:solidFill>
                  <a:schemeClr val="bg1"/>
                </a:solidFill>
              </a:rPr>
              <a:t>Zernik</a:t>
            </a:r>
            <a:r>
              <a:rPr lang="en-US" sz="1200" dirty="0">
                <a:solidFill>
                  <a:schemeClr val="bg1"/>
                </a:solidFill>
              </a:rPr>
              <a:t> on 1/4/2024</a:t>
            </a:r>
          </a:p>
        </p:txBody>
      </p:sp>
      <p:sp>
        <p:nvSpPr>
          <p:cNvPr id="14" name="TextBox 13">
            <a:extLst>
              <a:ext uri="{FF2B5EF4-FFF2-40B4-BE49-F238E27FC236}">
                <a16:creationId xmlns:a16="http://schemas.microsoft.com/office/drawing/2014/main" id="{447D253E-B6D1-91B9-EEF9-C95B568E2B7B}"/>
              </a:ext>
            </a:extLst>
          </p:cNvPr>
          <p:cNvSpPr txBox="1"/>
          <p:nvPr/>
        </p:nvSpPr>
        <p:spPr>
          <a:xfrm>
            <a:off x="6096000" y="6547344"/>
            <a:ext cx="5943600" cy="276999"/>
          </a:xfrm>
          <a:prstGeom prst="rect">
            <a:avLst/>
          </a:prstGeom>
          <a:noFill/>
        </p:spPr>
        <p:txBody>
          <a:bodyPr wrap="square" rtlCol="0">
            <a:spAutoFit/>
          </a:bodyPr>
          <a:lstStyle/>
          <a:p>
            <a:pPr algn="r"/>
            <a:r>
              <a:rPr lang="en-US" sz="1200" dirty="0">
                <a:solidFill>
                  <a:schemeClr val="bg1"/>
                </a:solidFill>
              </a:rPr>
              <a:t>Slide </a:t>
            </a:r>
            <a:fld id="{6FA3485A-F454-114E-8FF0-4E63EF5BDB5A}" type="slidenum">
              <a:rPr lang="en-US" sz="1200" smtClean="0">
                <a:solidFill>
                  <a:schemeClr val="bg1"/>
                </a:solidFill>
              </a:rPr>
              <a:t>38</a:t>
            </a:fld>
            <a:endParaRPr lang="en-US" sz="1200" dirty="0">
              <a:solidFill>
                <a:schemeClr val="bg1"/>
              </a:solidFill>
            </a:endParaRPr>
          </a:p>
        </p:txBody>
      </p:sp>
      <p:sp>
        <p:nvSpPr>
          <p:cNvPr id="15" name="TextBox 14">
            <a:extLst>
              <a:ext uri="{FF2B5EF4-FFF2-40B4-BE49-F238E27FC236}">
                <a16:creationId xmlns:a16="http://schemas.microsoft.com/office/drawing/2014/main" id="{B0659C44-A5CF-346C-0C24-FFC9AD8A5067}"/>
              </a:ext>
            </a:extLst>
          </p:cNvPr>
          <p:cNvSpPr txBox="1"/>
          <p:nvPr/>
        </p:nvSpPr>
        <p:spPr>
          <a:xfrm>
            <a:off x="152400" y="114300"/>
            <a:ext cx="11887200" cy="461665"/>
          </a:xfrm>
          <a:prstGeom prst="rect">
            <a:avLst/>
          </a:prstGeom>
          <a:noFill/>
        </p:spPr>
        <p:txBody>
          <a:bodyPr wrap="square" rtlCol="0">
            <a:spAutoFit/>
          </a:bodyPr>
          <a:lstStyle/>
          <a:p>
            <a:r>
              <a:rPr lang="en-US" sz="2400" b="1" dirty="0" err="1">
                <a:solidFill>
                  <a:schemeClr val="bg1"/>
                </a:solidFill>
              </a:rPr>
              <a:t>WebApi</a:t>
            </a:r>
            <a:r>
              <a:rPr lang="en-US" sz="2400" b="1" dirty="0">
                <a:solidFill>
                  <a:schemeClr val="bg1"/>
                </a:solidFill>
              </a:rPr>
              <a:t> Solution – Entities – Connection</a:t>
            </a:r>
          </a:p>
        </p:txBody>
      </p:sp>
      <p:sp>
        <p:nvSpPr>
          <p:cNvPr id="16" name="Left Brace 15">
            <a:extLst>
              <a:ext uri="{FF2B5EF4-FFF2-40B4-BE49-F238E27FC236}">
                <a16:creationId xmlns:a16="http://schemas.microsoft.com/office/drawing/2014/main" id="{3D2A8518-1655-3526-47A8-4A4EC312B81C}"/>
              </a:ext>
            </a:extLst>
          </p:cNvPr>
          <p:cNvSpPr/>
          <p:nvPr/>
        </p:nvSpPr>
        <p:spPr>
          <a:xfrm>
            <a:off x="3810000" y="914400"/>
            <a:ext cx="342900" cy="5372100"/>
          </a:xfrm>
          <a:prstGeom prst="leftBrace">
            <a:avLst/>
          </a:prstGeom>
          <a:ln w="762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Rectangle 18">
            <a:extLst>
              <a:ext uri="{FF2B5EF4-FFF2-40B4-BE49-F238E27FC236}">
                <a16:creationId xmlns:a16="http://schemas.microsoft.com/office/drawing/2014/main" id="{7B403523-25B2-AB4B-42E2-C8DC34AA066C}"/>
              </a:ext>
            </a:extLst>
          </p:cNvPr>
          <p:cNvSpPr/>
          <p:nvPr/>
        </p:nvSpPr>
        <p:spPr>
          <a:xfrm>
            <a:off x="952500" y="2628900"/>
            <a:ext cx="2057400" cy="342900"/>
          </a:xfrm>
          <a:prstGeom prst="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Arrow Connector 21">
            <a:extLst>
              <a:ext uri="{FF2B5EF4-FFF2-40B4-BE49-F238E27FC236}">
                <a16:creationId xmlns:a16="http://schemas.microsoft.com/office/drawing/2014/main" id="{01AE2BF4-DCBF-9377-680E-521DE4C42C50}"/>
              </a:ext>
            </a:extLst>
          </p:cNvPr>
          <p:cNvCxnSpPr>
            <a:cxnSpLocks/>
            <a:stCxn id="16" idx="1"/>
          </p:cNvCxnSpPr>
          <p:nvPr/>
        </p:nvCxnSpPr>
        <p:spPr>
          <a:xfrm flipH="1" flipV="1">
            <a:off x="3124200" y="2857500"/>
            <a:ext cx="685800" cy="74295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E3BA5419-F720-F711-50D1-E663405922D4}"/>
              </a:ext>
            </a:extLst>
          </p:cNvPr>
          <p:cNvSpPr txBox="1"/>
          <p:nvPr/>
        </p:nvSpPr>
        <p:spPr>
          <a:xfrm>
            <a:off x="8953500" y="1943100"/>
            <a:ext cx="2400299" cy="3139321"/>
          </a:xfrm>
          <a:prstGeom prst="rect">
            <a:avLst/>
          </a:prstGeom>
          <a:noFill/>
        </p:spPr>
        <p:txBody>
          <a:bodyPr wrap="square" rtlCol="0">
            <a:spAutoFit/>
          </a:bodyPr>
          <a:lstStyle/>
          <a:p>
            <a:r>
              <a:rPr lang="en-US" dirty="0"/>
              <a:t>You need to configure your connection string to the database.</a:t>
            </a:r>
          </a:p>
          <a:p>
            <a:endParaRPr lang="en-US" dirty="0"/>
          </a:p>
          <a:p>
            <a:r>
              <a:rPr lang="en-US" dirty="0"/>
              <a:t>Using 12 factor principals, all configuration values should come from the environment.</a:t>
            </a:r>
          </a:p>
          <a:p>
            <a:endParaRPr lang="en-US" dirty="0"/>
          </a:p>
          <a:p>
            <a:r>
              <a:rPr lang="en-US" dirty="0"/>
              <a:t>https://12factor.net/</a:t>
            </a:r>
          </a:p>
        </p:txBody>
      </p:sp>
      <p:sp>
        <p:nvSpPr>
          <p:cNvPr id="2" name="Rectangle 1">
            <a:extLst>
              <a:ext uri="{FF2B5EF4-FFF2-40B4-BE49-F238E27FC236}">
                <a16:creationId xmlns:a16="http://schemas.microsoft.com/office/drawing/2014/main" id="{F505D736-1E69-9371-0784-7C9D8AC51323}"/>
              </a:ext>
            </a:extLst>
          </p:cNvPr>
          <p:cNvSpPr/>
          <p:nvPr/>
        </p:nvSpPr>
        <p:spPr>
          <a:xfrm>
            <a:off x="4495800" y="5029200"/>
            <a:ext cx="3657600" cy="1028700"/>
          </a:xfrm>
          <a:prstGeom prst="rect">
            <a:avLst/>
          </a:prstGeom>
          <a:solidFill>
            <a:srgbClr val="FFFF00">
              <a:alpha val="32941"/>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E47CDB44-92EF-FF68-2640-5BECE6B46D4A}"/>
              </a:ext>
            </a:extLst>
          </p:cNvPr>
          <p:cNvSpPr/>
          <p:nvPr/>
        </p:nvSpPr>
        <p:spPr>
          <a:xfrm>
            <a:off x="4381500" y="2057400"/>
            <a:ext cx="2971800" cy="342900"/>
          </a:xfrm>
          <a:prstGeom prst="rect">
            <a:avLst/>
          </a:prstGeom>
          <a:solidFill>
            <a:srgbClr val="FFFF00">
              <a:alpha val="32941"/>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988026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A3F4BD14-2B38-E5C6-F001-FE526D81097F}"/>
              </a:ext>
            </a:extLst>
          </p:cNvPr>
          <p:cNvPicPr>
            <a:picLocks noChangeAspect="1"/>
          </p:cNvPicPr>
          <p:nvPr/>
        </p:nvPicPr>
        <p:blipFill>
          <a:blip r:embed="rId2"/>
          <a:stretch>
            <a:fillRect/>
          </a:stretch>
        </p:blipFill>
        <p:spPr>
          <a:xfrm>
            <a:off x="4073769" y="1028700"/>
            <a:ext cx="4333352" cy="5143500"/>
          </a:xfrm>
          <a:prstGeom prst="rect">
            <a:avLst/>
          </a:prstGeom>
        </p:spPr>
      </p:pic>
      <p:pic>
        <p:nvPicPr>
          <p:cNvPr id="9" name="Picture 8">
            <a:extLst>
              <a:ext uri="{FF2B5EF4-FFF2-40B4-BE49-F238E27FC236}">
                <a16:creationId xmlns:a16="http://schemas.microsoft.com/office/drawing/2014/main" id="{17B84A25-6D7D-6912-122C-0DB796607D65}"/>
              </a:ext>
            </a:extLst>
          </p:cNvPr>
          <p:cNvPicPr>
            <a:picLocks noChangeAspect="1"/>
          </p:cNvPicPr>
          <p:nvPr/>
        </p:nvPicPr>
        <p:blipFill>
          <a:blip r:embed="rId3"/>
          <a:stretch>
            <a:fillRect/>
          </a:stretch>
        </p:blipFill>
        <p:spPr>
          <a:xfrm>
            <a:off x="609600" y="914400"/>
            <a:ext cx="2355068" cy="5397500"/>
          </a:xfrm>
          <a:prstGeom prst="rect">
            <a:avLst/>
          </a:prstGeom>
        </p:spPr>
      </p:pic>
      <p:sp>
        <p:nvSpPr>
          <p:cNvPr id="10" name="Rectangle 9">
            <a:extLst>
              <a:ext uri="{FF2B5EF4-FFF2-40B4-BE49-F238E27FC236}">
                <a16:creationId xmlns:a16="http://schemas.microsoft.com/office/drawing/2014/main" id="{045D6102-506A-CA2A-BFE9-F2F24634B5F3}"/>
              </a:ext>
            </a:extLst>
          </p:cNvPr>
          <p:cNvSpPr/>
          <p:nvPr/>
        </p:nvSpPr>
        <p:spPr>
          <a:xfrm>
            <a:off x="0" y="0"/>
            <a:ext cx="12192000" cy="6858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7B3393D-781F-11D8-C930-E92EBC7CE1EA}"/>
              </a:ext>
            </a:extLst>
          </p:cNvPr>
          <p:cNvSpPr/>
          <p:nvPr/>
        </p:nvSpPr>
        <p:spPr>
          <a:xfrm>
            <a:off x="0" y="6515099"/>
            <a:ext cx="12192000" cy="341489"/>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9079191F-A12F-3989-4119-07879E46D6CE}"/>
              </a:ext>
            </a:extLst>
          </p:cNvPr>
          <p:cNvSpPr txBox="1"/>
          <p:nvPr/>
        </p:nvSpPr>
        <p:spPr>
          <a:xfrm>
            <a:off x="152400" y="6547344"/>
            <a:ext cx="5829300" cy="276999"/>
          </a:xfrm>
          <a:prstGeom prst="rect">
            <a:avLst/>
          </a:prstGeom>
          <a:noFill/>
        </p:spPr>
        <p:txBody>
          <a:bodyPr wrap="square" rtlCol="0">
            <a:spAutoFit/>
          </a:bodyPr>
          <a:lstStyle/>
          <a:p>
            <a:r>
              <a:rPr lang="en-US" sz="1200" dirty="0">
                <a:solidFill>
                  <a:schemeClr val="bg1"/>
                </a:solidFill>
              </a:rPr>
              <a:t>Created by Shawn </a:t>
            </a:r>
            <a:r>
              <a:rPr lang="en-US" sz="1200" dirty="0" err="1">
                <a:solidFill>
                  <a:schemeClr val="bg1"/>
                </a:solidFill>
              </a:rPr>
              <a:t>Zernik</a:t>
            </a:r>
            <a:r>
              <a:rPr lang="en-US" sz="1200" dirty="0">
                <a:solidFill>
                  <a:schemeClr val="bg1"/>
                </a:solidFill>
              </a:rPr>
              <a:t> on 1/4/2024</a:t>
            </a:r>
          </a:p>
        </p:txBody>
      </p:sp>
      <p:sp>
        <p:nvSpPr>
          <p:cNvPr id="14" name="TextBox 13">
            <a:extLst>
              <a:ext uri="{FF2B5EF4-FFF2-40B4-BE49-F238E27FC236}">
                <a16:creationId xmlns:a16="http://schemas.microsoft.com/office/drawing/2014/main" id="{447D253E-B6D1-91B9-EEF9-C95B568E2B7B}"/>
              </a:ext>
            </a:extLst>
          </p:cNvPr>
          <p:cNvSpPr txBox="1"/>
          <p:nvPr/>
        </p:nvSpPr>
        <p:spPr>
          <a:xfrm>
            <a:off x="6096000" y="6547344"/>
            <a:ext cx="5943600" cy="276999"/>
          </a:xfrm>
          <a:prstGeom prst="rect">
            <a:avLst/>
          </a:prstGeom>
          <a:noFill/>
        </p:spPr>
        <p:txBody>
          <a:bodyPr wrap="square" rtlCol="0">
            <a:spAutoFit/>
          </a:bodyPr>
          <a:lstStyle/>
          <a:p>
            <a:pPr algn="r"/>
            <a:r>
              <a:rPr lang="en-US" sz="1200" dirty="0">
                <a:solidFill>
                  <a:schemeClr val="bg1"/>
                </a:solidFill>
              </a:rPr>
              <a:t>Slide </a:t>
            </a:r>
            <a:fld id="{6FA3485A-F454-114E-8FF0-4E63EF5BDB5A}" type="slidenum">
              <a:rPr lang="en-US" sz="1200" smtClean="0">
                <a:solidFill>
                  <a:schemeClr val="bg1"/>
                </a:solidFill>
              </a:rPr>
              <a:t>39</a:t>
            </a:fld>
            <a:endParaRPr lang="en-US" sz="1200" dirty="0">
              <a:solidFill>
                <a:schemeClr val="bg1"/>
              </a:solidFill>
            </a:endParaRPr>
          </a:p>
        </p:txBody>
      </p:sp>
      <p:sp>
        <p:nvSpPr>
          <p:cNvPr id="15" name="TextBox 14">
            <a:extLst>
              <a:ext uri="{FF2B5EF4-FFF2-40B4-BE49-F238E27FC236}">
                <a16:creationId xmlns:a16="http://schemas.microsoft.com/office/drawing/2014/main" id="{B0659C44-A5CF-346C-0C24-FFC9AD8A5067}"/>
              </a:ext>
            </a:extLst>
          </p:cNvPr>
          <p:cNvSpPr txBox="1"/>
          <p:nvPr/>
        </p:nvSpPr>
        <p:spPr>
          <a:xfrm>
            <a:off x="152400" y="114300"/>
            <a:ext cx="11887200" cy="461665"/>
          </a:xfrm>
          <a:prstGeom prst="rect">
            <a:avLst/>
          </a:prstGeom>
          <a:noFill/>
        </p:spPr>
        <p:txBody>
          <a:bodyPr wrap="square" rtlCol="0">
            <a:spAutoFit/>
          </a:bodyPr>
          <a:lstStyle/>
          <a:p>
            <a:r>
              <a:rPr lang="en-US" sz="2400" b="1" dirty="0" err="1">
                <a:solidFill>
                  <a:schemeClr val="bg1"/>
                </a:solidFill>
              </a:rPr>
              <a:t>WebApi</a:t>
            </a:r>
            <a:r>
              <a:rPr lang="en-US" sz="2400" b="1" dirty="0">
                <a:solidFill>
                  <a:schemeClr val="bg1"/>
                </a:solidFill>
              </a:rPr>
              <a:t> Solution – Entities – Linking Context to Entities</a:t>
            </a:r>
          </a:p>
        </p:txBody>
      </p:sp>
      <p:sp>
        <p:nvSpPr>
          <p:cNvPr id="16" name="Left Brace 15">
            <a:extLst>
              <a:ext uri="{FF2B5EF4-FFF2-40B4-BE49-F238E27FC236}">
                <a16:creationId xmlns:a16="http://schemas.microsoft.com/office/drawing/2014/main" id="{3D2A8518-1655-3526-47A8-4A4EC312B81C}"/>
              </a:ext>
            </a:extLst>
          </p:cNvPr>
          <p:cNvSpPr/>
          <p:nvPr/>
        </p:nvSpPr>
        <p:spPr>
          <a:xfrm>
            <a:off x="3810000" y="914400"/>
            <a:ext cx="342900" cy="5372100"/>
          </a:xfrm>
          <a:prstGeom prst="leftBrace">
            <a:avLst/>
          </a:prstGeom>
          <a:ln w="762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Rectangle 18">
            <a:extLst>
              <a:ext uri="{FF2B5EF4-FFF2-40B4-BE49-F238E27FC236}">
                <a16:creationId xmlns:a16="http://schemas.microsoft.com/office/drawing/2014/main" id="{7B403523-25B2-AB4B-42E2-C8DC34AA066C}"/>
              </a:ext>
            </a:extLst>
          </p:cNvPr>
          <p:cNvSpPr/>
          <p:nvPr/>
        </p:nvSpPr>
        <p:spPr>
          <a:xfrm>
            <a:off x="952500" y="2628900"/>
            <a:ext cx="2057400" cy="342900"/>
          </a:xfrm>
          <a:prstGeom prst="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Arrow Connector 21">
            <a:extLst>
              <a:ext uri="{FF2B5EF4-FFF2-40B4-BE49-F238E27FC236}">
                <a16:creationId xmlns:a16="http://schemas.microsoft.com/office/drawing/2014/main" id="{01AE2BF4-DCBF-9377-680E-521DE4C42C50}"/>
              </a:ext>
            </a:extLst>
          </p:cNvPr>
          <p:cNvCxnSpPr>
            <a:cxnSpLocks/>
            <a:stCxn id="16" idx="1"/>
          </p:cNvCxnSpPr>
          <p:nvPr/>
        </p:nvCxnSpPr>
        <p:spPr>
          <a:xfrm flipH="1" flipV="1">
            <a:off x="3124200" y="2857500"/>
            <a:ext cx="685800" cy="74295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E3BA5419-F720-F711-50D1-E663405922D4}"/>
              </a:ext>
            </a:extLst>
          </p:cNvPr>
          <p:cNvSpPr txBox="1"/>
          <p:nvPr/>
        </p:nvSpPr>
        <p:spPr>
          <a:xfrm>
            <a:off x="9067800" y="1943100"/>
            <a:ext cx="2380330" cy="3139321"/>
          </a:xfrm>
          <a:prstGeom prst="rect">
            <a:avLst/>
          </a:prstGeom>
          <a:noFill/>
        </p:spPr>
        <p:txBody>
          <a:bodyPr wrap="square" rtlCol="0">
            <a:spAutoFit/>
          </a:bodyPr>
          <a:lstStyle/>
          <a:p>
            <a:r>
              <a:rPr lang="en-US" dirty="0"/>
              <a:t>Each table and entity combination needs to be added to the </a:t>
            </a:r>
            <a:r>
              <a:rPr lang="en-US" dirty="0" err="1"/>
              <a:t>DbContext</a:t>
            </a:r>
            <a:r>
              <a:rPr lang="en-US" dirty="0"/>
              <a:t>.</a:t>
            </a:r>
          </a:p>
          <a:p>
            <a:endParaRPr lang="en-US" dirty="0"/>
          </a:p>
          <a:p>
            <a:r>
              <a:rPr lang="en-US" dirty="0"/>
              <a:t>This allows programmatic access to the entities and table from the context and registers then with the context.</a:t>
            </a:r>
          </a:p>
        </p:txBody>
      </p:sp>
      <p:sp>
        <p:nvSpPr>
          <p:cNvPr id="2" name="Rectangle 1">
            <a:extLst>
              <a:ext uri="{FF2B5EF4-FFF2-40B4-BE49-F238E27FC236}">
                <a16:creationId xmlns:a16="http://schemas.microsoft.com/office/drawing/2014/main" id="{F505D736-1E69-9371-0784-7C9D8AC51323}"/>
              </a:ext>
            </a:extLst>
          </p:cNvPr>
          <p:cNvSpPr/>
          <p:nvPr/>
        </p:nvSpPr>
        <p:spPr>
          <a:xfrm>
            <a:off x="4495800" y="3771900"/>
            <a:ext cx="2400300" cy="571500"/>
          </a:xfrm>
          <a:prstGeom prst="rect">
            <a:avLst/>
          </a:prstGeom>
          <a:solidFill>
            <a:srgbClr val="FFFF00">
              <a:alpha val="32941"/>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455003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5D6102-506A-CA2A-BFE9-F2F24634B5F3}"/>
              </a:ext>
            </a:extLst>
          </p:cNvPr>
          <p:cNvSpPr/>
          <p:nvPr/>
        </p:nvSpPr>
        <p:spPr>
          <a:xfrm>
            <a:off x="0" y="0"/>
            <a:ext cx="12192000" cy="6858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7B3393D-781F-11D8-C930-E92EBC7CE1EA}"/>
              </a:ext>
            </a:extLst>
          </p:cNvPr>
          <p:cNvSpPr/>
          <p:nvPr/>
        </p:nvSpPr>
        <p:spPr>
          <a:xfrm>
            <a:off x="0" y="6515099"/>
            <a:ext cx="12192000" cy="341489"/>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9079191F-A12F-3989-4119-07879E46D6CE}"/>
              </a:ext>
            </a:extLst>
          </p:cNvPr>
          <p:cNvSpPr txBox="1"/>
          <p:nvPr/>
        </p:nvSpPr>
        <p:spPr>
          <a:xfrm>
            <a:off x="152400" y="6547344"/>
            <a:ext cx="5829300" cy="276999"/>
          </a:xfrm>
          <a:prstGeom prst="rect">
            <a:avLst/>
          </a:prstGeom>
          <a:noFill/>
        </p:spPr>
        <p:txBody>
          <a:bodyPr wrap="square" rtlCol="0">
            <a:spAutoFit/>
          </a:bodyPr>
          <a:lstStyle/>
          <a:p>
            <a:r>
              <a:rPr lang="en-US" sz="1200" dirty="0">
                <a:solidFill>
                  <a:schemeClr val="bg1"/>
                </a:solidFill>
              </a:rPr>
              <a:t>Created by Shawn </a:t>
            </a:r>
            <a:r>
              <a:rPr lang="en-US" sz="1200" dirty="0" err="1">
                <a:solidFill>
                  <a:schemeClr val="bg1"/>
                </a:solidFill>
              </a:rPr>
              <a:t>Zernik</a:t>
            </a:r>
            <a:r>
              <a:rPr lang="en-US" sz="1200" dirty="0">
                <a:solidFill>
                  <a:schemeClr val="bg1"/>
                </a:solidFill>
              </a:rPr>
              <a:t> on 1/4/2024</a:t>
            </a:r>
          </a:p>
        </p:txBody>
      </p:sp>
      <p:sp>
        <p:nvSpPr>
          <p:cNvPr id="14" name="TextBox 13">
            <a:extLst>
              <a:ext uri="{FF2B5EF4-FFF2-40B4-BE49-F238E27FC236}">
                <a16:creationId xmlns:a16="http://schemas.microsoft.com/office/drawing/2014/main" id="{447D253E-B6D1-91B9-EEF9-C95B568E2B7B}"/>
              </a:ext>
            </a:extLst>
          </p:cNvPr>
          <p:cNvSpPr txBox="1"/>
          <p:nvPr/>
        </p:nvSpPr>
        <p:spPr>
          <a:xfrm>
            <a:off x="6096000" y="6547344"/>
            <a:ext cx="5943600" cy="276999"/>
          </a:xfrm>
          <a:prstGeom prst="rect">
            <a:avLst/>
          </a:prstGeom>
          <a:noFill/>
        </p:spPr>
        <p:txBody>
          <a:bodyPr wrap="square" rtlCol="0">
            <a:spAutoFit/>
          </a:bodyPr>
          <a:lstStyle/>
          <a:p>
            <a:pPr algn="r"/>
            <a:r>
              <a:rPr lang="en-US" sz="1200" dirty="0">
                <a:solidFill>
                  <a:schemeClr val="bg1"/>
                </a:solidFill>
              </a:rPr>
              <a:t>Slide </a:t>
            </a:r>
            <a:fld id="{6FA3485A-F454-114E-8FF0-4E63EF5BDB5A}" type="slidenum">
              <a:rPr lang="en-US" sz="1200" smtClean="0">
                <a:solidFill>
                  <a:schemeClr val="bg1"/>
                </a:solidFill>
              </a:rPr>
              <a:t>4</a:t>
            </a:fld>
            <a:endParaRPr lang="en-US" sz="1200" dirty="0">
              <a:solidFill>
                <a:schemeClr val="bg1"/>
              </a:solidFill>
            </a:endParaRPr>
          </a:p>
        </p:txBody>
      </p:sp>
      <p:sp>
        <p:nvSpPr>
          <p:cNvPr id="15" name="TextBox 14">
            <a:extLst>
              <a:ext uri="{FF2B5EF4-FFF2-40B4-BE49-F238E27FC236}">
                <a16:creationId xmlns:a16="http://schemas.microsoft.com/office/drawing/2014/main" id="{B0659C44-A5CF-346C-0C24-FFC9AD8A5067}"/>
              </a:ext>
            </a:extLst>
          </p:cNvPr>
          <p:cNvSpPr txBox="1"/>
          <p:nvPr/>
        </p:nvSpPr>
        <p:spPr>
          <a:xfrm>
            <a:off x="152400" y="114300"/>
            <a:ext cx="11887200" cy="461665"/>
          </a:xfrm>
          <a:prstGeom prst="rect">
            <a:avLst/>
          </a:prstGeom>
          <a:noFill/>
        </p:spPr>
        <p:txBody>
          <a:bodyPr wrap="square" rtlCol="0">
            <a:spAutoFit/>
          </a:bodyPr>
          <a:lstStyle/>
          <a:p>
            <a:r>
              <a:rPr lang="en-US" sz="2400" b="1" dirty="0">
                <a:solidFill>
                  <a:schemeClr val="bg1"/>
                </a:solidFill>
              </a:rPr>
              <a:t>History &amp; Evolution</a:t>
            </a:r>
          </a:p>
        </p:txBody>
      </p:sp>
      <p:sp>
        <p:nvSpPr>
          <p:cNvPr id="16" name="TextBox 15">
            <a:extLst>
              <a:ext uri="{FF2B5EF4-FFF2-40B4-BE49-F238E27FC236}">
                <a16:creationId xmlns:a16="http://schemas.microsoft.com/office/drawing/2014/main" id="{F6350C80-858E-A803-4884-75C39ED7AED3}"/>
              </a:ext>
            </a:extLst>
          </p:cNvPr>
          <p:cNvSpPr txBox="1"/>
          <p:nvPr/>
        </p:nvSpPr>
        <p:spPr>
          <a:xfrm>
            <a:off x="1524000" y="1943100"/>
            <a:ext cx="9144000" cy="3323987"/>
          </a:xfrm>
          <a:prstGeom prst="rect">
            <a:avLst/>
          </a:prstGeom>
          <a:noFill/>
        </p:spPr>
        <p:txBody>
          <a:bodyPr wrap="square" rtlCol="0">
            <a:spAutoFit/>
          </a:bodyPr>
          <a:lstStyle/>
          <a:p>
            <a:r>
              <a:rPr lang="en-US" sz="2400" b="1" dirty="0"/>
              <a:t>Centralized to Distributed to Centralized</a:t>
            </a:r>
          </a:p>
          <a:p>
            <a:endParaRPr lang="en-US" sz="2400" b="1" dirty="0"/>
          </a:p>
          <a:p>
            <a:r>
              <a:rPr lang="en-US" dirty="0"/>
              <a:t>Computing has evolved from single user single machine, to multiuser, to distributed, and is being consolidated back into data centers.</a:t>
            </a:r>
          </a:p>
          <a:p>
            <a:endParaRPr lang="en-US" dirty="0"/>
          </a:p>
          <a:p>
            <a:r>
              <a:rPr lang="en-US" dirty="0"/>
              <a:t>We had big single user machines that turned into big multiuser mainframes.  This is where UNIX and Linux ultimately came from.</a:t>
            </a:r>
          </a:p>
          <a:p>
            <a:endParaRPr lang="en-US" dirty="0"/>
          </a:p>
          <a:p>
            <a:r>
              <a:rPr lang="en-US" dirty="0"/>
              <a:t>We then went distributed to everyone having a computer and a server on there local network.</a:t>
            </a:r>
          </a:p>
          <a:p>
            <a:endParaRPr lang="en-US" dirty="0"/>
          </a:p>
          <a:p>
            <a:r>
              <a:rPr lang="en-US" dirty="0"/>
              <a:t>We are not in a cycle of consolidating those servers back into data centers.</a:t>
            </a:r>
          </a:p>
        </p:txBody>
      </p:sp>
    </p:spTree>
    <p:extLst>
      <p:ext uri="{BB962C8B-B14F-4D97-AF65-F5344CB8AC3E}">
        <p14:creationId xmlns:p14="http://schemas.microsoft.com/office/powerpoint/2010/main" val="300326996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7B84A25-6D7D-6912-122C-0DB796607D65}"/>
              </a:ext>
            </a:extLst>
          </p:cNvPr>
          <p:cNvPicPr>
            <a:picLocks noChangeAspect="1"/>
          </p:cNvPicPr>
          <p:nvPr/>
        </p:nvPicPr>
        <p:blipFill>
          <a:blip r:embed="rId2"/>
          <a:stretch>
            <a:fillRect/>
          </a:stretch>
        </p:blipFill>
        <p:spPr>
          <a:xfrm>
            <a:off x="609600" y="914400"/>
            <a:ext cx="2355068" cy="5397500"/>
          </a:xfrm>
          <a:prstGeom prst="rect">
            <a:avLst/>
          </a:prstGeom>
        </p:spPr>
      </p:pic>
      <p:sp>
        <p:nvSpPr>
          <p:cNvPr id="10" name="Rectangle 9">
            <a:extLst>
              <a:ext uri="{FF2B5EF4-FFF2-40B4-BE49-F238E27FC236}">
                <a16:creationId xmlns:a16="http://schemas.microsoft.com/office/drawing/2014/main" id="{045D6102-506A-CA2A-BFE9-F2F24634B5F3}"/>
              </a:ext>
            </a:extLst>
          </p:cNvPr>
          <p:cNvSpPr/>
          <p:nvPr/>
        </p:nvSpPr>
        <p:spPr>
          <a:xfrm>
            <a:off x="0" y="0"/>
            <a:ext cx="12192000" cy="6858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7B3393D-781F-11D8-C930-E92EBC7CE1EA}"/>
              </a:ext>
            </a:extLst>
          </p:cNvPr>
          <p:cNvSpPr/>
          <p:nvPr/>
        </p:nvSpPr>
        <p:spPr>
          <a:xfrm>
            <a:off x="0" y="6515099"/>
            <a:ext cx="12192000" cy="341489"/>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9079191F-A12F-3989-4119-07879E46D6CE}"/>
              </a:ext>
            </a:extLst>
          </p:cNvPr>
          <p:cNvSpPr txBox="1"/>
          <p:nvPr/>
        </p:nvSpPr>
        <p:spPr>
          <a:xfrm>
            <a:off x="152400" y="6547344"/>
            <a:ext cx="5829300" cy="276999"/>
          </a:xfrm>
          <a:prstGeom prst="rect">
            <a:avLst/>
          </a:prstGeom>
          <a:noFill/>
        </p:spPr>
        <p:txBody>
          <a:bodyPr wrap="square" rtlCol="0">
            <a:spAutoFit/>
          </a:bodyPr>
          <a:lstStyle/>
          <a:p>
            <a:r>
              <a:rPr lang="en-US" sz="1200" dirty="0">
                <a:solidFill>
                  <a:schemeClr val="bg1"/>
                </a:solidFill>
              </a:rPr>
              <a:t>Created by Shawn </a:t>
            </a:r>
            <a:r>
              <a:rPr lang="en-US" sz="1200" dirty="0" err="1">
                <a:solidFill>
                  <a:schemeClr val="bg1"/>
                </a:solidFill>
              </a:rPr>
              <a:t>Zernik</a:t>
            </a:r>
            <a:r>
              <a:rPr lang="en-US" sz="1200" dirty="0">
                <a:solidFill>
                  <a:schemeClr val="bg1"/>
                </a:solidFill>
              </a:rPr>
              <a:t> on 1/4/2024</a:t>
            </a:r>
          </a:p>
        </p:txBody>
      </p:sp>
      <p:sp>
        <p:nvSpPr>
          <p:cNvPr id="14" name="TextBox 13">
            <a:extLst>
              <a:ext uri="{FF2B5EF4-FFF2-40B4-BE49-F238E27FC236}">
                <a16:creationId xmlns:a16="http://schemas.microsoft.com/office/drawing/2014/main" id="{447D253E-B6D1-91B9-EEF9-C95B568E2B7B}"/>
              </a:ext>
            </a:extLst>
          </p:cNvPr>
          <p:cNvSpPr txBox="1"/>
          <p:nvPr/>
        </p:nvSpPr>
        <p:spPr>
          <a:xfrm>
            <a:off x="6096000" y="6547344"/>
            <a:ext cx="5943600" cy="276999"/>
          </a:xfrm>
          <a:prstGeom prst="rect">
            <a:avLst/>
          </a:prstGeom>
          <a:noFill/>
        </p:spPr>
        <p:txBody>
          <a:bodyPr wrap="square" rtlCol="0">
            <a:spAutoFit/>
          </a:bodyPr>
          <a:lstStyle/>
          <a:p>
            <a:pPr algn="r"/>
            <a:r>
              <a:rPr lang="en-US" sz="1200" dirty="0">
                <a:solidFill>
                  <a:schemeClr val="bg1"/>
                </a:solidFill>
              </a:rPr>
              <a:t>Slide </a:t>
            </a:r>
            <a:fld id="{6FA3485A-F454-114E-8FF0-4E63EF5BDB5A}" type="slidenum">
              <a:rPr lang="en-US" sz="1200" smtClean="0">
                <a:solidFill>
                  <a:schemeClr val="bg1"/>
                </a:solidFill>
              </a:rPr>
              <a:t>40</a:t>
            </a:fld>
            <a:endParaRPr lang="en-US" sz="1200" dirty="0">
              <a:solidFill>
                <a:schemeClr val="bg1"/>
              </a:solidFill>
            </a:endParaRPr>
          </a:p>
        </p:txBody>
      </p:sp>
      <p:sp>
        <p:nvSpPr>
          <p:cNvPr id="15" name="TextBox 14">
            <a:extLst>
              <a:ext uri="{FF2B5EF4-FFF2-40B4-BE49-F238E27FC236}">
                <a16:creationId xmlns:a16="http://schemas.microsoft.com/office/drawing/2014/main" id="{B0659C44-A5CF-346C-0C24-FFC9AD8A5067}"/>
              </a:ext>
            </a:extLst>
          </p:cNvPr>
          <p:cNvSpPr txBox="1"/>
          <p:nvPr/>
        </p:nvSpPr>
        <p:spPr>
          <a:xfrm>
            <a:off x="152400" y="114300"/>
            <a:ext cx="11887200" cy="461665"/>
          </a:xfrm>
          <a:prstGeom prst="rect">
            <a:avLst/>
          </a:prstGeom>
          <a:noFill/>
        </p:spPr>
        <p:txBody>
          <a:bodyPr wrap="square" rtlCol="0">
            <a:spAutoFit/>
          </a:bodyPr>
          <a:lstStyle/>
          <a:p>
            <a:r>
              <a:rPr lang="en-US" sz="2400" b="1" dirty="0" err="1">
                <a:solidFill>
                  <a:schemeClr val="bg1"/>
                </a:solidFill>
              </a:rPr>
              <a:t>WebApi</a:t>
            </a:r>
            <a:r>
              <a:rPr lang="en-US" sz="2400" b="1" dirty="0">
                <a:solidFill>
                  <a:schemeClr val="bg1"/>
                </a:solidFill>
              </a:rPr>
              <a:t> Solution – Entities – Entity – Implementation</a:t>
            </a:r>
          </a:p>
        </p:txBody>
      </p:sp>
      <p:sp>
        <p:nvSpPr>
          <p:cNvPr id="16" name="Left Brace 15">
            <a:extLst>
              <a:ext uri="{FF2B5EF4-FFF2-40B4-BE49-F238E27FC236}">
                <a16:creationId xmlns:a16="http://schemas.microsoft.com/office/drawing/2014/main" id="{3D2A8518-1655-3526-47A8-4A4EC312B81C}"/>
              </a:ext>
            </a:extLst>
          </p:cNvPr>
          <p:cNvSpPr/>
          <p:nvPr/>
        </p:nvSpPr>
        <p:spPr>
          <a:xfrm>
            <a:off x="3810000" y="914400"/>
            <a:ext cx="342900" cy="5372100"/>
          </a:xfrm>
          <a:prstGeom prst="leftBrace">
            <a:avLst/>
          </a:prstGeom>
          <a:ln w="762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Rectangle 18">
            <a:extLst>
              <a:ext uri="{FF2B5EF4-FFF2-40B4-BE49-F238E27FC236}">
                <a16:creationId xmlns:a16="http://schemas.microsoft.com/office/drawing/2014/main" id="{7B403523-25B2-AB4B-42E2-C8DC34AA066C}"/>
              </a:ext>
            </a:extLst>
          </p:cNvPr>
          <p:cNvSpPr/>
          <p:nvPr/>
        </p:nvSpPr>
        <p:spPr>
          <a:xfrm>
            <a:off x="889747" y="2897841"/>
            <a:ext cx="2057400" cy="342900"/>
          </a:xfrm>
          <a:prstGeom prst="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Arrow Connector 21">
            <a:extLst>
              <a:ext uri="{FF2B5EF4-FFF2-40B4-BE49-F238E27FC236}">
                <a16:creationId xmlns:a16="http://schemas.microsoft.com/office/drawing/2014/main" id="{01AE2BF4-DCBF-9377-680E-521DE4C42C50}"/>
              </a:ext>
            </a:extLst>
          </p:cNvPr>
          <p:cNvCxnSpPr>
            <a:cxnSpLocks/>
            <a:stCxn id="16" idx="1"/>
          </p:cNvCxnSpPr>
          <p:nvPr/>
        </p:nvCxnSpPr>
        <p:spPr>
          <a:xfrm flipH="1" flipV="1">
            <a:off x="3092824" y="3092824"/>
            <a:ext cx="717176" cy="507626"/>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E3BA5419-F720-F711-50D1-E663405922D4}"/>
              </a:ext>
            </a:extLst>
          </p:cNvPr>
          <p:cNvSpPr txBox="1"/>
          <p:nvPr/>
        </p:nvSpPr>
        <p:spPr>
          <a:xfrm>
            <a:off x="8018318" y="2509405"/>
            <a:ext cx="2380330" cy="2308324"/>
          </a:xfrm>
          <a:prstGeom prst="rect">
            <a:avLst/>
          </a:prstGeom>
          <a:noFill/>
        </p:spPr>
        <p:txBody>
          <a:bodyPr wrap="square" rtlCol="0">
            <a:spAutoFit/>
          </a:bodyPr>
          <a:lstStyle/>
          <a:p>
            <a:r>
              <a:rPr lang="en-US" dirty="0"/>
              <a:t>The “Table” annotation is not required if you follow EF8 naming patterns.</a:t>
            </a:r>
          </a:p>
          <a:p>
            <a:endParaRPr lang="en-US" dirty="0"/>
          </a:p>
          <a:p>
            <a:r>
              <a:rPr lang="en-US" dirty="0"/>
              <a:t>I’ve included it to highlight the syntax required when needed.</a:t>
            </a:r>
          </a:p>
        </p:txBody>
      </p:sp>
      <p:pic>
        <p:nvPicPr>
          <p:cNvPr id="3" name="Picture 2">
            <a:extLst>
              <a:ext uri="{FF2B5EF4-FFF2-40B4-BE49-F238E27FC236}">
                <a16:creationId xmlns:a16="http://schemas.microsoft.com/office/drawing/2014/main" id="{37BF923F-1DD1-3586-79EB-9345878D7F26}"/>
              </a:ext>
            </a:extLst>
          </p:cNvPr>
          <p:cNvPicPr>
            <a:picLocks noChangeAspect="1"/>
          </p:cNvPicPr>
          <p:nvPr/>
        </p:nvPicPr>
        <p:blipFill>
          <a:blip r:embed="rId3"/>
          <a:stretch>
            <a:fillRect/>
          </a:stretch>
        </p:blipFill>
        <p:spPr>
          <a:xfrm>
            <a:off x="4152900" y="1028700"/>
            <a:ext cx="2692750" cy="5192137"/>
          </a:xfrm>
          <a:prstGeom prst="rect">
            <a:avLst/>
          </a:prstGeom>
        </p:spPr>
      </p:pic>
      <p:sp>
        <p:nvSpPr>
          <p:cNvPr id="2" name="Rectangle 1">
            <a:extLst>
              <a:ext uri="{FF2B5EF4-FFF2-40B4-BE49-F238E27FC236}">
                <a16:creationId xmlns:a16="http://schemas.microsoft.com/office/drawing/2014/main" id="{F505D736-1E69-9371-0784-7C9D8AC51323}"/>
              </a:ext>
            </a:extLst>
          </p:cNvPr>
          <p:cNvSpPr/>
          <p:nvPr/>
        </p:nvSpPr>
        <p:spPr>
          <a:xfrm>
            <a:off x="4333010" y="1324841"/>
            <a:ext cx="592282" cy="140278"/>
          </a:xfrm>
          <a:prstGeom prst="rect">
            <a:avLst/>
          </a:prstGeom>
          <a:solidFill>
            <a:srgbClr val="FFFF00">
              <a:alpha val="32941"/>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4506342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5D6102-506A-CA2A-BFE9-F2F24634B5F3}"/>
              </a:ext>
            </a:extLst>
          </p:cNvPr>
          <p:cNvSpPr/>
          <p:nvPr/>
        </p:nvSpPr>
        <p:spPr>
          <a:xfrm>
            <a:off x="0" y="0"/>
            <a:ext cx="12192000" cy="6858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7B3393D-781F-11D8-C930-E92EBC7CE1EA}"/>
              </a:ext>
            </a:extLst>
          </p:cNvPr>
          <p:cNvSpPr/>
          <p:nvPr/>
        </p:nvSpPr>
        <p:spPr>
          <a:xfrm>
            <a:off x="0" y="6515099"/>
            <a:ext cx="12192000" cy="341489"/>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9079191F-A12F-3989-4119-07879E46D6CE}"/>
              </a:ext>
            </a:extLst>
          </p:cNvPr>
          <p:cNvSpPr txBox="1"/>
          <p:nvPr/>
        </p:nvSpPr>
        <p:spPr>
          <a:xfrm>
            <a:off x="152400" y="6547344"/>
            <a:ext cx="5829300" cy="276999"/>
          </a:xfrm>
          <a:prstGeom prst="rect">
            <a:avLst/>
          </a:prstGeom>
          <a:noFill/>
        </p:spPr>
        <p:txBody>
          <a:bodyPr wrap="square" rtlCol="0">
            <a:spAutoFit/>
          </a:bodyPr>
          <a:lstStyle/>
          <a:p>
            <a:r>
              <a:rPr lang="en-US" sz="1200" dirty="0">
                <a:solidFill>
                  <a:schemeClr val="bg1"/>
                </a:solidFill>
              </a:rPr>
              <a:t>Created by Shawn </a:t>
            </a:r>
            <a:r>
              <a:rPr lang="en-US" sz="1200" dirty="0" err="1">
                <a:solidFill>
                  <a:schemeClr val="bg1"/>
                </a:solidFill>
              </a:rPr>
              <a:t>Zernik</a:t>
            </a:r>
            <a:r>
              <a:rPr lang="en-US" sz="1200" dirty="0">
                <a:solidFill>
                  <a:schemeClr val="bg1"/>
                </a:solidFill>
              </a:rPr>
              <a:t> on 1/4/2024</a:t>
            </a:r>
          </a:p>
        </p:txBody>
      </p:sp>
      <p:sp>
        <p:nvSpPr>
          <p:cNvPr id="14" name="TextBox 13">
            <a:extLst>
              <a:ext uri="{FF2B5EF4-FFF2-40B4-BE49-F238E27FC236}">
                <a16:creationId xmlns:a16="http://schemas.microsoft.com/office/drawing/2014/main" id="{447D253E-B6D1-91B9-EEF9-C95B568E2B7B}"/>
              </a:ext>
            </a:extLst>
          </p:cNvPr>
          <p:cNvSpPr txBox="1"/>
          <p:nvPr/>
        </p:nvSpPr>
        <p:spPr>
          <a:xfrm>
            <a:off x="6096000" y="6547344"/>
            <a:ext cx="5943600" cy="276999"/>
          </a:xfrm>
          <a:prstGeom prst="rect">
            <a:avLst/>
          </a:prstGeom>
          <a:noFill/>
        </p:spPr>
        <p:txBody>
          <a:bodyPr wrap="square" rtlCol="0">
            <a:spAutoFit/>
          </a:bodyPr>
          <a:lstStyle/>
          <a:p>
            <a:pPr algn="r"/>
            <a:r>
              <a:rPr lang="en-US" sz="1200" dirty="0">
                <a:solidFill>
                  <a:schemeClr val="bg1"/>
                </a:solidFill>
              </a:rPr>
              <a:t>Slide </a:t>
            </a:r>
            <a:fld id="{6FA3485A-F454-114E-8FF0-4E63EF5BDB5A}" type="slidenum">
              <a:rPr lang="en-US" sz="1200" smtClean="0">
                <a:solidFill>
                  <a:schemeClr val="bg1"/>
                </a:solidFill>
              </a:rPr>
              <a:t>41</a:t>
            </a:fld>
            <a:endParaRPr lang="en-US" sz="1200" dirty="0">
              <a:solidFill>
                <a:schemeClr val="bg1"/>
              </a:solidFill>
            </a:endParaRPr>
          </a:p>
        </p:txBody>
      </p:sp>
      <p:sp>
        <p:nvSpPr>
          <p:cNvPr id="15" name="TextBox 14">
            <a:extLst>
              <a:ext uri="{FF2B5EF4-FFF2-40B4-BE49-F238E27FC236}">
                <a16:creationId xmlns:a16="http://schemas.microsoft.com/office/drawing/2014/main" id="{B0659C44-A5CF-346C-0C24-FFC9AD8A5067}"/>
              </a:ext>
            </a:extLst>
          </p:cNvPr>
          <p:cNvSpPr txBox="1"/>
          <p:nvPr/>
        </p:nvSpPr>
        <p:spPr>
          <a:xfrm>
            <a:off x="152400" y="114300"/>
            <a:ext cx="11887200" cy="461665"/>
          </a:xfrm>
          <a:prstGeom prst="rect">
            <a:avLst/>
          </a:prstGeom>
          <a:noFill/>
        </p:spPr>
        <p:txBody>
          <a:bodyPr wrap="square" rtlCol="0">
            <a:spAutoFit/>
          </a:bodyPr>
          <a:lstStyle/>
          <a:p>
            <a:r>
              <a:rPr lang="en-US" sz="2400" b="1" dirty="0" err="1">
                <a:solidFill>
                  <a:schemeClr val="bg1"/>
                </a:solidFill>
              </a:rPr>
              <a:t>WebApi</a:t>
            </a:r>
            <a:r>
              <a:rPr lang="en-US" sz="2400" b="1" dirty="0">
                <a:solidFill>
                  <a:schemeClr val="bg1"/>
                </a:solidFill>
              </a:rPr>
              <a:t> Solution – Entities – Entity – Primary Keys</a:t>
            </a:r>
          </a:p>
        </p:txBody>
      </p:sp>
      <p:sp>
        <p:nvSpPr>
          <p:cNvPr id="18" name="TextBox 17">
            <a:extLst>
              <a:ext uri="{FF2B5EF4-FFF2-40B4-BE49-F238E27FC236}">
                <a16:creationId xmlns:a16="http://schemas.microsoft.com/office/drawing/2014/main" id="{E3BA5419-F720-F711-50D1-E663405922D4}"/>
              </a:ext>
            </a:extLst>
          </p:cNvPr>
          <p:cNvSpPr txBox="1"/>
          <p:nvPr/>
        </p:nvSpPr>
        <p:spPr>
          <a:xfrm>
            <a:off x="7732568" y="2135332"/>
            <a:ext cx="3411682" cy="2585323"/>
          </a:xfrm>
          <a:prstGeom prst="rect">
            <a:avLst/>
          </a:prstGeom>
          <a:noFill/>
        </p:spPr>
        <p:txBody>
          <a:bodyPr wrap="square" rtlCol="0">
            <a:spAutoFit/>
          </a:bodyPr>
          <a:lstStyle/>
          <a:p>
            <a:r>
              <a:rPr lang="en-US" dirty="0"/>
              <a:t>When not following common practices – where you “ID” column is a autoincrement big integer, you must annotate the “Key” column.</a:t>
            </a:r>
          </a:p>
          <a:p>
            <a:endParaRPr lang="en-US" dirty="0"/>
          </a:p>
          <a:p>
            <a:r>
              <a:rPr lang="en-US" dirty="0"/>
              <a:t>This is why the “Key” annotation is here – I </a:t>
            </a:r>
            <a:r>
              <a:rPr lang="en-US" dirty="0" err="1"/>
              <a:t>preffer</a:t>
            </a:r>
            <a:r>
              <a:rPr lang="en-US" dirty="0"/>
              <a:t> to use GUIDs as primary keys.  I can predict them before inserts.</a:t>
            </a:r>
          </a:p>
        </p:txBody>
      </p:sp>
      <p:pic>
        <p:nvPicPr>
          <p:cNvPr id="3" name="Picture 2">
            <a:extLst>
              <a:ext uri="{FF2B5EF4-FFF2-40B4-BE49-F238E27FC236}">
                <a16:creationId xmlns:a16="http://schemas.microsoft.com/office/drawing/2014/main" id="{37BF923F-1DD1-3586-79EB-9345878D7F26}"/>
              </a:ext>
            </a:extLst>
          </p:cNvPr>
          <p:cNvPicPr>
            <a:picLocks noChangeAspect="1"/>
          </p:cNvPicPr>
          <p:nvPr/>
        </p:nvPicPr>
        <p:blipFill>
          <a:blip r:embed="rId2"/>
          <a:stretch>
            <a:fillRect/>
          </a:stretch>
        </p:blipFill>
        <p:spPr>
          <a:xfrm>
            <a:off x="4152900" y="1028700"/>
            <a:ext cx="2692750" cy="5192137"/>
          </a:xfrm>
          <a:prstGeom prst="rect">
            <a:avLst/>
          </a:prstGeom>
        </p:spPr>
      </p:pic>
      <p:sp>
        <p:nvSpPr>
          <p:cNvPr id="2" name="Rectangle 1">
            <a:extLst>
              <a:ext uri="{FF2B5EF4-FFF2-40B4-BE49-F238E27FC236}">
                <a16:creationId xmlns:a16="http://schemas.microsoft.com/office/drawing/2014/main" id="{F505D736-1E69-9371-0784-7C9D8AC51323}"/>
              </a:ext>
            </a:extLst>
          </p:cNvPr>
          <p:cNvSpPr/>
          <p:nvPr/>
        </p:nvSpPr>
        <p:spPr>
          <a:xfrm>
            <a:off x="4410941" y="1756063"/>
            <a:ext cx="259773" cy="140278"/>
          </a:xfrm>
          <a:prstGeom prst="rect">
            <a:avLst/>
          </a:prstGeom>
          <a:solidFill>
            <a:srgbClr val="FFFF00">
              <a:alpha val="32941"/>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A7A6FF0D-5CBE-530B-793D-28554E7D68D9}"/>
              </a:ext>
            </a:extLst>
          </p:cNvPr>
          <p:cNvPicPr>
            <a:picLocks noChangeAspect="1"/>
          </p:cNvPicPr>
          <p:nvPr/>
        </p:nvPicPr>
        <p:blipFill>
          <a:blip r:embed="rId3"/>
          <a:stretch>
            <a:fillRect/>
          </a:stretch>
        </p:blipFill>
        <p:spPr>
          <a:xfrm>
            <a:off x="609600" y="914400"/>
            <a:ext cx="2355068" cy="5397500"/>
          </a:xfrm>
          <a:prstGeom prst="rect">
            <a:avLst/>
          </a:prstGeom>
        </p:spPr>
      </p:pic>
      <p:sp>
        <p:nvSpPr>
          <p:cNvPr id="5" name="Left Brace 4">
            <a:extLst>
              <a:ext uri="{FF2B5EF4-FFF2-40B4-BE49-F238E27FC236}">
                <a16:creationId xmlns:a16="http://schemas.microsoft.com/office/drawing/2014/main" id="{F07720B3-7220-18AA-65E9-C63900759019}"/>
              </a:ext>
            </a:extLst>
          </p:cNvPr>
          <p:cNvSpPr/>
          <p:nvPr/>
        </p:nvSpPr>
        <p:spPr>
          <a:xfrm>
            <a:off x="3810000" y="914400"/>
            <a:ext cx="342900" cy="5372100"/>
          </a:xfrm>
          <a:prstGeom prst="leftBrace">
            <a:avLst/>
          </a:prstGeom>
          <a:ln w="762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Rectangle 5">
            <a:extLst>
              <a:ext uri="{FF2B5EF4-FFF2-40B4-BE49-F238E27FC236}">
                <a16:creationId xmlns:a16="http://schemas.microsoft.com/office/drawing/2014/main" id="{D3A7CBA3-603C-04B9-44A8-44A2995B229B}"/>
              </a:ext>
            </a:extLst>
          </p:cNvPr>
          <p:cNvSpPr/>
          <p:nvPr/>
        </p:nvSpPr>
        <p:spPr>
          <a:xfrm>
            <a:off x="889747" y="2897841"/>
            <a:ext cx="2057400" cy="342900"/>
          </a:xfrm>
          <a:prstGeom prst="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a:extLst>
              <a:ext uri="{FF2B5EF4-FFF2-40B4-BE49-F238E27FC236}">
                <a16:creationId xmlns:a16="http://schemas.microsoft.com/office/drawing/2014/main" id="{48D97074-DC27-7F73-330D-72EA40D1B12D}"/>
              </a:ext>
            </a:extLst>
          </p:cNvPr>
          <p:cNvCxnSpPr>
            <a:cxnSpLocks/>
            <a:stCxn id="5" idx="1"/>
          </p:cNvCxnSpPr>
          <p:nvPr/>
        </p:nvCxnSpPr>
        <p:spPr>
          <a:xfrm flipH="1" flipV="1">
            <a:off x="3092824" y="3092824"/>
            <a:ext cx="717176" cy="507626"/>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0390560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5D6102-506A-CA2A-BFE9-F2F24634B5F3}"/>
              </a:ext>
            </a:extLst>
          </p:cNvPr>
          <p:cNvSpPr/>
          <p:nvPr/>
        </p:nvSpPr>
        <p:spPr>
          <a:xfrm>
            <a:off x="0" y="0"/>
            <a:ext cx="12192000" cy="6858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7B3393D-781F-11D8-C930-E92EBC7CE1EA}"/>
              </a:ext>
            </a:extLst>
          </p:cNvPr>
          <p:cNvSpPr/>
          <p:nvPr/>
        </p:nvSpPr>
        <p:spPr>
          <a:xfrm>
            <a:off x="0" y="6515099"/>
            <a:ext cx="12192000" cy="341489"/>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9079191F-A12F-3989-4119-07879E46D6CE}"/>
              </a:ext>
            </a:extLst>
          </p:cNvPr>
          <p:cNvSpPr txBox="1"/>
          <p:nvPr/>
        </p:nvSpPr>
        <p:spPr>
          <a:xfrm>
            <a:off x="152400" y="6547344"/>
            <a:ext cx="5829300" cy="276999"/>
          </a:xfrm>
          <a:prstGeom prst="rect">
            <a:avLst/>
          </a:prstGeom>
          <a:noFill/>
        </p:spPr>
        <p:txBody>
          <a:bodyPr wrap="square" rtlCol="0">
            <a:spAutoFit/>
          </a:bodyPr>
          <a:lstStyle/>
          <a:p>
            <a:r>
              <a:rPr lang="en-US" sz="1200" dirty="0">
                <a:solidFill>
                  <a:schemeClr val="bg1"/>
                </a:solidFill>
              </a:rPr>
              <a:t>Created by Shawn </a:t>
            </a:r>
            <a:r>
              <a:rPr lang="en-US" sz="1200" dirty="0" err="1">
                <a:solidFill>
                  <a:schemeClr val="bg1"/>
                </a:solidFill>
              </a:rPr>
              <a:t>Zernik</a:t>
            </a:r>
            <a:r>
              <a:rPr lang="en-US" sz="1200" dirty="0">
                <a:solidFill>
                  <a:schemeClr val="bg1"/>
                </a:solidFill>
              </a:rPr>
              <a:t> on 1/4/2024</a:t>
            </a:r>
          </a:p>
        </p:txBody>
      </p:sp>
      <p:sp>
        <p:nvSpPr>
          <p:cNvPr id="14" name="TextBox 13">
            <a:extLst>
              <a:ext uri="{FF2B5EF4-FFF2-40B4-BE49-F238E27FC236}">
                <a16:creationId xmlns:a16="http://schemas.microsoft.com/office/drawing/2014/main" id="{447D253E-B6D1-91B9-EEF9-C95B568E2B7B}"/>
              </a:ext>
            </a:extLst>
          </p:cNvPr>
          <p:cNvSpPr txBox="1"/>
          <p:nvPr/>
        </p:nvSpPr>
        <p:spPr>
          <a:xfrm>
            <a:off x="6096000" y="6547344"/>
            <a:ext cx="5943600" cy="276999"/>
          </a:xfrm>
          <a:prstGeom prst="rect">
            <a:avLst/>
          </a:prstGeom>
          <a:noFill/>
        </p:spPr>
        <p:txBody>
          <a:bodyPr wrap="square" rtlCol="0">
            <a:spAutoFit/>
          </a:bodyPr>
          <a:lstStyle/>
          <a:p>
            <a:pPr algn="r"/>
            <a:r>
              <a:rPr lang="en-US" sz="1200" dirty="0">
                <a:solidFill>
                  <a:schemeClr val="bg1"/>
                </a:solidFill>
              </a:rPr>
              <a:t>Slide </a:t>
            </a:r>
            <a:fld id="{6FA3485A-F454-114E-8FF0-4E63EF5BDB5A}" type="slidenum">
              <a:rPr lang="en-US" sz="1200" smtClean="0">
                <a:solidFill>
                  <a:schemeClr val="bg1"/>
                </a:solidFill>
              </a:rPr>
              <a:t>42</a:t>
            </a:fld>
            <a:endParaRPr lang="en-US" sz="1200" dirty="0">
              <a:solidFill>
                <a:schemeClr val="bg1"/>
              </a:solidFill>
            </a:endParaRPr>
          </a:p>
        </p:txBody>
      </p:sp>
      <p:sp>
        <p:nvSpPr>
          <p:cNvPr id="15" name="TextBox 14">
            <a:extLst>
              <a:ext uri="{FF2B5EF4-FFF2-40B4-BE49-F238E27FC236}">
                <a16:creationId xmlns:a16="http://schemas.microsoft.com/office/drawing/2014/main" id="{B0659C44-A5CF-346C-0C24-FFC9AD8A5067}"/>
              </a:ext>
            </a:extLst>
          </p:cNvPr>
          <p:cNvSpPr txBox="1"/>
          <p:nvPr/>
        </p:nvSpPr>
        <p:spPr>
          <a:xfrm>
            <a:off x="152400" y="114300"/>
            <a:ext cx="11887200" cy="461665"/>
          </a:xfrm>
          <a:prstGeom prst="rect">
            <a:avLst/>
          </a:prstGeom>
          <a:noFill/>
        </p:spPr>
        <p:txBody>
          <a:bodyPr wrap="square" rtlCol="0">
            <a:spAutoFit/>
          </a:bodyPr>
          <a:lstStyle/>
          <a:p>
            <a:r>
              <a:rPr lang="en-US" sz="2400" b="1" dirty="0" err="1">
                <a:solidFill>
                  <a:schemeClr val="bg1"/>
                </a:solidFill>
              </a:rPr>
              <a:t>WebApi</a:t>
            </a:r>
            <a:r>
              <a:rPr lang="en-US" sz="2400" b="1" dirty="0">
                <a:solidFill>
                  <a:schemeClr val="bg1"/>
                </a:solidFill>
              </a:rPr>
              <a:t> Solution – Entities – Entity – Untracked</a:t>
            </a:r>
          </a:p>
        </p:txBody>
      </p:sp>
      <p:sp>
        <p:nvSpPr>
          <p:cNvPr id="18" name="TextBox 17">
            <a:extLst>
              <a:ext uri="{FF2B5EF4-FFF2-40B4-BE49-F238E27FC236}">
                <a16:creationId xmlns:a16="http://schemas.microsoft.com/office/drawing/2014/main" id="{E3BA5419-F720-F711-50D1-E663405922D4}"/>
              </a:ext>
            </a:extLst>
          </p:cNvPr>
          <p:cNvSpPr txBox="1"/>
          <p:nvPr/>
        </p:nvSpPr>
        <p:spPr>
          <a:xfrm>
            <a:off x="7779327" y="1693718"/>
            <a:ext cx="3411682" cy="3693319"/>
          </a:xfrm>
          <a:prstGeom prst="rect">
            <a:avLst/>
          </a:prstGeom>
          <a:noFill/>
        </p:spPr>
        <p:txBody>
          <a:bodyPr wrap="square" rtlCol="0">
            <a:spAutoFit/>
          </a:bodyPr>
          <a:lstStyle/>
          <a:p>
            <a:r>
              <a:rPr lang="en-US" dirty="0"/>
              <a:t>If an entity is not loaded/created directly from the </a:t>
            </a:r>
            <a:r>
              <a:rPr lang="en-US" dirty="0" err="1"/>
              <a:t>DbContext</a:t>
            </a:r>
            <a:r>
              <a:rPr lang="en-US" dirty="0"/>
              <a:t> – it’s “untracked”.</a:t>
            </a:r>
          </a:p>
          <a:p>
            <a:endParaRPr lang="en-US" dirty="0"/>
          </a:p>
          <a:p>
            <a:r>
              <a:rPr lang="en-US" dirty="0"/>
              <a:t>You cannot use the </a:t>
            </a:r>
            <a:r>
              <a:rPr lang="en-US" dirty="0" err="1"/>
              <a:t>DbContext</a:t>
            </a:r>
            <a:r>
              <a:rPr lang="en-US" dirty="0"/>
              <a:t> to persist those entities.</a:t>
            </a:r>
          </a:p>
          <a:p>
            <a:endParaRPr lang="en-US" dirty="0"/>
          </a:p>
          <a:p>
            <a:r>
              <a:rPr lang="en-US" dirty="0"/>
              <a:t>To handle the case where the </a:t>
            </a:r>
            <a:r>
              <a:rPr lang="en-US" dirty="0" err="1"/>
              <a:t>WebApi</a:t>
            </a:r>
            <a:r>
              <a:rPr lang="en-US" dirty="0"/>
              <a:t> gets an entity in the post body and we need to save or update it, I’ve created the “</a:t>
            </a:r>
            <a:r>
              <a:rPr lang="en-US" dirty="0" err="1"/>
              <a:t>CopyFrom</a:t>
            </a:r>
            <a:r>
              <a:rPr lang="en-US" dirty="0"/>
              <a:t>” interface that copies the fields between entities.</a:t>
            </a:r>
          </a:p>
        </p:txBody>
      </p:sp>
      <p:pic>
        <p:nvPicPr>
          <p:cNvPr id="3" name="Picture 2">
            <a:extLst>
              <a:ext uri="{FF2B5EF4-FFF2-40B4-BE49-F238E27FC236}">
                <a16:creationId xmlns:a16="http://schemas.microsoft.com/office/drawing/2014/main" id="{37BF923F-1DD1-3586-79EB-9345878D7F26}"/>
              </a:ext>
            </a:extLst>
          </p:cNvPr>
          <p:cNvPicPr>
            <a:picLocks noChangeAspect="1"/>
          </p:cNvPicPr>
          <p:nvPr/>
        </p:nvPicPr>
        <p:blipFill>
          <a:blip r:embed="rId2"/>
          <a:stretch>
            <a:fillRect/>
          </a:stretch>
        </p:blipFill>
        <p:spPr>
          <a:xfrm>
            <a:off x="4152900" y="1028700"/>
            <a:ext cx="2692750" cy="5192137"/>
          </a:xfrm>
          <a:prstGeom prst="rect">
            <a:avLst/>
          </a:prstGeom>
        </p:spPr>
      </p:pic>
      <p:sp>
        <p:nvSpPr>
          <p:cNvPr id="2" name="Rectangle 1">
            <a:extLst>
              <a:ext uri="{FF2B5EF4-FFF2-40B4-BE49-F238E27FC236}">
                <a16:creationId xmlns:a16="http://schemas.microsoft.com/office/drawing/2014/main" id="{F505D736-1E69-9371-0784-7C9D8AC51323}"/>
              </a:ext>
            </a:extLst>
          </p:cNvPr>
          <p:cNvSpPr/>
          <p:nvPr/>
        </p:nvSpPr>
        <p:spPr>
          <a:xfrm>
            <a:off x="5070764" y="1449531"/>
            <a:ext cx="670213" cy="140278"/>
          </a:xfrm>
          <a:prstGeom prst="rect">
            <a:avLst/>
          </a:prstGeom>
          <a:solidFill>
            <a:srgbClr val="FFFF00">
              <a:alpha val="32941"/>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1DC4CEA7-1EC1-9817-BD81-45D4514BB07F}"/>
              </a:ext>
            </a:extLst>
          </p:cNvPr>
          <p:cNvSpPr/>
          <p:nvPr/>
        </p:nvSpPr>
        <p:spPr>
          <a:xfrm>
            <a:off x="4433455" y="2407227"/>
            <a:ext cx="1395845" cy="574964"/>
          </a:xfrm>
          <a:prstGeom prst="rect">
            <a:avLst/>
          </a:prstGeom>
          <a:solidFill>
            <a:srgbClr val="FFFF00">
              <a:alpha val="32941"/>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73E503C9-2165-85C9-848F-DF07B088FC10}"/>
              </a:ext>
            </a:extLst>
          </p:cNvPr>
          <p:cNvPicPr>
            <a:picLocks noChangeAspect="1"/>
          </p:cNvPicPr>
          <p:nvPr/>
        </p:nvPicPr>
        <p:blipFill>
          <a:blip r:embed="rId3"/>
          <a:stretch>
            <a:fillRect/>
          </a:stretch>
        </p:blipFill>
        <p:spPr>
          <a:xfrm>
            <a:off x="609600" y="914400"/>
            <a:ext cx="2355068" cy="5397500"/>
          </a:xfrm>
          <a:prstGeom prst="rect">
            <a:avLst/>
          </a:prstGeom>
        </p:spPr>
      </p:pic>
      <p:sp>
        <p:nvSpPr>
          <p:cNvPr id="6" name="Left Brace 5">
            <a:extLst>
              <a:ext uri="{FF2B5EF4-FFF2-40B4-BE49-F238E27FC236}">
                <a16:creationId xmlns:a16="http://schemas.microsoft.com/office/drawing/2014/main" id="{C2CDBC93-2362-78F5-789F-DCA1FA2B330F}"/>
              </a:ext>
            </a:extLst>
          </p:cNvPr>
          <p:cNvSpPr/>
          <p:nvPr/>
        </p:nvSpPr>
        <p:spPr>
          <a:xfrm>
            <a:off x="3810000" y="914400"/>
            <a:ext cx="342900" cy="5372100"/>
          </a:xfrm>
          <a:prstGeom prst="leftBrace">
            <a:avLst/>
          </a:prstGeom>
          <a:ln w="762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Rectangle 6">
            <a:extLst>
              <a:ext uri="{FF2B5EF4-FFF2-40B4-BE49-F238E27FC236}">
                <a16:creationId xmlns:a16="http://schemas.microsoft.com/office/drawing/2014/main" id="{A6B9FB99-65E8-011E-2A1A-A4597B1887A6}"/>
              </a:ext>
            </a:extLst>
          </p:cNvPr>
          <p:cNvSpPr/>
          <p:nvPr/>
        </p:nvSpPr>
        <p:spPr>
          <a:xfrm>
            <a:off x="889747" y="2897841"/>
            <a:ext cx="2057400" cy="342900"/>
          </a:xfrm>
          <a:prstGeom prst="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a:extLst>
              <a:ext uri="{FF2B5EF4-FFF2-40B4-BE49-F238E27FC236}">
                <a16:creationId xmlns:a16="http://schemas.microsoft.com/office/drawing/2014/main" id="{3A8A156C-D08C-4CD6-B3EB-07FEEC8D1FE2}"/>
              </a:ext>
            </a:extLst>
          </p:cNvPr>
          <p:cNvCxnSpPr>
            <a:cxnSpLocks/>
            <a:stCxn id="6" idx="1"/>
          </p:cNvCxnSpPr>
          <p:nvPr/>
        </p:nvCxnSpPr>
        <p:spPr>
          <a:xfrm flipH="1" flipV="1">
            <a:off x="3092824" y="3092824"/>
            <a:ext cx="717176" cy="507626"/>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729270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5D6102-506A-CA2A-BFE9-F2F24634B5F3}"/>
              </a:ext>
            </a:extLst>
          </p:cNvPr>
          <p:cNvSpPr/>
          <p:nvPr/>
        </p:nvSpPr>
        <p:spPr>
          <a:xfrm>
            <a:off x="0" y="0"/>
            <a:ext cx="12192000" cy="6858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7B3393D-781F-11D8-C930-E92EBC7CE1EA}"/>
              </a:ext>
            </a:extLst>
          </p:cNvPr>
          <p:cNvSpPr/>
          <p:nvPr/>
        </p:nvSpPr>
        <p:spPr>
          <a:xfrm>
            <a:off x="0" y="6515099"/>
            <a:ext cx="12192000" cy="341489"/>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9079191F-A12F-3989-4119-07879E46D6CE}"/>
              </a:ext>
            </a:extLst>
          </p:cNvPr>
          <p:cNvSpPr txBox="1"/>
          <p:nvPr/>
        </p:nvSpPr>
        <p:spPr>
          <a:xfrm>
            <a:off x="152400" y="6547344"/>
            <a:ext cx="5829300" cy="276999"/>
          </a:xfrm>
          <a:prstGeom prst="rect">
            <a:avLst/>
          </a:prstGeom>
          <a:noFill/>
        </p:spPr>
        <p:txBody>
          <a:bodyPr wrap="square" rtlCol="0">
            <a:spAutoFit/>
          </a:bodyPr>
          <a:lstStyle/>
          <a:p>
            <a:r>
              <a:rPr lang="en-US" sz="1200" dirty="0">
                <a:solidFill>
                  <a:schemeClr val="bg1"/>
                </a:solidFill>
              </a:rPr>
              <a:t>Created by Shawn </a:t>
            </a:r>
            <a:r>
              <a:rPr lang="en-US" sz="1200" dirty="0" err="1">
                <a:solidFill>
                  <a:schemeClr val="bg1"/>
                </a:solidFill>
              </a:rPr>
              <a:t>Zernik</a:t>
            </a:r>
            <a:r>
              <a:rPr lang="en-US" sz="1200" dirty="0">
                <a:solidFill>
                  <a:schemeClr val="bg1"/>
                </a:solidFill>
              </a:rPr>
              <a:t> on 1/4/2024</a:t>
            </a:r>
          </a:p>
        </p:txBody>
      </p:sp>
      <p:sp>
        <p:nvSpPr>
          <p:cNvPr id="14" name="TextBox 13">
            <a:extLst>
              <a:ext uri="{FF2B5EF4-FFF2-40B4-BE49-F238E27FC236}">
                <a16:creationId xmlns:a16="http://schemas.microsoft.com/office/drawing/2014/main" id="{447D253E-B6D1-91B9-EEF9-C95B568E2B7B}"/>
              </a:ext>
            </a:extLst>
          </p:cNvPr>
          <p:cNvSpPr txBox="1"/>
          <p:nvPr/>
        </p:nvSpPr>
        <p:spPr>
          <a:xfrm>
            <a:off x="6096000" y="6547344"/>
            <a:ext cx="5943600" cy="276999"/>
          </a:xfrm>
          <a:prstGeom prst="rect">
            <a:avLst/>
          </a:prstGeom>
          <a:noFill/>
        </p:spPr>
        <p:txBody>
          <a:bodyPr wrap="square" rtlCol="0">
            <a:spAutoFit/>
          </a:bodyPr>
          <a:lstStyle/>
          <a:p>
            <a:pPr algn="r"/>
            <a:r>
              <a:rPr lang="en-US" sz="1200" dirty="0">
                <a:solidFill>
                  <a:schemeClr val="bg1"/>
                </a:solidFill>
              </a:rPr>
              <a:t>Slide </a:t>
            </a:r>
            <a:fld id="{6FA3485A-F454-114E-8FF0-4E63EF5BDB5A}" type="slidenum">
              <a:rPr lang="en-US" sz="1200" smtClean="0">
                <a:solidFill>
                  <a:schemeClr val="bg1"/>
                </a:solidFill>
              </a:rPr>
              <a:t>43</a:t>
            </a:fld>
            <a:endParaRPr lang="en-US" sz="1200" dirty="0">
              <a:solidFill>
                <a:schemeClr val="bg1"/>
              </a:solidFill>
            </a:endParaRPr>
          </a:p>
        </p:txBody>
      </p:sp>
      <p:sp>
        <p:nvSpPr>
          <p:cNvPr id="15" name="TextBox 14">
            <a:extLst>
              <a:ext uri="{FF2B5EF4-FFF2-40B4-BE49-F238E27FC236}">
                <a16:creationId xmlns:a16="http://schemas.microsoft.com/office/drawing/2014/main" id="{B0659C44-A5CF-346C-0C24-FFC9AD8A5067}"/>
              </a:ext>
            </a:extLst>
          </p:cNvPr>
          <p:cNvSpPr txBox="1"/>
          <p:nvPr/>
        </p:nvSpPr>
        <p:spPr>
          <a:xfrm>
            <a:off x="152400" y="114300"/>
            <a:ext cx="11887200" cy="461665"/>
          </a:xfrm>
          <a:prstGeom prst="rect">
            <a:avLst/>
          </a:prstGeom>
          <a:noFill/>
        </p:spPr>
        <p:txBody>
          <a:bodyPr wrap="square" rtlCol="0">
            <a:spAutoFit/>
          </a:bodyPr>
          <a:lstStyle/>
          <a:p>
            <a:r>
              <a:rPr lang="en-US" sz="2400" b="1" dirty="0" err="1">
                <a:solidFill>
                  <a:schemeClr val="bg1"/>
                </a:solidFill>
              </a:rPr>
              <a:t>WebApi</a:t>
            </a:r>
            <a:r>
              <a:rPr lang="en-US" sz="2400" b="1" dirty="0">
                <a:solidFill>
                  <a:schemeClr val="bg1"/>
                </a:solidFill>
              </a:rPr>
              <a:t> Solution – Entities – Entity – Static Data Operations</a:t>
            </a:r>
          </a:p>
        </p:txBody>
      </p:sp>
      <p:sp>
        <p:nvSpPr>
          <p:cNvPr id="18" name="TextBox 17">
            <a:extLst>
              <a:ext uri="{FF2B5EF4-FFF2-40B4-BE49-F238E27FC236}">
                <a16:creationId xmlns:a16="http://schemas.microsoft.com/office/drawing/2014/main" id="{E3BA5419-F720-F711-50D1-E663405922D4}"/>
              </a:ext>
            </a:extLst>
          </p:cNvPr>
          <p:cNvSpPr txBox="1"/>
          <p:nvPr/>
        </p:nvSpPr>
        <p:spPr>
          <a:xfrm>
            <a:off x="7722177" y="2914650"/>
            <a:ext cx="3411682" cy="2031325"/>
          </a:xfrm>
          <a:prstGeom prst="rect">
            <a:avLst/>
          </a:prstGeom>
          <a:noFill/>
        </p:spPr>
        <p:txBody>
          <a:bodyPr wrap="square" rtlCol="0">
            <a:spAutoFit/>
          </a:bodyPr>
          <a:lstStyle/>
          <a:p>
            <a:r>
              <a:rPr lang="en-US" dirty="0"/>
              <a:t>Loading an entity, or deleting an entity by primary key, we would not have an instance of that entities class.</a:t>
            </a:r>
          </a:p>
          <a:p>
            <a:endParaRPr lang="en-US" dirty="0"/>
          </a:p>
          <a:p>
            <a:r>
              <a:rPr lang="en-US" dirty="0"/>
              <a:t>These data operations are static functions on those entities.</a:t>
            </a:r>
          </a:p>
        </p:txBody>
      </p:sp>
      <p:pic>
        <p:nvPicPr>
          <p:cNvPr id="3" name="Picture 2">
            <a:extLst>
              <a:ext uri="{FF2B5EF4-FFF2-40B4-BE49-F238E27FC236}">
                <a16:creationId xmlns:a16="http://schemas.microsoft.com/office/drawing/2014/main" id="{37BF923F-1DD1-3586-79EB-9345878D7F26}"/>
              </a:ext>
            </a:extLst>
          </p:cNvPr>
          <p:cNvPicPr>
            <a:picLocks noChangeAspect="1"/>
          </p:cNvPicPr>
          <p:nvPr/>
        </p:nvPicPr>
        <p:blipFill>
          <a:blip r:embed="rId2"/>
          <a:stretch>
            <a:fillRect/>
          </a:stretch>
        </p:blipFill>
        <p:spPr>
          <a:xfrm>
            <a:off x="4152900" y="1028700"/>
            <a:ext cx="2692750" cy="5192137"/>
          </a:xfrm>
          <a:prstGeom prst="rect">
            <a:avLst/>
          </a:prstGeom>
        </p:spPr>
      </p:pic>
      <p:sp>
        <p:nvSpPr>
          <p:cNvPr id="4" name="Rectangle 3">
            <a:extLst>
              <a:ext uri="{FF2B5EF4-FFF2-40B4-BE49-F238E27FC236}">
                <a16:creationId xmlns:a16="http://schemas.microsoft.com/office/drawing/2014/main" id="{1DC4CEA7-1EC1-9817-BD81-45D4514BB07F}"/>
              </a:ext>
            </a:extLst>
          </p:cNvPr>
          <p:cNvSpPr/>
          <p:nvPr/>
        </p:nvSpPr>
        <p:spPr>
          <a:xfrm>
            <a:off x="4428259" y="3004703"/>
            <a:ext cx="2419350" cy="2092037"/>
          </a:xfrm>
          <a:prstGeom prst="rect">
            <a:avLst/>
          </a:prstGeom>
          <a:solidFill>
            <a:srgbClr val="FFFF00">
              <a:alpha val="32941"/>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9CC64962-B810-6E56-7400-EA9187712F6C}"/>
              </a:ext>
            </a:extLst>
          </p:cNvPr>
          <p:cNvPicPr>
            <a:picLocks noChangeAspect="1"/>
          </p:cNvPicPr>
          <p:nvPr/>
        </p:nvPicPr>
        <p:blipFill>
          <a:blip r:embed="rId3"/>
          <a:stretch>
            <a:fillRect/>
          </a:stretch>
        </p:blipFill>
        <p:spPr>
          <a:xfrm>
            <a:off x="609600" y="914400"/>
            <a:ext cx="2355068" cy="5397500"/>
          </a:xfrm>
          <a:prstGeom prst="rect">
            <a:avLst/>
          </a:prstGeom>
        </p:spPr>
      </p:pic>
      <p:sp>
        <p:nvSpPr>
          <p:cNvPr id="7" name="Left Brace 6">
            <a:extLst>
              <a:ext uri="{FF2B5EF4-FFF2-40B4-BE49-F238E27FC236}">
                <a16:creationId xmlns:a16="http://schemas.microsoft.com/office/drawing/2014/main" id="{F1DAC932-D1F7-ACCD-B09F-108BA0839952}"/>
              </a:ext>
            </a:extLst>
          </p:cNvPr>
          <p:cNvSpPr/>
          <p:nvPr/>
        </p:nvSpPr>
        <p:spPr>
          <a:xfrm>
            <a:off x="3810000" y="914400"/>
            <a:ext cx="342900" cy="5372100"/>
          </a:xfrm>
          <a:prstGeom prst="leftBrace">
            <a:avLst/>
          </a:prstGeom>
          <a:ln w="762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Rectangle 7">
            <a:extLst>
              <a:ext uri="{FF2B5EF4-FFF2-40B4-BE49-F238E27FC236}">
                <a16:creationId xmlns:a16="http://schemas.microsoft.com/office/drawing/2014/main" id="{FEA56005-9E09-0FA1-5D60-4ECF88057B78}"/>
              </a:ext>
            </a:extLst>
          </p:cNvPr>
          <p:cNvSpPr/>
          <p:nvPr/>
        </p:nvSpPr>
        <p:spPr>
          <a:xfrm>
            <a:off x="889747" y="2897841"/>
            <a:ext cx="2057400" cy="342900"/>
          </a:xfrm>
          <a:prstGeom prst="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a:extLst>
              <a:ext uri="{FF2B5EF4-FFF2-40B4-BE49-F238E27FC236}">
                <a16:creationId xmlns:a16="http://schemas.microsoft.com/office/drawing/2014/main" id="{BE51F905-3CF2-79BB-22CF-73C50576BD40}"/>
              </a:ext>
            </a:extLst>
          </p:cNvPr>
          <p:cNvCxnSpPr>
            <a:cxnSpLocks/>
            <a:stCxn id="7" idx="1"/>
          </p:cNvCxnSpPr>
          <p:nvPr/>
        </p:nvCxnSpPr>
        <p:spPr>
          <a:xfrm flipH="1" flipV="1">
            <a:off x="3092824" y="3092824"/>
            <a:ext cx="717176" cy="507626"/>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146912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5D6102-506A-CA2A-BFE9-F2F24634B5F3}"/>
              </a:ext>
            </a:extLst>
          </p:cNvPr>
          <p:cNvSpPr/>
          <p:nvPr/>
        </p:nvSpPr>
        <p:spPr>
          <a:xfrm>
            <a:off x="0" y="0"/>
            <a:ext cx="12192000" cy="6858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7B3393D-781F-11D8-C930-E92EBC7CE1EA}"/>
              </a:ext>
            </a:extLst>
          </p:cNvPr>
          <p:cNvSpPr/>
          <p:nvPr/>
        </p:nvSpPr>
        <p:spPr>
          <a:xfrm>
            <a:off x="0" y="6515099"/>
            <a:ext cx="12192000" cy="341489"/>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9079191F-A12F-3989-4119-07879E46D6CE}"/>
              </a:ext>
            </a:extLst>
          </p:cNvPr>
          <p:cNvSpPr txBox="1"/>
          <p:nvPr/>
        </p:nvSpPr>
        <p:spPr>
          <a:xfrm>
            <a:off x="152400" y="6547344"/>
            <a:ext cx="5829300" cy="276999"/>
          </a:xfrm>
          <a:prstGeom prst="rect">
            <a:avLst/>
          </a:prstGeom>
          <a:noFill/>
        </p:spPr>
        <p:txBody>
          <a:bodyPr wrap="square" rtlCol="0">
            <a:spAutoFit/>
          </a:bodyPr>
          <a:lstStyle/>
          <a:p>
            <a:r>
              <a:rPr lang="en-US" sz="1200" dirty="0">
                <a:solidFill>
                  <a:schemeClr val="bg1"/>
                </a:solidFill>
              </a:rPr>
              <a:t>Created by Shawn </a:t>
            </a:r>
            <a:r>
              <a:rPr lang="en-US" sz="1200" dirty="0" err="1">
                <a:solidFill>
                  <a:schemeClr val="bg1"/>
                </a:solidFill>
              </a:rPr>
              <a:t>Zernik</a:t>
            </a:r>
            <a:r>
              <a:rPr lang="en-US" sz="1200" dirty="0">
                <a:solidFill>
                  <a:schemeClr val="bg1"/>
                </a:solidFill>
              </a:rPr>
              <a:t> on 1/4/2024</a:t>
            </a:r>
          </a:p>
        </p:txBody>
      </p:sp>
      <p:sp>
        <p:nvSpPr>
          <p:cNvPr id="14" name="TextBox 13">
            <a:extLst>
              <a:ext uri="{FF2B5EF4-FFF2-40B4-BE49-F238E27FC236}">
                <a16:creationId xmlns:a16="http://schemas.microsoft.com/office/drawing/2014/main" id="{447D253E-B6D1-91B9-EEF9-C95B568E2B7B}"/>
              </a:ext>
            </a:extLst>
          </p:cNvPr>
          <p:cNvSpPr txBox="1"/>
          <p:nvPr/>
        </p:nvSpPr>
        <p:spPr>
          <a:xfrm>
            <a:off x="6096000" y="6547344"/>
            <a:ext cx="5943600" cy="276999"/>
          </a:xfrm>
          <a:prstGeom prst="rect">
            <a:avLst/>
          </a:prstGeom>
          <a:noFill/>
        </p:spPr>
        <p:txBody>
          <a:bodyPr wrap="square" rtlCol="0">
            <a:spAutoFit/>
          </a:bodyPr>
          <a:lstStyle/>
          <a:p>
            <a:pPr algn="r"/>
            <a:r>
              <a:rPr lang="en-US" sz="1200" dirty="0">
                <a:solidFill>
                  <a:schemeClr val="bg1"/>
                </a:solidFill>
              </a:rPr>
              <a:t>Slide </a:t>
            </a:r>
            <a:fld id="{6FA3485A-F454-114E-8FF0-4E63EF5BDB5A}" type="slidenum">
              <a:rPr lang="en-US" sz="1200" smtClean="0">
                <a:solidFill>
                  <a:schemeClr val="bg1"/>
                </a:solidFill>
              </a:rPr>
              <a:t>44</a:t>
            </a:fld>
            <a:endParaRPr lang="en-US" sz="1200" dirty="0">
              <a:solidFill>
                <a:schemeClr val="bg1"/>
              </a:solidFill>
            </a:endParaRPr>
          </a:p>
        </p:txBody>
      </p:sp>
      <p:sp>
        <p:nvSpPr>
          <p:cNvPr id="15" name="TextBox 14">
            <a:extLst>
              <a:ext uri="{FF2B5EF4-FFF2-40B4-BE49-F238E27FC236}">
                <a16:creationId xmlns:a16="http://schemas.microsoft.com/office/drawing/2014/main" id="{B0659C44-A5CF-346C-0C24-FFC9AD8A5067}"/>
              </a:ext>
            </a:extLst>
          </p:cNvPr>
          <p:cNvSpPr txBox="1"/>
          <p:nvPr/>
        </p:nvSpPr>
        <p:spPr>
          <a:xfrm>
            <a:off x="152400" y="114300"/>
            <a:ext cx="11887200" cy="461665"/>
          </a:xfrm>
          <a:prstGeom prst="rect">
            <a:avLst/>
          </a:prstGeom>
          <a:noFill/>
        </p:spPr>
        <p:txBody>
          <a:bodyPr wrap="square" rtlCol="0">
            <a:spAutoFit/>
          </a:bodyPr>
          <a:lstStyle/>
          <a:p>
            <a:r>
              <a:rPr lang="en-US" sz="2400" b="1" dirty="0" err="1">
                <a:solidFill>
                  <a:schemeClr val="bg1"/>
                </a:solidFill>
              </a:rPr>
              <a:t>WebApi</a:t>
            </a:r>
            <a:r>
              <a:rPr lang="en-US" sz="2400" b="1" dirty="0">
                <a:solidFill>
                  <a:schemeClr val="bg1"/>
                </a:solidFill>
              </a:rPr>
              <a:t> Solution – Entities – Entity – Instance Data Operations</a:t>
            </a:r>
          </a:p>
        </p:txBody>
      </p:sp>
      <p:sp>
        <p:nvSpPr>
          <p:cNvPr id="18" name="TextBox 17">
            <a:extLst>
              <a:ext uri="{FF2B5EF4-FFF2-40B4-BE49-F238E27FC236}">
                <a16:creationId xmlns:a16="http://schemas.microsoft.com/office/drawing/2014/main" id="{E3BA5419-F720-F711-50D1-E663405922D4}"/>
              </a:ext>
            </a:extLst>
          </p:cNvPr>
          <p:cNvSpPr txBox="1"/>
          <p:nvPr/>
        </p:nvSpPr>
        <p:spPr>
          <a:xfrm>
            <a:off x="7649441" y="4987637"/>
            <a:ext cx="3411682" cy="1200329"/>
          </a:xfrm>
          <a:prstGeom prst="rect">
            <a:avLst/>
          </a:prstGeom>
          <a:noFill/>
        </p:spPr>
        <p:txBody>
          <a:bodyPr wrap="square" rtlCol="0">
            <a:spAutoFit/>
          </a:bodyPr>
          <a:lstStyle/>
          <a:p>
            <a:r>
              <a:rPr lang="en-US" dirty="0"/>
              <a:t>If we have an instance of an entity loaded, the save was implemented using a member instance method.</a:t>
            </a:r>
          </a:p>
        </p:txBody>
      </p:sp>
      <p:pic>
        <p:nvPicPr>
          <p:cNvPr id="3" name="Picture 2">
            <a:extLst>
              <a:ext uri="{FF2B5EF4-FFF2-40B4-BE49-F238E27FC236}">
                <a16:creationId xmlns:a16="http://schemas.microsoft.com/office/drawing/2014/main" id="{37BF923F-1DD1-3586-79EB-9345878D7F26}"/>
              </a:ext>
            </a:extLst>
          </p:cNvPr>
          <p:cNvPicPr>
            <a:picLocks noChangeAspect="1"/>
          </p:cNvPicPr>
          <p:nvPr/>
        </p:nvPicPr>
        <p:blipFill>
          <a:blip r:embed="rId2"/>
          <a:stretch>
            <a:fillRect/>
          </a:stretch>
        </p:blipFill>
        <p:spPr>
          <a:xfrm>
            <a:off x="4152900" y="1028700"/>
            <a:ext cx="2692750" cy="5192137"/>
          </a:xfrm>
          <a:prstGeom prst="rect">
            <a:avLst/>
          </a:prstGeom>
        </p:spPr>
      </p:pic>
      <p:sp>
        <p:nvSpPr>
          <p:cNvPr id="4" name="Rectangle 3">
            <a:extLst>
              <a:ext uri="{FF2B5EF4-FFF2-40B4-BE49-F238E27FC236}">
                <a16:creationId xmlns:a16="http://schemas.microsoft.com/office/drawing/2014/main" id="{1DC4CEA7-1EC1-9817-BD81-45D4514BB07F}"/>
              </a:ext>
            </a:extLst>
          </p:cNvPr>
          <p:cNvSpPr/>
          <p:nvPr/>
        </p:nvSpPr>
        <p:spPr>
          <a:xfrm>
            <a:off x="4428259" y="5096741"/>
            <a:ext cx="2419350" cy="1013114"/>
          </a:xfrm>
          <a:prstGeom prst="rect">
            <a:avLst/>
          </a:prstGeom>
          <a:solidFill>
            <a:srgbClr val="FFFF00">
              <a:alpha val="32941"/>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5275A53D-F866-F3AA-95A5-0EF34C28C10F}"/>
              </a:ext>
            </a:extLst>
          </p:cNvPr>
          <p:cNvPicPr>
            <a:picLocks noChangeAspect="1"/>
          </p:cNvPicPr>
          <p:nvPr/>
        </p:nvPicPr>
        <p:blipFill>
          <a:blip r:embed="rId3"/>
          <a:stretch>
            <a:fillRect/>
          </a:stretch>
        </p:blipFill>
        <p:spPr>
          <a:xfrm>
            <a:off x="609600" y="914400"/>
            <a:ext cx="2355068" cy="5397500"/>
          </a:xfrm>
          <a:prstGeom prst="rect">
            <a:avLst/>
          </a:prstGeom>
        </p:spPr>
      </p:pic>
      <p:sp>
        <p:nvSpPr>
          <p:cNvPr id="5" name="Left Brace 4">
            <a:extLst>
              <a:ext uri="{FF2B5EF4-FFF2-40B4-BE49-F238E27FC236}">
                <a16:creationId xmlns:a16="http://schemas.microsoft.com/office/drawing/2014/main" id="{3C3D8201-3AC5-1C4B-6E28-F828CF3989B7}"/>
              </a:ext>
            </a:extLst>
          </p:cNvPr>
          <p:cNvSpPr/>
          <p:nvPr/>
        </p:nvSpPr>
        <p:spPr>
          <a:xfrm>
            <a:off x="3810000" y="914400"/>
            <a:ext cx="342900" cy="5372100"/>
          </a:xfrm>
          <a:prstGeom prst="leftBrace">
            <a:avLst/>
          </a:prstGeom>
          <a:ln w="762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Rectangle 5">
            <a:extLst>
              <a:ext uri="{FF2B5EF4-FFF2-40B4-BE49-F238E27FC236}">
                <a16:creationId xmlns:a16="http://schemas.microsoft.com/office/drawing/2014/main" id="{0266281B-1113-2633-C389-83392650D55B}"/>
              </a:ext>
            </a:extLst>
          </p:cNvPr>
          <p:cNvSpPr/>
          <p:nvPr/>
        </p:nvSpPr>
        <p:spPr>
          <a:xfrm>
            <a:off x="889747" y="2897841"/>
            <a:ext cx="2057400" cy="342900"/>
          </a:xfrm>
          <a:prstGeom prst="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a:extLst>
              <a:ext uri="{FF2B5EF4-FFF2-40B4-BE49-F238E27FC236}">
                <a16:creationId xmlns:a16="http://schemas.microsoft.com/office/drawing/2014/main" id="{1AC5AF30-539F-340F-22CE-F7C96C388AA3}"/>
              </a:ext>
            </a:extLst>
          </p:cNvPr>
          <p:cNvCxnSpPr>
            <a:cxnSpLocks/>
            <a:stCxn id="5" idx="1"/>
          </p:cNvCxnSpPr>
          <p:nvPr/>
        </p:nvCxnSpPr>
        <p:spPr>
          <a:xfrm flipH="1" flipV="1">
            <a:off x="3092824" y="3092824"/>
            <a:ext cx="717176" cy="507626"/>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9855933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5D6102-506A-CA2A-BFE9-F2F24634B5F3}"/>
              </a:ext>
            </a:extLst>
          </p:cNvPr>
          <p:cNvSpPr/>
          <p:nvPr/>
        </p:nvSpPr>
        <p:spPr>
          <a:xfrm>
            <a:off x="0" y="0"/>
            <a:ext cx="12192000" cy="6858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7B3393D-781F-11D8-C930-E92EBC7CE1EA}"/>
              </a:ext>
            </a:extLst>
          </p:cNvPr>
          <p:cNvSpPr/>
          <p:nvPr/>
        </p:nvSpPr>
        <p:spPr>
          <a:xfrm>
            <a:off x="0" y="6515099"/>
            <a:ext cx="12192000" cy="341489"/>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9079191F-A12F-3989-4119-07879E46D6CE}"/>
              </a:ext>
            </a:extLst>
          </p:cNvPr>
          <p:cNvSpPr txBox="1"/>
          <p:nvPr/>
        </p:nvSpPr>
        <p:spPr>
          <a:xfrm>
            <a:off x="152400" y="6547344"/>
            <a:ext cx="5829300" cy="276999"/>
          </a:xfrm>
          <a:prstGeom prst="rect">
            <a:avLst/>
          </a:prstGeom>
          <a:noFill/>
        </p:spPr>
        <p:txBody>
          <a:bodyPr wrap="square" rtlCol="0">
            <a:spAutoFit/>
          </a:bodyPr>
          <a:lstStyle/>
          <a:p>
            <a:r>
              <a:rPr lang="en-US" sz="1200" dirty="0">
                <a:solidFill>
                  <a:schemeClr val="bg1"/>
                </a:solidFill>
              </a:rPr>
              <a:t>Created by Shawn </a:t>
            </a:r>
            <a:r>
              <a:rPr lang="en-US" sz="1200" dirty="0" err="1">
                <a:solidFill>
                  <a:schemeClr val="bg1"/>
                </a:solidFill>
              </a:rPr>
              <a:t>Zernik</a:t>
            </a:r>
            <a:r>
              <a:rPr lang="en-US" sz="1200" dirty="0">
                <a:solidFill>
                  <a:schemeClr val="bg1"/>
                </a:solidFill>
              </a:rPr>
              <a:t> on 1/4/2024</a:t>
            </a:r>
          </a:p>
        </p:txBody>
      </p:sp>
      <p:sp>
        <p:nvSpPr>
          <p:cNvPr id="14" name="TextBox 13">
            <a:extLst>
              <a:ext uri="{FF2B5EF4-FFF2-40B4-BE49-F238E27FC236}">
                <a16:creationId xmlns:a16="http://schemas.microsoft.com/office/drawing/2014/main" id="{447D253E-B6D1-91B9-EEF9-C95B568E2B7B}"/>
              </a:ext>
            </a:extLst>
          </p:cNvPr>
          <p:cNvSpPr txBox="1"/>
          <p:nvPr/>
        </p:nvSpPr>
        <p:spPr>
          <a:xfrm>
            <a:off x="6096000" y="6547344"/>
            <a:ext cx="5943600" cy="276999"/>
          </a:xfrm>
          <a:prstGeom prst="rect">
            <a:avLst/>
          </a:prstGeom>
          <a:noFill/>
        </p:spPr>
        <p:txBody>
          <a:bodyPr wrap="square" rtlCol="0">
            <a:spAutoFit/>
          </a:bodyPr>
          <a:lstStyle/>
          <a:p>
            <a:pPr algn="r"/>
            <a:r>
              <a:rPr lang="en-US" sz="1200" dirty="0">
                <a:solidFill>
                  <a:schemeClr val="bg1"/>
                </a:solidFill>
              </a:rPr>
              <a:t>Slide </a:t>
            </a:r>
            <a:fld id="{6FA3485A-F454-114E-8FF0-4E63EF5BDB5A}" type="slidenum">
              <a:rPr lang="en-US" sz="1200" smtClean="0">
                <a:solidFill>
                  <a:schemeClr val="bg1"/>
                </a:solidFill>
              </a:rPr>
              <a:t>45</a:t>
            </a:fld>
            <a:endParaRPr lang="en-US" sz="1200" dirty="0">
              <a:solidFill>
                <a:schemeClr val="bg1"/>
              </a:solidFill>
            </a:endParaRPr>
          </a:p>
        </p:txBody>
      </p:sp>
      <p:sp>
        <p:nvSpPr>
          <p:cNvPr id="15" name="TextBox 14">
            <a:extLst>
              <a:ext uri="{FF2B5EF4-FFF2-40B4-BE49-F238E27FC236}">
                <a16:creationId xmlns:a16="http://schemas.microsoft.com/office/drawing/2014/main" id="{B0659C44-A5CF-346C-0C24-FFC9AD8A5067}"/>
              </a:ext>
            </a:extLst>
          </p:cNvPr>
          <p:cNvSpPr txBox="1"/>
          <p:nvPr/>
        </p:nvSpPr>
        <p:spPr>
          <a:xfrm>
            <a:off x="152400" y="114300"/>
            <a:ext cx="11887200" cy="461665"/>
          </a:xfrm>
          <a:prstGeom prst="rect">
            <a:avLst/>
          </a:prstGeom>
          <a:noFill/>
        </p:spPr>
        <p:txBody>
          <a:bodyPr wrap="square" rtlCol="0">
            <a:spAutoFit/>
          </a:bodyPr>
          <a:lstStyle/>
          <a:p>
            <a:r>
              <a:rPr lang="en-US" sz="2400" b="1" dirty="0" err="1">
                <a:solidFill>
                  <a:schemeClr val="bg1"/>
                </a:solidFill>
              </a:rPr>
              <a:t>WebApi</a:t>
            </a:r>
            <a:r>
              <a:rPr lang="en-US" sz="2400" b="1" dirty="0">
                <a:solidFill>
                  <a:schemeClr val="bg1"/>
                </a:solidFill>
              </a:rPr>
              <a:t> Solution – Entities – Entity – No Business Logic</a:t>
            </a:r>
          </a:p>
        </p:txBody>
      </p:sp>
      <p:pic>
        <p:nvPicPr>
          <p:cNvPr id="3" name="Picture 2">
            <a:extLst>
              <a:ext uri="{FF2B5EF4-FFF2-40B4-BE49-F238E27FC236}">
                <a16:creationId xmlns:a16="http://schemas.microsoft.com/office/drawing/2014/main" id="{37BF923F-1DD1-3586-79EB-9345878D7F26}"/>
              </a:ext>
            </a:extLst>
          </p:cNvPr>
          <p:cNvPicPr>
            <a:picLocks noChangeAspect="1"/>
          </p:cNvPicPr>
          <p:nvPr/>
        </p:nvPicPr>
        <p:blipFill>
          <a:blip r:embed="rId2"/>
          <a:stretch>
            <a:fillRect/>
          </a:stretch>
        </p:blipFill>
        <p:spPr>
          <a:xfrm>
            <a:off x="4152900" y="1028700"/>
            <a:ext cx="2692750" cy="5192137"/>
          </a:xfrm>
          <a:prstGeom prst="rect">
            <a:avLst/>
          </a:prstGeom>
        </p:spPr>
      </p:pic>
      <p:sp>
        <p:nvSpPr>
          <p:cNvPr id="4" name="Rectangle 3">
            <a:extLst>
              <a:ext uri="{FF2B5EF4-FFF2-40B4-BE49-F238E27FC236}">
                <a16:creationId xmlns:a16="http://schemas.microsoft.com/office/drawing/2014/main" id="{1DC4CEA7-1EC1-9817-BD81-45D4514BB07F}"/>
              </a:ext>
            </a:extLst>
          </p:cNvPr>
          <p:cNvSpPr/>
          <p:nvPr/>
        </p:nvSpPr>
        <p:spPr>
          <a:xfrm>
            <a:off x="4428259" y="1615786"/>
            <a:ext cx="2419350" cy="4494069"/>
          </a:xfrm>
          <a:prstGeom prst="rect">
            <a:avLst/>
          </a:prstGeom>
          <a:solidFill>
            <a:srgbClr val="FFFF00">
              <a:alpha val="32941"/>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9D7507B9-EFC4-676E-EE0A-30DC310E0DE1}"/>
              </a:ext>
            </a:extLst>
          </p:cNvPr>
          <p:cNvSpPr txBox="1"/>
          <p:nvPr/>
        </p:nvSpPr>
        <p:spPr>
          <a:xfrm>
            <a:off x="8037369" y="1569027"/>
            <a:ext cx="3070512" cy="4370427"/>
          </a:xfrm>
          <a:prstGeom prst="rect">
            <a:avLst/>
          </a:prstGeom>
          <a:noFill/>
        </p:spPr>
        <p:txBody>
          <a:bodyPr wrap="square" rtlCol="0">
            <a:spAutoFit/>
          </a:bodyPr>
          <a:lstStyle/>
          <a:p>
            <a:r>
              <a:rPr lang="en-US" dirty="0"/>
              <a:t>Your database entities should not have any business logic.</a:t>
            </a:r>
          </a:p>
          <a:p>
            <a:endParaRPr lang="en-US" dirty="0"/>
          </a:p>
          <a:p>
            <a:r>
              <a:rPr lang="en-US" dirty="0"/>
              <a:t>Keep this strictly data access.</a:t>
            </a:r>
          </a:p>
          <a:p>
            <a:endParaRPr lang="en-US" dirty="0"/>
          </a:p>
          <a:p>
            <a:r>
              <a:rPr lang="en-US" dirty="0"/>
              <a:t>If you need to introduce business logic, you’ll want to use another class for that.</a:t>
            </a:r>
          </a:p>
          <a:p>
            <a:endParaRPr lang="en-US" dirty="0"/>
          </a:p>
          <a:p>
            <a:r>
              <a:rPr lang="en-US" sz="1000" dirty="0">
                <a:solidFill>
                  <a:schemeClr val="accent1">
                    <a:lumMod val="75000"/>
                  </a:schemeClr>
                </a:solidFill>
                <a:latin typeface="Consolas" panose="020B0609020204030204" pitchFamily="49" charset="0"/>
                <a:cs typeface="Consolas" panose="020B0609020204030204" pitchFamily="49" charset="0"/>
              </a:rPr>
              <a:t>class </a:t>
            </a:r>
            <a:r>
              <a:rPr lang="en-US" sz="1000" dirty="0" err="1">
                <a:solidFill>
                  <a:schemeClr val="accent1">
                    <a:lumMod val="75000"/>
                  </a:schemeClr>
                </a:solidFill>
                <a:latin typeface="Consolas" panose="020B0609020204030204" pitchFamily="49" charset="0"/>
                <a:cs typeface="Consolas" panose="020B0609020204030204" pitchFamily="49" charset="0"/>
              </a:rPr>
              <a:t>EntityBizLogic</a:t>
            </a:r>
            <a:r>
              <a:rPr lang="en-US" sz="1000" dirty="0">
                <a:solidFill>
                  <a:schemeClr val="accent1">
                    <a:lumMod val="75000"/>
                  </a:schemeClr>
                </a:solidFill>
                <a:latin typeface="Consolas" panose="020B0609020204030204" pitchFamily="49" charset="0"/>
                <a:cs typeface="Consolas" panose="020B0609020204030204" pitchFamily="49" charset="0"/>
              </a:rPr>
              <a:t>&lt;T&gt; {</a:t>
            </a:r>
          </a:p>
          <a:p>
            <a:r>
              <a:rPr lang="en-US" sz="1000" dirty="0">
                <a:solidFill>
                  <a:schemeClr val="accent1">
                    <a:lumMod val="75000"/>
                  </a:schemeClr>
                </a:solidFill>
                <a:latin typeface="Consolas" panose="020B0609020204030204" pitchFamily="49" charset="0"/>
                <a:cs typeface="Consolas" panose="020B0609020204030204" pitchFamily="49" charset="0"/>
              </a:rPr>
              <a:t>    </a:t>
            </a:r>
            <a:r>
              <a:rPr lang="en-US" sz="1000" dirty="0" err="1">
                <a:solidFill>
                  <a:schemeClr val="accent1">
                    <a:lumMod val="75000"/>
                  </a:schemeClr>
                </a:solidFill>
                <a:latin typeface="Consolas" panose="020B0609020204030204" pitchFamily="49" charset="0"/>
                <a:cs typeface="Consolas" panose="020B0609020204030204" pitchFamily="49" charset="0"/>
              </a:rPr>
              <a:t>EntityBizLogic</a:t>
            </a:r>
            <a:r>
              <a:rPr lang="en-US" sz="1000" dirty="0">
                <a:solidFill>
                  <a:schemeClr val="accent1">
                    <a:lumMod val="75000"/>
                  </a:schemeClr>
                </a:solidFill>
                <a:latin typeface="Consolas" panose="020B0609020204030204" pitchFamily="49" charset="0"/>
                <a:cs typeface="Consolas" panose="020B0609020204030204" pitchFamily="49" charset="0"/>
              </a:rPr>
              <a:t>(T entity);</a:t>
            </a:r>
          </a:p>
          <a:p>
            <a:endParaRPr lang="en-US" sz="1000" dirty="0">
              <a:solidFill>
                <a:schemeClr val="accent1">
                  <a:lumMod val="75000"/>
                </a:schemeClr>
              </a:solidFill>
              <a:latin typeface="Consolas" panose="020B0609020204030204" pitchFamily="49" charset="0"/>
              <a:cs typeface="Consolas" panose="020B0609020204030204" pitchFamily="49" charset="0"/>
            </a:endParaRPr>
          </a:p>
          <a:p>
            <a:r>
              <a:rPr lang="en-US" sz="1000" dirty="0">
                <a:solidFill>
                  <a:schemeClr val="accent1">
                    <a:lumMod val="75000"/>
                  </a:schemeClr>
                </a:solidFill>
                <a:latin typeface="Consolas" panose="020B0609020204030204" pitchFamily="49" charset="0"/>
                <a:cs typeface="Consolas" panose="020B0609020204030204" pitchFamily="49" charset="0"/>
              </a:rPr>
              <a:t>    calculate();</a:t>
            </a:r>
          </a:p>
          <a:p>
            <a:r>
              <a:rPr lang="en-US" sz="1000" dirty="0">
                <a:solidFill>
                  <a:schemeClr val="accent1">
                    <a:lumMod val="75000"/>
                  </a:schemeClr>
                </a:solidFill>
                <a:latin typeface="Consolas" panose="020B0609020204030204" pitchFamily="49" charset="0"/>
                <a:cs typeface="Consolas" panose="020B0609020204030204" pitchFamily="49" charset="0"/>
              </a:rPr>
              <a:t>    validate();</a:t>
            </a:r>
          </a:p>
          <a:p>
            <a:r>
              <a:rPr lang="en-US" sz="1000" dirty="0">
                <a:solidFill>
                  <a:schemeClr val="accent1">
                    <a:lumMod val="75000"/>
                  </a:schemeClr>
                </a:solidFill>
                <a:latin typeface="Consolas" panose="020B0609020204030204" pitchFamily="49" charset="0"/>
                <a:cs typeface="Consolas" panose="020B0609020204030204" pitchFamily="49" charset="0"/>
              </a:rPr>
              <a:t>}</a:t>
            </a:r>
          </a:p>
          <a:p>
            <a:endParaRPr lang="en-US" sz="1000" dirty="0">
              <a:latin typeface="Consolas" panose="020B0609020204030204" pitchFamily="49" charset="0"/>
              <a:cs typeface="Consolas" panose="020B0609020204030204" pitchFamily="49" charset="0"/>
            </a:endParaRPr>
          </a:p>
          <a:p>
            <a:r>
              <a:rPr lang="en-US" dirty="0"/>
              <a:t>Consult your architect for patterns you should use.</a:t>
            </a:r>
          </a:p>
        </p:txBody>
      </p:sp>
      <p:pic>
        <p:nvPicPr>
          <p:cNvPr id="5" name="Picture 4">
            <a:extLst>
              <a:ext uri="{FF2B5EF4-FFF2-40B4-BE49-F238E27FC236}">
                <a16:creationId xmlns:a16="http://schemas.microsoft.com/office/drawing/2014/main" id="{F776E0BA-5826-DE05-22B2-EC416FCFC1E0}"/>
              </a:ext>
            </a:extLst>
          </p:cNvPr>
          <p:cNvPicPr>
            <a:picLocks noChangeAspect="1"/>
          </p:cNvPicPr>
          <p:nvPr/>
        </p:nvPicPr>
        <p:blipFill>
          <a:blip r:embed="rId3"/>
          <a:stretch>
            <a:fillRect/>
          </a:stretch>
        </p:blipFill>
        <p:spPr>
          <a:xfrm>
            <a:off x="609600" y="914400"/>
            <a:ext cx="2355068" cy="5397500"/>
          </a:xfrm>
          <a:prstGeom prst="rect">
            <a:avLst/>
          </a:prstGeom>
        </p:spPr>
      </p:pic>
      <p:sp>
        <p:nvSpPr>
          <p:cNvPr id="6" name="Left Brace 5">
            <a:extLst>
              <a:ext uri="{FF2B5EF4-FFF2-40B4-BE49-F238E27FC236}">
                <a16:creationId xmlns:a16="http://schemas.microsoft.com/office/drawing/2014/main" id="{7E589DA9-6A27-B95F-9609-3BC879045FEF}"/>
              </a:ext>
            </a:extLst>
          </p:cNvPr>
          <p:cNvSpPr/>
          <p:nvPr/>
        </p:nvSpPr>
        <p:spPr>
          <a:xfrm>
            <a:off x="3810000" y="914400"/>
            <a:ext cx="342900" cy="5372100"/>
          </a:xfrm>
          <a:prstGeom prst="leftBrace">
            <a:avLst/>
          </a:prstGeom>
          <a:ln w="762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Rectangle 6">
            <a:extLst>
              <a:ext uri="{FF2B5EF4-FFF2-40B4-BE49-F238E27FC236}">
                <a16:creationId xmlns:a16="http://schemas.microsoft.com/office/drawing/2014/main" id="{C3A80061-C4C2-0452-48CA-2318D1F59039}"/>
              </a:ext>
            </a:extLst>
          </p:cNvPr>
          <p:cNvSpPr/>
          <p:nvPr/>
        </p:nvSpPr>
        <p:spPr>
          <a:xfrm>
            <a:off x="889747" y="2897841"/>
            <a:ext cx="2057400" cy="342900"/>
          </a:xfrm>
          <a:prstGeom prst="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a:extLst>
              <a:ext uri="{FF2B5EF4-FFF2-40B4-BE49-F238E27FC236}">
                <a16:creationId xmlns:a16="http://schemas.microsoft.com/office/drawing/2014/main" id="{F2E176FA-EB2C-B083-2123-D78E47FA684B}"/>
              </a:ext>
            </a:extLst>
          </p:cNvPr>
          <p:cNvCxnSpPr>
            <a:cxnSpLocks/>
            <a:stCxn id="6" idx="1"/>
          </p:cNvCxnSpPr>
          <p:nvPr/>
        </p:nvCxnSpPr>
        <p:spPr>
          <a:xfrm flipH="1" flipV="1">
            <a:off x="3092824" y="3092824"/>
            <a:ext cx="717176" cy="507626"/>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824227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5D6102-506A-CA2A-BFE9-F2F24634B5F3}"/>
              </a:ext>
            </a:extLst>
          </p:cNvPr>
          <p:cNvSpPr/>
          <p:nvPr/>
        </p:nvSpPr>
        <p:spPr>
          <a:xfrm>
            <a:off x="0" y="0"/>
            <a:ext cx="12192000" cy="6858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7B3393D-781F-11D8-C930-E92EBC7CE1EA}"/>
              </a:ext>
            </a:extLst>
          </p:cNvPr>
          <p:cNvSpPr/>
          <p:nvPr/>
        </p:nvSpPr>
        <p:spPr>
          <a:xfrm>
            <a:off x="0" y="6515099"/>
            <a:ext cx="12192000" cy="341489"/>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9079191F-A12F-3989-4119-07879E46D6CE}"/>
              </a:ext>
            </a:extLst>
          </p:cNvPr>
          <p:cNvSpPr txBox="1"/>
          <p:nvPr/>
        </p:nvSpPr>
        <p:spPr>
          <a:xfrm>
            <a:off x="152400" y="6547344"/>
            <a:ext cx="5829300" cy="276999"/>
          </a:xfrm>
          <a:prstGeom prst="rect">
            <a:avLst/>
          </a:prstGeom>
          <a:noFill/>
        </p:spPr>
        <p:txBody>
          <a:bodyPr wrap="square" rtlCol="0">
            <a:spAutoFit/>
          </a:bodyPr>
          <a:lstStyle/>
          <a:p>
            <a:r>
              <a:rPr lang="en-US" sz="1200" dirty="0">
                <a:solidFill>
                  <a:schemeClr val="bg1"/>
                </a:solidFill>
              </a:rPr>
              <a:t>Created by Shawn </a:t>
            </a:r>
            <a:r>
              <a:rPr lang="en-US" sz="1200" dirty="0" err="1">
                <a:solidFill>
                  <a:schemeClr val="bg1"/>
                </a:solidFill>
              </a:rPr>
              <a:t>Zernik</a:t>
            </a:r>
            <a:r>
              <a:rPr lang="en-US" sz="1200" dirty="0">
                <a:solidFill>
                  <a:schemeClr val="bg1"/>
                </a:solidFill>
              </a:rPr>
              <a:t> on 1/4/2024</a:t>
            </a:r>
          </a:p>
        </p:txBody>
      </p:sp>
      <p:sp>
        <p:nvSpPr>
          <p:cNvPr id="14" name="TextBox 13">
            <a:extLst>
              <a:ext uri="{FF2B5EF4-FFF2-40B4-BE49-F238E27FC236}">
                <a16:creationId xmlns:a16="http://schemas.microsoft.com/office/drawing/2014/main" id="{447D253E-B6D1-91B9-EEF9-C95B568E2B7B}"/>
              </a:ext>
            </a:extLst>
          </p:cNvPr>
          <p:cNvSpPr txBox="1"/>
          <p:nvPr/>
        </p:nvSpPr>
        <p:spPr>
          <a:xfrm>
            <a:off x="6096000" y="6547344"/>
            <a:ext cx="5943600" cy="276999"/>
          </a:xfrm>
          <a:prstGeom prst="rect">
            <a:avLst/>
          </a:prstGeom>
          <a:noFill/>
        </p:spPr>
        <p:txBody>
          <a:bodyPr wrap="square" rtlCol="0">
            <a:spAutoFit/>
          </a:bodyPr>
          <a:lstStyle/>
          <a:p>
            <a:pPr algn="r"/>
            <a:r>
              <a:rPr lang="en-US" sz="1200" dirty="0">
                <a:solidFill>
                  <a:schemeClr val="bg1"/>
                </a:solidFill>
              </a:rPr>
              <a:t>Slide </a:t>
            </a:r>
            <a:fld id="{6FA3485A-F454-114E-8FF0-4E63EF5BDB5A}" type="slidenum">
              <a:rPr lang="en-US" sz="1200" smtClean="0">
                <a:solidFill>
                  <a:schemeClr val="bg1"/>
                </a:solidFill>
              </a:rPr>
              <a:t>46</a:t>
            </a:fld>
            <a:endParaRPr lang="en-US" sz="1200" dirty="0">
              <a:solidFill>
                <a:schemeClr val="bg1"/>
              </a:solidFill>
            </a:endParaRPr>
          </a:p>
        </p:txBody>
      </p:sp>
      <p:sp>
        <p:nvSpPr>
          <p:cNvPr id="15" name="TextBox 14">
            <a:extLst>
              <a:ext uri="{FF2B5EF4-FFF2-40B4-BE49-F238E27FC236}">
                <a16:creationId xmlns:a16="http://schemas.microsoft.com/office/drawing/2014/main" id="{B0659C44-A5CF-346C-0C24-FFC9AD8A5067}"/>
              </a:ext>
            </a:extLst>
          </p:cNvPr>
          <p:cNvSpPr txBox="1"/>
          <p:nvPr/>
        </p:nvSpPr>
        <p:spPr>
          <a:xfrm>
            <a:off x="152400" y="114300"/>
            <a:ext cx="11887200" cy="461665"/>
          </a:xfrm>
          <a:prstGeom prst="rect">
            <a:avLst/>
          </a:prstGeom>
          <a:noFill/>
        </p:spPr>
        <p:txBody>
          <a:bodyPr wrap="square" rtlCol="0">
            <a:spAutoFit/>
          </a:bodyPr>
          <a:lstStyle/>
          <a:p>
            <a:r>
              <a:rPr lang="en-US" sz="2400" b="1" dirty="0">
                <a:solidFill>
                  <a:schemeClr val="bg1"/>
                </a:solidFill>
              </a:rPr>
              <a:t>Application Development with Kubernetes and AWS</a:t>
            </a:r>
          </a:p>
        </p:txBody>
      </p:sp>
      <p:sp>
        <p:nvSpPr>
          <p:cNvPr id="3" name="Rectangle 2">
            <a:extLst>
              <a:ext uri="{FF2B5EF4-FFF2-40B4-BE49-F238E27FC236}">
                <a16:creationId xmlns:a16="http://schemas.microsoft.com/office/drawing/2014/main" id="{9F34FFAA-EDB2-75A7-1F1A-2382235EA88D}"/>
              </a:ext>
            </a:extLst>
          </p:cNvPr>
          <p:cNvSpPr/>
          <p:nvPr/>
        </p:nvSpPr>
        <p:spPr>
          <a:xfrm>
            <a:off x="0" y="685800"/>
            <a:ext cx="12192000" cy="5829300"/>
          </a:xfrm>
          <a:prstGeom prst="rect">
            <a:avLst/>
          </a:prstGeom>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3600" b="1" dirty="0"/>
              <a:t>Database Project</a:t>
            </a:r>
          </a:p>
          <a:p>
            <a:pPr algn="ctr"/>
            <a:r>
              <a:rPr lang="en-US" sz="3600" b="1" dirty="0"/>
              <a:t>(</a:t>
            </a:r>
            <a:r>
              <a:rPr lang="en-US" sz="3600" b="1" dirty="0" err="1"/>
              <a:t>DacFx</a:t>
            </a:r>
            <a:r>
              <a:rPr lang="en-US" sz="3600" b="1" dirty="0"/>
              <a:t>)</a:t>
            </a:r>
          </a:p>
        </p:txBody>
      </p:sp>
    </p:spTree>
    <p:extLst>
      <p:ext uri="{BB962C8B-B14F-4D97-AF65-F5344CB8AC3E}">
        <p14:creationId xmlns:p14="http://schemas.microsoft.com/office/powerpoint/2010/main" val="263130887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C821ACD-7E35-1185-BB6E-314501475B2C}"/>
              </a:ext>
            </a:extLst>
          </p:cNvPr>
          <p:cNvPicPr>
            <a:picLocks noChangeAspect="1"/>
          </p:cNvPicPr>
          <p:nvPr/>
        </p:nvPicPr>
        <p:blipFill>
          <a:blip r:embed="rId2"/>
          <a:stretch>
            <a:fillRect/>
          </a:stretch>
        </p:blipFill>
        <p:spPr>
          <a:xfrm>
            <a:off x="4152900" y="1143000"/>
            <a:ext cx="4229100" cy="1164153"/>
          </a:xfrm>
          <a:prstGeom prst="rect">
            <a:avLst/>
          </a:prstGeom>
        </p:spPr>
      </p:pic>
      <p:pic>
        <p:nvPicPr>
          <p:cNvPr id="3" name="Picture 2">
            <a:extLst>
              <a:ext uri="{FF2B5EF4-FFF2-40B4-BE49-F238E27FC236}">
                <a16:creationId xmlns:a16="http://schemas.microsoft.com/office/drawing/2014/main" id="{77834F10-1AAE-4AAE-2584-42EA2D2C4303}"/>
              </a:ext>
            </a:extLst>
          </p:cNvPr>
          <p:cNvPicPr>
            <a:picLocks noChangeAspect="1"/>
          </p:cNvPicPr>
          <p:nvPr/>
        </p:nvPicPr>
        <p:blipFill>
          <a:blip r:embed="rId3"/>
          <a:stretch>
            <a:fillRect/>
          </a:stretch>
        </p:blipFill>
        <p:spPr>
          <a:xfrm>
            <a:off x="609600" y="1600200"/>
            <a:ext cx="2730500" cy="4051300"/>
          </a:xfrm>
          <a:prstGeom prst="rect">
            <a:avLst/>
          </a:prstGeom>
        </p:spPr>
      </p:pic>
      <p:sp>
        <p:nvSpPr>
          <p:cNvPr id="10" name="Rectangle 9">
            <a:extLst>
              <a:ext uri="{FF2B5EF4-FFF2-40B4-BE49-F238E27FC236}">
                <a16:creationId xmlns:a16="http://schemas.microsoft.com/office/drawing/2014/main" id="{045D6102-506A-CA2A-BFE9-F2F24634B5F3}"/>
              </a:ext>
            </a:extLst>
          </p:cNvPr>
          <p:cNvSpPr/>
          <p:nvPr/>
        </p:nvSpPr>
        <p:spPr>
          <a:xfrm>
            <a:off x="0" y="0"/>
            <a:ext cx="12192000" cy="6858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7B3393D-781F-11D8-C930-E92EBC7CE1EA}"/>
              </a:ext>
            </a:extLst>
          </p:cNvPr>
          <p:cNvSpPr/>
          <p:nvPr/>
        </p:nvSpPr>
        <p:spPr>
          <a:xfrm>
            <a:off x="0" y="6515099"/>
            <a:ext cx="12192000" cy="341489"/>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9079191F-A12F-3989-4119-07879E46D6CE}"/>
              </a:ext>
            </a:extLst>
          </p:cNvPr>
          <p:cNvSpPr txBox="1"/>
          <p:nvPr/>
        </p:nvSpPr>
        <p:spPr>
          <a:xfrm>
            <a:off x="152400" y="6547344"/>
            <a:ext cx="5829300" cy="276999"/>
          </a:xfrm>
          <a:prstGeom prst="rect">
            <a:avLst/>
          </a:prstGeom>
          <a:noFill/>
        </p:spPr>
        <p:txBody>
          <a:bodyPr wrap="square" rtlCol="0">
            <a:spAutoFit/>
          </a:bodyPr>
          <a:lstStyle/>
          <a:p>
            <a:r>
              <a:rPr lang="en-US" sz="1200" dirty="0">
                <a:solidFill>
                  <a:schemeClr val="bg1"/>
                </a:solidFill>
              </a:rPr>
              <a:t>Created by Shawn </a:t>
            </a:r>
            <a:r>
              <a:rPr lang="en-US" sz="1200" dirty="0" err="1">
                <a:solidFill>
                  <a:schemeClr val="bg1"/>
                </a:solidFill>
              </a:rPr>
              <a:t>Zernik</a:t>
            </a:r>
            <a:r>
              <a:rPr lang="en-US" sz="1200" dirty="0">
                <a:solidFill>
                  <a:schemeClr val="bg1"/>
                </a:solidFill>
              </a:rPr>
              <a:t> on 1/4/2024</a:t>
            </a:r>
          </a:p>
        </p:txBody>
      </p:sp>
      <p:sp>
        <p:nvSpPr>
          <p:cNvPr id="14" name="TextBox 13">
            <a:extLst>
              <a:ext uri="{FF2B5EF4-FFF2-40B4-BE49-F238E27FC236}">
                <a16:creationId xmlns:a16="http://schemas.microsoft.com/office/drawing/2014/main" id="{447D253E-B6D1-91B9-EEF9-C95B568E2B7B}"/>
              </a:ext>
            </a:extLst>
          </p:cNvPr>
          <p:cNvSpPr txBox="1"/>
          <p:nvPr/>
        </p:nvSpPr>
        <p:spPr>
          <a:xfrm>
            <a:off x="6096000" y="6547344"/>
            <a:ext cx="5943600" cy="276999"/>
          </a:xfrm>
          <a:prstGeom prst="rect">
            <a:avLst/>
          </a:prstGeom>
          <a:noFill/>
        </p:spPr>
        <p:txBody>
          <a:bodyPr wrap="square" rtlCol="0">
            <a:spAutoFit/>
          </a:bodyPr>
          <a:lstStyle/>
          <a:p>
            <a:pPr algn="r"/>
            <a:r>
              <a:rPr lang="en-US" sz="1200" dirty="0">
                <a:solidFill>
                  <a:schemeClr val="bg1"/>
                </a:solidFill>
              </a:rPr>
              <a:t>Slide </a:t>
            </a:r>
            <a:fld id="{6FA3485A-F454-114E-8FF0-4E63EF5BDB5A}" type="slidenum">
              <a:rPr lang="en-US" sz="1200" smtClean="0">
                <a:solidFill>
                  <a:schemeClr val="bg1"/>
                </a:solidFill>
              </a:rPr>
              <a:t>47</a:t>
            </a:fld>
            <a:endParaRPr lang="en-US" sz="1200" dirty="0">
              <a:solidFill>
                <a:schemeClr val="bg1"/>
              </a:solidFill>
            </a:endParaRPr>
          </a:p>
        </p:txBody>
      </p:sp>
      <p:sp>
        <p:nvSpPr>
          <p:cNvPr id="15" name="TextBox 14">
            <a:extLst>
              <a:ext uri="{FF2B5EF4-FFF2-40B4-BE49-F238E27FC236}">
                <a16:creationId xmlns:a16="http://schemas.microsoft.com/office/drawing/2014/main" id="{B0659C44-A5CF-346C-0C24-FFC9AD8A5067}"/>
              </a:ext>
            </a:extLst>
          </p:cNvPr>
          <p:cNvSpPr txBox="1"/>
          <p:nvPr/>
        </p:nvSpPr>
        <p:spPr>
          <a:xfrm>
            <a:off x="147204" y="140277"/>
            <a:ext cx="11887200" cy="461665"/>
          </a:xfrm>
          <a:prstGeom prst="rect">
            <a:avLst/>
          </a:prstGeom>
          <a:noFill/>
        </p:spPr>
        <p:txBody>
          <a:bodyPr wrap="square" rtlCol="0">
            <a:spAutoFit/>
          </a:bodyPr>
          <a:lstStyle/>
          <a:p>
            <a:r>
              <a:rPr lang="en-US" sz="2400" b="1" dirty="0">
                <a:solidFill>
                  <a:schemeClr val="bg1"/>
                </a:solidFill>
              </a:rPr>
              <a:t>Database Project – Target Server Version</a:t>
            </a:r>
          </a:p>
        </p:txBody>
      </p:sp>
      <p:sp>
        <p:nvSpPr>
          <p:cNvPr id="16" name="Left Brace 15">
            <a:extLst>
              <a:ext uri="{FF2B5EF4-FFF2-40B4-BE49-F238E27FC236}">
                <a16:creationId xmlns:a16="http://schemas.microsoft.com/office/drawing/2014/main" id="{3D2A8518-1655-3526-47A8-4A4EC312B81C}"/>
              </a:ext>
            </a:extLst>
          </p:cNvPr>
          <p:cNvSpPr/>
          <p:nvPr/>
        </p:nvSpPr>
        <p:spPr>
          <a:xfrm>
            <a:off x="3810000" y="914400"/>
            <a:ext cx="342900" cy="1485900"/>
          </a:xfrm>
          <a:prstGeom prst="leftBrace">
            <a:avLst/>
          </a:prstGeom>
          <a:ln w="762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Rectangle 18">
            <a:extLst>
              <a:ext uri="{FF2B5EF4-FFF2-40B4-BE49-F238E27FC236}">
                <a16:creationId xmlns:a16="http://schemas.microsoft.com/office/drawing/2014/main" id="{7B403523-25B2-AB4B-42E2-C8DC34AA066C}"/>
              </a:ext>
            </a:extLst>
          </p:cNvPr>
          <p:cNvSpPr/>
          <p:nvPr/>
        </p:nvSpPr>
        <p:spPr>
          <a:xfrm>
            <a:off x="1066800" y="3886200"/>
            <a:ext cx="2057400" cy="342900"/>
          </a:xfrm>
          <a:prstGeom prst="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Arrow Connector 21">
            <a:extLst>
              <a:ext uri="{FF2B5EF4-FFF2-40B4-BE49-F238E27FC236}">
                <a16:creationId xmlns:a16="http://schemas.microsoft.com/office/drawing/2014/main" id="{01AE2BF4-DCBF-9377-680E-521DE4C42C50}"/>
              </a:ext>
            </a:extLst>
          </p:cNvPr>
          <p:cNvCxnSpPr>
            <a:cxnSpLocks/>
            <a:stCxn id="16" idx="1"/>
          </p:cNvCxnSpPr>
          <p:nvPr/>
        </p:nvCxnSpPr>
        <p:spPr>
          <a:xfrm flipH="1">
            <a:off x="3238500" y="1657350"/>
            <a:ext cx="571500" cy="234315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E3BA5419-F720-F711-50D1-E663405922D4}"/>
              </a:ext>
            </a:extLst>
          </p:cNvPr>
          <p:cNvSpPr txBox="1"/>
          <p:nvPr/>
        </p:nvSpPr>
        <p:spPr>
          <a:xfrm>
            <a:off x="4838700" y="3200400"/>
            <a:ext cx="5943600" cy="2031325"/>
          </a:xfrm>
          <a:prstGeom prst="rect">
            <a:avLst/>
          </a:prstGeom>
          <a:noFill/>
        </p:spPr>
        <p:txBody>
          <a:bodyPr wrap="square" rtlCol="0">
            <a:spAutoFit/>
          </a:bodyPr>
          <a:lstStyle/>
          <a:p>
            <a:r>
              <a:rPr lang="en-US" dirty="0"/>
              <a:t>The </a:t>
            </a:r>
            <a:r>
              <a:rPr lang="en-US" dirty="0" err="1"/>
              <a:t>DotNet</a:t>
            </a:r>
            <a:r>
              <a:rPr lang="en-US" dirty="0"/>
              <a:t> CLI will create the ”.</a:t>
            </a:r>
            <a:r>
              <a:rPr lang="en-US" dirty="0" err="1"/>
              <a:t>sqlproj</a:t>
            </a:r>
            <a:r>
              <a:rPr lang="en-US" dirty="0"/>
              <a:t>” file for you.</a:t>
            </a:r>
          </a:p>
          <a:p>
            <a:endParaRPr lang="en-US" dirty="0"/>
          </a:p>
          <a:p>
            <a:r>
              <a:rPr lang="en-US" dirty="0"/>
              <a:t>The critical line to note here is the “&lt;DSP&gt;” as this specifies the target database.</a:t>
            </a:r>
          </a:p>
          <a:p>
            <a:endParaRPr lang="en-US" dirty="0"/>
          </a:p>
          <a:p>
            <a:r>
              <a:rPr lang="en-US" dirty="0"/>
              <a:t>Using Visual Studio can “reverse engineer” a database project for you.  Ours was created from scratch.</a:t>
            </a:r>
          </a:p>
        </p:txBody>
      </p:sp>
      <p:sp>
        <p:nvSpPr>
          <p:cNvPr id="2" name="Rectangle 1">
            <a:extLst>
              <a:ext uri="{FF2B5EF4-FFF2-40B4-BE49-F238E27FC236}">
                <a16:creationId xmlns:a16="http://schemas.microsoft.com/office/drawing/2014/main" id="{F505D736-1E69-9371-0784-7C9D8AC51323}"/>
              </a:ext>
            </a:extLst>
          </p:cNvPr>
          <p:cNvSpPr/>
          <p:nvPr/>
        </p:nvSpPr>
        <p:spPr>
          <a:xfrm>
            <a:off x="4610100" y="1714500"/>
            <a:ext cx="3657600" cy="228600"/>
          </a:xfrm>
          <a:prstGeom prst="rect">
            <a:avLst/>
          </a:prstGeom>
          <a:solidFill>
            <a:srgbClr val="FFFF00">
              <a:alpha val="32941"/>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2848769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7834F10-1AAE-4AAE-2584-42EA2D2C4303}"/>
              </a:ext>
            </a:extLst>
          </p:cNvPr>
          <p:cNvPicPr>
            <a:picLocks noChangeAspect="1"/>
          </p:cNvPicPr>
          <p:nvPr/>
        </p:nvPicPr>
        <p:blipFill>
          <a:blip r:embed="rId2"/>
          <a:stretch>
            <a:fillRect/>
          </a:stretch>
        </p:blipFill>
        <p:spPr>
          <a:xfrm>
            <a:off x="609600" y="1600200"/>
            <a:ext cx="2730500" cy="4051300"/>
          </a:xfrm>
          <a:prstGeom prst="rect">
            <a:avLst/>
          </a:prstGeom>
        </p:spPr>
      </p:pic>
      <p:sp>
        <p:nvSpPr>
          <p:cNvPr id="10" name="Rectangle 9">
            <a:extLst>
              <a:ext uri="{FF2B5EF4-FFF2-40B4-BE49-F238E27FC236}">
                <a16:creationId xmlns:a16="http://schemas.microsoft.com/office/drawing/2014/main" id="{045D6102-506A-CA2A-BFE9-F2F24634B5F3}"/>
              </a:ext>
            </a:extLst>
          </p:cNvPr>
          <p:cNvSpPr/>
          <p:nvPr/>
        </p:nvSpPr>
        <p:spPr>
          <a:xfrm>
            <a:off x="0" y="0"/>
            <a:ext cx="12192000" cy="6858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7B3393D-781F-11D8-C930-E92EBC7CE1EA}"/>
              </a:ext>
            </a:extLst>
          </p:cNvPr>
          <p:cNvSpPr/>
          <p:nvPr/>
        </p:nvSpPr>
        <p:spPr>
          <a:xfrm>
            <a:off x="0" y="6515099"/>
            <a:ext cx="12192000" cy="341489"/>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9079191F-A12F-3989-4119-07879E46D6CE}"/>
              </a:ext>
            </a:extLst>
          </p:cNvPr>
          <p:cNvSpPr txBox="1"/>
          <p:nvPr/>
        </p:nvSpPr>
        <p:spPr>
          <a:xfrm>
            <a:off x="152400" y="6547344"/>
            <a:ext cx="5829300" cy="276999"/>
          </a:xfrm>
          <a:prstGeom prst="rect">
            <a:avLst/>
          </a:prstGeom>
          <a:noFill/>
        </p:spPr>
        <p:txBody>
          <a:bodyPr wrap="square" rtlCol="0">
            <a:spAutoFit/>
          </a:bodyPr>
          <a:lstStyle/>
          <a:p>
            <a:r>
              <a:rPr lang="en-US" sz="1200" dirty="0">
                <a:solidFill>
                  <a:schemeClr val="bg1"/>
                </a:solidFill>
              </a:rPr>
              <a:t>Created by Shawn </a:t>
            </a:r>
            <a:r>
              <a:rPr lang="en-US" sz="1200" dirty="0" err="1">
                <a:solidFill>
                  <a:schemeClr val="bg1"/>
                </a:solidFill>
              </a:rPr>
              <a:t>Zernik</a:t>
            </a:r>
            <a:r>
              <a:rPr lang="en-US" sz="1200" dirty="0">
                <a:solidFill>
                  <a:schemeClr val="bg1"/>
                </a:solidFill>
              </a:rPr>
              <a:t> on 1/4/2024</a:t>
            </a:r>
          </a:p>
        </p:txBody>
      </p:sp>
      <p:sp>
        <p:nvSpPr>
          <p:cNvPr id="14" name="TextBox 13">
            <a:extLst>
              <a:ext uri="{FF2B5EF4-FFF2-40B4-BE49-F238E27FC236}">
                <a16:creationId xmlns:a16="http://schemas.microsoft.com/office/drawing/2014/main" id="{447D253E-B6D1-91B9-EEF9-C95B568E2B7B}"/>
              </a:ext>
            </a:extLst>
          </p:cNvPr>
          <p:cNvSpPr txBox="1"/>
          <p:nvPr/>
        </p:nvSpPr>
        <p:spPr>
          <a:xfrm>
            <a:off x="6096000" y="6547344"/>
            <a:ext cx="5943600" cy="276999"/>
          </a:xfrm>
          <a:prstGeom prst="rect">
            <a:avLst/>
          </a:prstGeom>
          <a:noFill/>
        </p:spPr>
        <p:txBody>
          <a:bodyPr wrap="square" rtlCol="0">
            <a:spAutoFit/>
          </a:bodyPr>
          <a:lstStyle/>
          <a:p>
            <a:pPr algn="r"/>
            <a:r>
              <a:rPr lang="en-US" sz="1200" dirty="0">
                <a:solidFill>
                  <a:schemeClr val="bg1"/>
                </a:solidFill>
              </a:rPr>
              <a:t>Slide </a:t>
            </a:r>
            <a:fld id="{6FA3485A-F454-114E-8FF0-4E63EF5BDB5A}" type="slidenum">
              <a:rPr lang="en-US" sz="1200" smtClean="0">
                <a:solidFill>
                  <a:schemeClr val="bg1"/>
                </a:solidFill>
              </a:rPr>
              <a:t>48</a:t>
            </a:fld>
            <a:endParaRPr lang="en-US" sz="1200" dirty="0">
              <a:solidFill>
                <a:schemeClr val="bg1"/>
              </a:solidFill>
            </a:endParaRPr>
          </a:p>
        </p:txBody>
      </p:sp>
      <p:sp>
        <p:nvSpPr>
          <p:cNvPr id="15" name="TextBox 14">
            <a:extLst>
              <a:ext uri="{FF2B5EF4-FFF2-40B4-BE49-F238E27FC236}">
                <a16:creationId xmlns:a16="http://schemas.microsoft.com/office/drawing/2014/main" id="{B0659C44-A5CF-346C-0C24-FFC9AD8A5067}"/>
              </a:ext>
            </a:extLst>
          </p:cNvPr>
          <p:cNvSpPr txBox="1"/>
          <p:nvPr/>
        </p:nvSpPr>
        <p:spPr>
          <a:xfrm>
            <a:off x="152400" y="114300"/>
            <a:ext cx="11887200" cy="461665"/>
          </a:xfrm>
          <a:prstGeom prst="rect">
            <a:avLst/>
          </a:prstGeom>
          <a:noFill/>
        </p:spPr>
        <p:txBody>
          <a:bodyPr wrap="square" rtlCol="0">
            <a:spAutoFit/>
          </a:bodyPr>
          <a:lstStyle/>
          <a:p>
            <a:r>
              <a:rPr lang="en-US" sz="2400" b="1" dirty="0">
                <a:solidFill>
                  <a:schemeClr val="bg1"/>
                </a:solidFill>
              </a:rPr>
              <a:t>Database Project – File Organization</a:t>
            </a:r>
          </a:p>
        </p:txBody>
      </p:sp>
      <p:sp>
        <p:nvSpPr>
          <p:cNvPr id="16" name="Left Brace 15">
            <a:extLst>
              <a:ext uri="{FF2B5EF4-FFF2-40B4-BE49-F238E27FC236}">
                <a16:creationId xmlns:a16="http://schemas.microsoft.com/office/drawing/2014/main" id="{3D2A8518-1655-3526-47A8-4A4EC312B81C}"/>
              </a:ext>
            </a:extLst>
          </p:cNvPr>
          <p:cNvSpPr/>
          <p:nvPr/>
        </p:nvSpPr>
        <p:spPr>
          <a:xfrm>
            <a:off x="4495800" y="2743200"/>
            <a:ext cx="342900" cy="1714500"/>
          </a:xfrm>
          <a:prstGeom prst="leftBrace">
            <a:avLst/>
          </a:prstGeom>
          <a:ln w="762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Rectangle 18">
            <a:extLst>
              <a:ext uri="{FF2B5EF4-FFF2-40B4-BE49-F238E27FC236}">
                <a16:creationId xmlns:a16="http://schemas.microsoft.com/office/drawing/2014/main" id="{7B403523-25B2-AB4B-42E2-C8DC34AA066C}"/>
              </a:ext>
            </a:extLst>
          </p:cNvPr>
          <p:cNvSpPr/>
          <p:nvPr/>
        </p:nvSpPr>
        <p:spPr>
          <a:xfrm>
            <a:off x="952500" y="2400300"/>
            <a:ext cx="2057400" cy="342900"/>
          </a:xfrm>
          <a:prstGeom prst="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Arrow Connector 21">
            <a:extLst>
              <a:ext uri="{FF2B5EF4-FFF2-40B4-BE49-F238E27FC236}">
                <a16:creationId xmlns:a16="http://schemas.microsoft.com/office/drawing/2014/main" id="{01AE2BF4-DCBF-9377-680E-521DE4C42C50}"/>
              </a:ext>
            </a:extLst>
          </p:cNvPr>
          <p:cNvCxnSpPr>
            <a:cxnSpLocks/>
            <a:stCxn id="16" idx="1"/>
          </p:cNvCxnSpPr>
          <p:nvPr/>
        </p:nvCxnSpPr>
        <p:spPr>
          <a:xfrm flipH="1" flipV="1">
            <a:off x="3124200" y="2628900"/>
            <a:ext cx="1371600" cy="97155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E3BA5419-F720-F711-50D1-E663405922D4}"/>
              </a:ext>
            </a:extLst>
          </p:cNvPr>
          <p:cNvSpPr txBox="1"/>
          <p:nvPr/>
        </p:nvSpPr>
        <p:spPr>
          <a:xfrm>
            <a:off x="4838700" y="2743200"/>
            <a:ext cx="5943600" cy="1754326"/>
          </a:xfrm>
          <a:prstGeom prst="rect">
            <a:avLst/>
          </a:prstGeom>
          <a:noFill/>
        </p:spPr>
        <p:txBody>
          <a:bodyPr wrap="square" rtlCol="0">
            <a:spAutoFit/>
          </a:bodyPr>
          <a:lstStyle/>
          <a:p>
            <a:r>
              <a:rPr lang="en-US" dirty="0"/>
              <a:t>Common practice is to create a folder for the “schema” – in this case it’s the default schema “</a:t>
            </a:r>
            <a:r>
              <a:rPr lang="en-US" dirty="0" err="1"/>
              <a:t>dbo</a:t>
            </a:r>
            <a:r>
              <a:rPr lang="en-US" dirty="0"/>
              <a:t>”.  </a:t>
            </a:r>
          </a:p>
          <a:p>
            <a:endParaRPr lang="en-US" dirty="0"/>
          </a:p>
          <a:p>
            <a:r>
              <a:rPr lang="en-US" dirty="0"/>
              <a:t>Under the schema folder it’s common to create a folder for each SQL </a:t>
            </a:r>
            <a:r>
              <a:rPr lang="en-US" dirty="0" err="1"/>
              <a:t>objectr</a:t>
            </a:r>
            <a:r>
              <a:rPr lang="en-US" dirty="0"/>
              <a:t> type: tables, </a:t>
            </a:r>
            <a:r>
              <a:rPr lang="en-US" dirty="0" err="1"/>
              <a:t>storedprocs</a:t>
            </a:r>
            <a:r>
              <a:rPr lang="en-US" dirty="0"/>
              <a:t>, triggers, functions, etc.</a:t>
            </a:r>
          </a:p>
        </p:txBody>
      </p:sp>
    </p:spTree>
    <p:extLst>
      <p:ext uri="{BB962C8B-B14F-4D97-AF65-F5344CB8AC3E}">
        <p14:creationId xmlns:p14="http://schemas.microsoft.com/office/powerpoint/2010/main" val="203617575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7834F10-1AAE-4AAE-2584-42EA2D2C4303}"/>
              </a:ext>
            </a:extLst>
          </p:cNvPr>
          <p:cNvPicPr>
            <a:picLocks noChangeAspect="1"/>
          </p:cNvPicPr>
          <p:nvPr/>
        </p:nvPicPr>
        <p:blipFill>
          <a:blip r:embed="rId2"/>
          <a:stretch>
            <a:fillRect/>
          </a:stretch>
        </p:blipFill>
        <p:spPr>
          <a:xfrm>
            <a:off x="609600" y="1600200"/>
            <a:ext cx="2730500" cy="4051300"/>
          </a:xfrm>
          <a:prstGeom prst="rect">
            <a:avLst/>
          </a:prstGeom>
        </p:spPr>
      </p:pic>
      <p:sp>
        <p:nvSpPr>
          <p:cNvPr id="10" name="Rectangle 9">
            <a:extLst>
              <a:ext uri="{FF2B5EF4-FFF2-40B4-BE49-F238E27FC236}">
                <a16:creationId xmlns:a16="http://schemas.microsoft.com/office/drawing/2014/main" id="{045D6102-506A-CA2A-BFE9-F2F24634B5F3}"/>
              </a:ext>
            </a:extLst>
          </p:cNvPr>
          <p:cNvSpPr/>
          <p:nvPr/>
        </p:nvSpPr>
        <p:spPr>
          <a:xfrm>
            <a:off x="0" y="0"/>
            <a:ext cx="12192000" cy="6858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7B3393D-781F-11D8-C930-E92EBC7CE1EA}"/>
              </a:ext>
            </a:extLst>
          </p:cNvPr>
          <p:cNvSpPr/>
          <p:nvPr/>
        </p:nvSpPr>
        <p:spPr>
          <a:xfrm>
            <a:off x="0" y="6515099"/>
            <a:ext cx="12192000" cy="341489"/>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9079191F-A12F-3989-4119-07879E46D6CE}"/>
              </a:ext>
            </a:extLst>
          </p:cNvPr>
          <p:cNvSpPr txBox="1"/>
          <p:nvPr/>
        </p:nvSpPr>
        <p:spPr>
          <a:xfrm>
            <a:off x="152400" y="6547344"/>
            <a:ext cx="5829300" cy="276999"/>
          </a:xfrm>
          <a:prstGeom prst="rect">
            <a:avLst/>
          </a:prstGeom>
          <a:noFill/>
        </p:spPr>
        <p:txBody>
          <a:bodyPr wrap="square" rtlCol="0">
            <a:spAutoFit/>
          </a:bodyPr>
          <a:lstStyle/>
          <a:p>
            <a:r>
              <a:rPr lang="en-US" sz="1200" dirty="0">
                <a:solidFill>
                  <a:schemeClr val="bg1"/>
                </a:solidFill>
              </a:rPr>
              <a:t>Created by Shawn </a:t>
            </a:r>
            <a:r>
              <a:rPr lang="en-US" sz="1200" dirty="0" err="1">
                <a:solidFill>
                  <a:schemeClr val="bg1"/>
                </a:solidFill>
              </a:rPr>
              <a:t>Zernik</a:t>
            </a:r>
            <a:r>
              <a:rPr lang="en-US" sz="1200" dirty="0">
                <a:solidFill>
                  <a:schemeClr val="bg1"/>
                </a:solidFill>
              </a:rPr>
              <a:t> on 1/4/2024</a:t>
            </a:r>
          </a:p>
        </p:txBody>
      </p:sp>
      <p:sp>
        <p:nvSpPr>
          <p:cNvPr id="14" name="TextBox 13">
            <a:extLst>
              <a:ext uri="{FF2B5EF4-FFF2-40B4-BE49-F238E27FC236}">
                <a16:creationId xmlns:a16="http://schemas.microsoft.com/office/drawing/2014/main" id="{447D253E-B6D1-91B9-EEF9-C95B568E2B7B}"/>
              </a:ext>
            </a:extLst>
          </p:cNvPr>
          <p:cNvSpPr txBox="1"/>
          <p:nvPr/>
        </p:nvSpPr>
        <p:spPr>
          <a:xfrm>
            <a:off x="6096000" y="6547344"/>
            <a:ext cx="5943600" cy="276999"/>
          </a:xfrm>
          <a:prstGeom prst="rect">
            <a:avLst/>
          </a:prstGeom>
          <a:noFill/>
        </p:spPr>
        <p:txBody>
          <a:bodyPr wrap="square" rtlCol="0">
            <a:spAutoFit/>
          </a:bodyPr>
          <a:lstStyle/>
          <a:p>
            <a:pPr algn="r"/>
            <a:r>
              <a:rPr lang="en-US" sz="1200" dirty="0">
                <a:solidFill>
                  <a:schemeClr val="bg1"/>
                </a:solidFill>
              </a:rPr>
              <a:t>Slide </a:t>
            </a:r>
            <a:fld id="{6FA3485A-F454-114E-8FF0-4E63EF5BDB5A}" type="slidenum">
              <a:rPr lang="en-US" sz="1200" smtClean="0">
                <a:solidFill>
                  <a:schemeClr val="bg1"/>
                </a:solidFill>
              </a:rPr>
              <a:t>49</a:t>
            </a:fld>
            <a:endParaRPr lang="en-US" sz="1200" dirty="0">
              <a:solidFill>
                <a:schemeClr val="bg1"/>
              </a:solidFill>
            </a:endParaRPr>
          </a:p>
        </p:txBody>
      </p:sp>
      <p:sp>
        <p:nvSpPr>
          <p:cNvPr id="15" name="TextBox 14">
            <a:extLst>
              <a:ext uri="{FF2B5EF4-FFF2-40B4-BE49-F238E27FC236}">
                <a16:creationId xmlns:a16="http://schemas.microsoft.com/office/drawing/2014/main" id="{B0659C44-A5CF-346C-0C24-FFC9AD8A5067}"/>
              </a:ext>
            </a:extLst>
          </p:cNvPr>
          <p:cNvSpPr txBox="1"/>
          <p:nvPr/>
        </p:nvSpPr>
        <p:spPr>
          <a:xfrm>
            <a:off x="152400" y="114300"/>
            <a:ext cx="11887200" cy="461665"/>
          </a:xfrm>
          <a:prstGeom prst="rect">
            <a:avLst/>
          </a:prstGeom>
          <a:noFill/>
        </p:spPr>
        <p:txBody>
          <a:bodyPr wrap="square" rtlCol="0">
            <a:spAutoFit/>
          </a:bodyPr>
          <a:lstStyle/>
          <a:p>
            <a:r>
              <a:rPr lang="en-US" sz="2400" b="1" dirty="0">
                <a:solidFill>
                  <a:schemeClr val="bg1"/>
                </a:solidFill>
              </a:rPr>
              <a:t>Database Project – SQL Scripts</a:t>
            </a:r>
          </a:p>
        </p:txBody>
      </p:sp>
      <p:sp>
        <p:nvSpPr>
          <p:cNvPr id="16" name="Left Brace 15">
            <a:extLst>
              <a:ext uri="{FF2B5EF4-FFF2-40B4-BE49-F238E27FC236}">
                <a16:creationId xmlns:a16="http://schemas.microsoft.com/office/drawing/2014/main" id="{3D2A8518-1655-3526-47A8-4A4EC312B81C}"/>
              </a:ext>
            </a:extLst>
          </p:cNvPr>
          <p:cNvSpPr/>
          <p:nvPr/>
        </p:nvSpPr>
        <p:spPr>
          <a:xfrm>
            <a:off x="3810000" y="914400"/>
            <a:ext cx="342900" cy="1485900"/>
          </a:xfrm>
          <a:prstGeom prst="leftBrace">
            <a:avLst/>
          </a:prstGeom>
          <a:ln w="762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Rectangle 18">
            <a:extLst>
              <a:ext uri="{FF2B5EF4-FFF2-40B4-BE49-F238E27FC236}">
                <a16:creationId xmlns:a16="http://schemas.microsoft.com/office/drawing/2014/main" id="{7B403523-25B2-AB4B-42E2-C8DC34AA066C}"/>
              </a:ext>
            </a:extLst>
          </p:cNvPr>
          <p:cNvSpPr/>
          <p:nvPr/>
        </p:nvSpPr>
        <p:spPr>
          <a:xfrm>
            <a:off x="1066800" y="2971800"/>
            <a:ext cx="2057400" cy="342900"/>
          </a:xfrm>
          <a:prstGeom prst="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Arrow Connector 21">
            <a:extLst>
              <a:ext uri="{FF2B5EF4-FFF2-40B4-BE49-F238E27FC236}">
                <a16:creationId xmlns:a16="http://schemas.microsoft.com/office/drawing/2014/main" id="{01AE2BF4-DCBF-9377-680E-521DE4C42C50}"/>
              </a:ext>
            </a:extLst>
          </p:cNvPr>
          <p:cNvCxnSpPr>
            <a:cxnSpLocks/>
            <a:stCxn id="16" idx="1"/>
          </p:cNvCxnSpPr>
          <p:nvPr/>
        </p:nvCxnSpPr>
        <p:spPr>
          <a:xfrm flipH="1">
            <a:off x="3238500" y="1657350"/>
            <a:ext cx="571500" cy="131445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E3BA5419-F720-F711-50D1-E663405922D4}"/>
              </a:ext>
            </a:extLst>
          </p:cNvPr>
          <p:cNvSpPr txBox="1"/>
          <p:nvPr/>
        </p:nvSpPr>
        <p:spPr>
          <a:xfrm>
            <a:off x="5181600" y="2971800"/>
            <a:ext cx="5943600" cy="2308324"/>
          </a:xfrm>
          <a:prstGeom prst="rect">
            <a:avLst/>
          </a:prstGeom>
          <a:noFill/>
        </p:spPr>
        <p:txBody>
          <a:bodyPr wrap="square" rtlCol="0">
            <a:spAutoFit/>
          </a:bodyPr>
          <a:lstStyle/>
          <a:p>
            <a:r>
              <a:rPr lang="en-US" dirty="0"/>
              <a:t>We will add our tables using standard data definition language (DDL).</a:t>
            </a:r>
          </a:p>
          <a:p>
            <a:endParaRPr lang="en-US" dirty="0"/>
          </a:p>
          <a:p>
            <a:r>
              <a:rPr lang="en-US" dirty="0"/>
              <a:t>When we want to add a new column, you do not write an “ALTER TABLE” query, but instead can update the existing “CREATE TABLE”.</a:t>
            </a:r>
          </a:p>
          <a:p>
            <a:endParaRPr lang="en-US" dirty="0"/>
          </a:p>
          <a:p>
            <a:r>
              <a:rPr lang="en-US" dirty="0" err="1"/>
              <a:t>DacFx</a:t>
            </a:r>
            <a:r>
              <a:rPr lang="en-US" dirty="0"/>
              <a:t> will do all the magic for you.</a:t>
            </a:r>
          </a:p>
        </p:txBody>
      </p:sp>
      <p:pic>
        <p:nvPicPr>
          <p:cNvPr id="7" name="Picture 6">
            <a:extLst>
              <a:ext uri="{FF2B5EF4-FFF2-40B4-BE49-F238E27FC236}">
                <a16:creationId xmlns:a16="http://schemas.microsoft.com/office/drawing/2014/main" id="{CADC7A00-57B2-7AC1-DF58-68A4F65F7DEA}"/>
              </a:ext>
            </a:extLst>
          </p:cNvPr>
          <p:cNvPicPr>
            <a:picLocks noChangeAspect="1"/>
          </p:cNvPicPr>
          <p:nvPr/>
        </p:nvPicPr>
        <p:blipFill>
          <a:blip r:embed="rId3"/>
          <a:stretch>
            <a:fillRect/>
          </a:stretch>
        </p:blipFill>
        <p:spPr>
          <a:xfrm>
            <a:off x="4267200" y="1028700"/>
            <a:ext cx="3314700" cy="1168989"/>
          </a:xfrm>
          <a:prstGeom prst="rect">
            <a:avLst/>
          </a:prstGeom>
        </p:spPr>
      </p:pic>
    </p:spTree>
    <p:extLst>
      <p:ext uri="{BB962C8B-B14F-4D97-AF65-F5344CB8AC3E}">
        <p14:creationId xmlns:p14="http://schemas.microsoft.com/office/powerpoint/2010/main" val="42810202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5D6102-506A-CA2A-BFE9-F2F24634B5F3}"/>
              </a:ext>
            </a:extLst>
          </p:cNvPr>
          <p:cNvSpPr/>
          <p:nvPr/>
        </p:nvSpPr>
        <p:spPr>
          <a:xfrm>
            <a:off x="0" y="0"/>
            <a:ext cx="12192000" cy="6858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7B3393D-781F-11D8-C930-E92EBC7CE1EA}"/>
              </a:ext>
            </a:extLst>
          </p:cNvPr>
          <p:cNvSpPr/>
          <p:nvPr/>
        </p:nvSpPr>
        <p:spPr>
          <a:xfrm>
            <a:off x="0" y="6515099"/>
            <a:ext cx="12192000" cy="341489"/>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9079191F-A12F-3989-4119-07879E46D6CE}"/>
              </a:ext>
            </a:extLst>
          </p:cNvPr>
          <p:cNvSpPr txBox="1"/>
          <p:nvPr/>
        </p:nvSpPr>
        <p:spPr>
          <a:xfrm>
            <a:off x="152400" y="6547344"/>
            <a:ext cx="5829300" cy="276999"/>
          </a:xfrm>
          <a:prstGeom prst="rect">
            <a:avLst/>
          </a:prstGeom>
          <a:noFill/>
        </p:spPr>
        <p:txBody>
          <a:bodyPr wrap="square" rtlCol="0">
            <a:spAutoFit/>
          </a:bodyPr>
          <a:lstStyle/>
          <a:p>
            <a:r>
              <a:rPr lang="en-US" sz="1200" dirty="0">
                <a:solidFill>
                  <a:schemeClr val="bg1"/>
                </a:solidFill>
              </a:rPr>
              <a:t>Created by Shawn </a:t>
            </a:r>
            <a:r>
              <a:rPr lang="en-US" sz="1200" dirty="0" err="1">
                <a:solidFill>
                  <a:schemeClr val="bg1"/>
                </a:solidFill>
              </a:rPr>
              <a:t>Zernik</a:t>
            </a:r>
            <a:r>
              <a:rPr lang="en-US" sz="1200" dirty="0">
                <a:solidFill>
                  <a:schemeClr val="bg1"/>
                </a:solidFill>
              </a:rPr>
              <a:t> on 1/4/2024</a:t>
            </a:r>
          </a:p>
        </p:txBody>
      </p:sp>
      <p:sp>
        <p:nvSpPr>
          <p:cNvPr id="14" name="TextBox 13">
            <a:extLst>
              <a:ext uri="{FF2B5EF4-FFF2-40B4-BE49-F238E27FC236}">
                <a16:creationId xmlns:a16="http://schemas.microsoft.com/office/drawing/2014/main" id="{447D253E-B6D1-91B9-EEF9-C95B568E2B7B}"/>
              </a:ext>
            </a:extLst>
          </p:cNvPr>
          <p:cNvSpPr txBox="1"/>
          <p:nvPr/>
        </p:nvSpPr>
        <p:spPr>
          <a:xfrm>
            <a:off x="6096000" y="6547344"/>
            <a:ext cx="5943600" cy="276999"/>
          </a:xfrm>
          <a:prstGeom prst="rect">
            <a:avLst/>
          </a:prstGeom>
          <a:noFill/>
        </p:spPr>
        <p:txBody>
          <a:bodyPr wrap="square" rtlCol="0">
            <a:spAutoFit/>
          </a:bodyPr>
          <a:lstStyle/>
          <a:p>
            <a:pPr algn="r"/>
            <a:r>
              <a:rPr lang="en-US" sz="1200" dirty="0">
                <a:solidFill>
                  <a:schemeClr val="bg1"/>
                </a:solidFill>
              </a:rPr>
              <a:t>Slide </a:t>
            </a:r>
            <a:fld id="{6FA3485A-F454-114E-8FF0-4E63EF5BDB5A}" type="slidenum">
              <a:rPr lang="en-US" sz="1200" smtClean="0">
                <a:solidFill>
                  <a:schemeClr val="bg1"/>
                </a:solidFill>
              </a:rPr>
              <a:t>5</a:t>
            </a:fld>
            <a:endParaRPr lang="en-US" sz="1200" dirty="0">
              <a:solidFill>
                <a:schemeClr val="bg1"/>
              </a:solidFill>
            </a:endParaRPr>
          </a:p>
        </p:txBody>
      </p:sp>
      <p:sp>
        <p:nvSpPr>
          <p:cNvPr id="15" name="TextBox 14">
            <a:extLst>
              <a:ext uri="{FF2B5EF4-FFF2-40B4-BE49-F238E27FC236}">
                <a16:creationId xmlns:a16="http://schemas.microsoft.com/office/drawing/2014/main" id="{B0659C44-A5CF-346C-0C24-FFC9AD8A5067}"/>
              </a:ext>
            </a:extLst>
          </p:cNvPr>
          <p:cNvSpPr txBox="1"/>
          <p:nvPr/>
        </p:nvSpPr>
        <p:spPr>
          <a:xfrm>
            <a:off x="152400" y="114300"/>
            <a:ext cx="11887200" cy="461665"/>
          </a:xfrm>
          <a:prstGeom prst="rect">
            <a:avLst/>
          </a:prstGeom>
          <a:noFill/>
        </p:spPr>
        <p:txBody>
          <a:bodyPr wrap="square" rtlCol="0">
            <a:spAutoFit/>
          </a:bodyPr>
          <a:lstStyle/>
          <a:p>
            <a:r>
              <a:rPr lang="en-US" sz="2400" b="1" dirty="0">
                <a:solidFill>
                  <a:schemeClr val="bg1"/>
                </a:solidFill>
              </a:rPr>
              <a:t>History &amp; Evolution</a:t>
            </a:r>
          </a:p>
        </p:txBody>
      </p:sp>
      <p:sp>
        <p:nvSpPr>
          <p:cNvPr id="16" name="TextBox 15">
            <a:extLst>
              <a:ext uri="{FF2B5EF4-FFF2-40B4-BE49-F238E27FC236}">
                <a16:creationId xmlns:a16="http://schemas.microsoft.com/office/drawing/2014/main" id="{F6350C80-858E-A803-4884-75C39ED7AED3}"/>
              </a:ext>
            </a:extLst>
          </p:cNvPr>
          <p:cNvSpPr txBox="1"/>
          <p:nvPr/>
        </p:nvSpPr>
        <p:spPr>
          <a:xfrm>
            <a:off x="1524000" y="1943100"/>
            <a:ext cx="9144000" cy="2954655"/>
          </a:xfrm>
          <a:prstGeom prst="rect">
            <a:avLst/>
          </a:prstGeom>
          <a:noFill/>
        </p:spPr>
        <p:txBody>
          <a:bodyPr wrap="square" rtlCol="0">
            <a:spAutoFit/>
          </a:bodyPr>
          <a:lstStyle/>
          <a:p>
            <a:r>
              <a:rPr lang="en-US" sz="2400" b="1" dirty="0"/>
              <a:t>The Latest Technology (1940’s)</a:t>
            </a:r>
          </a:p>
          <a:p>
            <a:r>
              <a:rPr lang="en-US" dirty="0"/>
              <a:t>In colloquial usage, the terms "Turing-complete" and "Turing-equivalent" are used to mean that any real-world general-purpose computer or computer language can approximately simulate the computational aspects of any other real-world general-purpose computer or computer language.</a:t>
            </a:r>
            <a:endParaRPr lang="en-US" sz="2400" b="1" dirty="0"/>
          </a:p>
          <a:p>
            <a:endParaRPr lang="en-US" sz="800" b="1" dirty="0"/>
          </a:p>
          <a:p>
            <a:r>
              <a:rPr lang="en-US" sz="800" b="1" dirty="0">
                <a:hlinkClick r:id="rId2"/>
              </a:rPr>
              <a:t>https://en.wikipedia.org/wiki/Turing_completeness</a:t>
            </a:r>
            <a:endParaRPr lang="en-US" sz="800" b="1" dirty="0"/>
          </a:p>
          <a:p>
            <a:endParaRPr lang="en-US" sz="800" b="1" dirty="0"/>
          </a:p>
          <a:p>
            <a:endParaRPr lang="en-US" sz="800" b="1" dirty="0"/>
          </a:p>
          <a:p>
            <a:r>
              <a:rPr lang="en-US" sz="2400" b="1" dirty="0"/>
              <a:t>Emulation (1980’s)</a:t>
            </a:r>
            <a:endParaRPr lang="en-US" b="1" dirty="0"/>
          </a:p>
          <a:p>
            <a:r>
              <a:rPr lang="en-US" dirty="0"/>
              <a:t>Microsoft wrote BASIC on an 8080 emulator using a DEC PDP-8.</a:t>
            </a:r>
          </a:p>
          <a:p>
            <a:endParaRPr lang="en-US" sz="800" dirty="0"/>
          </a:p>
          <a:p>
            <a:r>
              <a:rPr lang="en-US" sz="800" dirty="0"/>
              <a:t>https://</a:t>
            </a:r>
            <a:r>
              <a:rPr lang="en-US" sz="800" dirty="0" err="1"/>
              <a:t>www.pbs.org</a:t>
            </a:r>
            <a:r>
              <a:rPr lang="en-US" sz="800" dirty="0"/>
              <a:t>/nerds/qa10.html</a:t>
            </a:r>
          </a:p>
        </p:txBody>
      </p:sp>
    </p:spTree>
    <p:extLst>
      <p:ext uri="{BB962C8B-B14F-4D97-AF65-F5344CB8AC3E}">
        <p14:creationId xmlns:p14="http://schemas.microsoft.com/office/powerpoint/2010/main" val="292245326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7834F10-1AAE-4AAE-2584-42EA2D2C4303}"/>
              </a:ext>
            </a:extLst>
          </p:cNvPr>
          <p:cNvPicPr>
            <a:picLocks noChangeAspect="1"/>
          </p:cNvPicPr>
          <p:nvPr/>
        </p:nvPicPr>
        <p:blipFill>
          <a:blip r:embed="rId2"/>
          <a:stretch>
            <a:fillRect/>
          </a:stretch>
        </p:blipFill>
        <p:spPr>
          <a:xfrm>
            <a:off x="609600" y="1600200"/>
            <a:ext cx="2730500" cy="4051300"/>
          </a:xfrm>
          <a:prstGeom prst="rect">
            <a:avLst/>
          </a:prstGeom>
        </p:spPr>
      </p:pic>
      <p:sp>
        <p:nvSpPr>
          <p:cNvPr id="10" name="Rectangle 9">
            <a:extLst>
              <a:ext uri="{FF2B5EF4-FFF2-40B4-BE49-F238E27FC236}">
                <a16:creationId xmlns:a16="http://schemas.microsoft.com/office/drawing/2014/main" id="{045D6102-506A-CA2A-BFE9-F2F24634B5F3}"/>
              </a:ext>
            </a:extLst>
          </p:cNvPr>
          <p:cNvSpPr/>
          <p:nvPr/>
        </p:nvSpPr>
        <p:spPr>
          <a:xfrm>
            <a:off x="0" y="0"/>
            <a:ext cx="12192000" cy="6858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7B3393D-781F-11D8-C930-E92EBC7CE1EA}"/>
              </a:ext>
            </a:extLst>
          </p:cNvPr>
          <p:cNvSpPr/>
          <p:nvPr/>
        </p:nvSpPr>
        <p:spPr>
          <a:xfrm>
            <a:off x="0" y="6515099"/>
            <a:ext cx="12192000" cy="341489"/>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9079191F-A12F-3989-4119-07879E46D6CE}"/>
              </a:ext>
            </a:extLst>
          </p:cNvPr>
          <p:cNvSpPr txBox="1"/>
          <p:nvPr/>
        </p:nvSpPr>
        <p:spPr>
          <a:xfrm>
            <a:off x="152400" y="6547344"/>
            <a:ext cx="5829300" cy="276999"/>
          </a:xfrm>
          <a:prstGeom prst="rect">
            <a:avLst/>
          </a:prstGeom>
          <a:noFill/>
        </p:spPr>
        <p:txBody>
          <a:bodyPr wrap="square" rtlCol="0">
            <a:spAutoFit/>
          </a:bodyPr>
          <a:lstStyle/>
          <a:p>
            <a:r>
              <a:rPr lang="en-US" sz="1200" dirty="0">
                <a:solidFill>
                  <a:schemeClr val="bg1"/>
                </a:solidFill>
              </a:rPr>
              <a:t>Created by Shawn </a:t>
            </a:r>
            <a:r>
              <a:rPr lang="en-US" sz="1200" dirty="0" err="1">
                <a:solidFill>
                  <a:schemeClr val="bg1"/>
                </a:solidFill>
              </a:rPr>
              <a:t>Zernik</a:t>
            </a:r>
            <a:r>
              <a:rPr lang="en-US" sz="1200" dirty="0">
                <a:solidFill>
                  <a:schemeClr val="bg1"/>
                </a:solidFill>
              </a:rPr>
              <a:t> on 1/4/2024</a:t>
            </a:r>
          </a:p>
        </p:txBody>
      </p:sp>
      <p:sp>
        <p:nvSpPr>
          <p:cNvPr id="14" name="TextBox 13">
            <a:extLst>
              <a:ext uri="{FF2B5EF4-FFF2-40B4-BE49-F238E27FC236}">
                <a16:creationId xmlns:a16="http://schemas.microsoft.com/office/drawing/2014/main" id="{447D253E-B6D1-91B9-EEF9-C95B568E2B7B}"/>
              </a:ext>
            </a:extLst>
          </p:cNvPr>
          <p:cNvSpPr txBox="1"/>
          <p:nvPr/>
        </p:nvSpPr>
        <p:spPr>
          <a:xfrm>
            <a:off x="6096000" y="6547344"/>
            <a:ext cx="5943600" cy="276999"/>
          </a:xfrm>
          <a:prstGeom prst="rect">
            <a:avLst/>
          </a:prstGeom>
          <a:noFill/>
        </p:spPr>
        <p:txBody>
          <a:bodyPr wrap="square" rtlCol="0">
            <a:spAutoFit/>
          </a:bodyPr>
          <a:lstStyle/>
          <a:p>
            <a:pPr algn="r"/>
            <a:r>
              <a:rPr lang="en-US" sz="1200" dirty="0">
                <a:solidFill>
                  <a:schemeClr val="bg1"/>
                </a:solidFill>
              </a:rPr>
              <a:t>Slide </a:t>
            </a:r>
            <a:fld id="{6FA3485A-F454-114E-8FF0-4E63EF5BDB5A}" type="slidenum">
              <a:rPr lang="en-US" sz="1200" smtClean="0">
                <a:solidFill>
                  <a:schemeClr val="bg1"/>
                </a:solidFill>
              </a:rPr>
              <a:t>50</a:t>
            </a:fld>
            <a:endParaRPr lang="en-US" sz="1200" dirty="0">
              <a:solidFill>
                <a:schemeClr val="bg1"/>
              </a:solidFill>
            </a:endParaRPr>
          </a:p>
        </p:txBody>
      </p:sp>
      <p:sp>
        <p:nvSpPr>
          <p:cNvPr id="15" name="TextBox 14">
            <a:extLst>
              <a:ext uri="{FF2B5EF4-FFF2-40B4-BE49-F238E27FC236}">
                <a16:creationId xmlns:a16="http://schemas.microsoft.com/office/drawing/2014/main" id="{B0659C44-A5CF-346C-0C24-FFC9AD8A5067}"/>
              </a:ext>
            </a:extLst>
          </p:cNvPr>
          <p:cNvSpPr txBox="1"/>
          <p:nvPr/>
        </p:nvSpPr>
        <p:spPr>
          <a:xfrm>
            <a:off x="152400" y="114300"/>
            <a:ext cx="11887200" cy="461665"/>
          </a:xfrm>
          <a:prstGeom prst="rect">
            <a:avLst/>
          </a:prstGeom>
          <a:noFill/>
        </p:spPr>
        <p:txBody>
          <a:bodyPr wrap="square" rtlCol="0">
            <a:spAutoFit/>
          </a:bodyPr>
          <a:lstStyle/>
          <a:p>
            <a:r>
              <a:rPr lang="en-US" sz="2400" b="1" dirty="0">
                <a:solidFill>
                  <a:schemeClr val="bg1"/>
                </a:solidFill>
              </a:rPr>
              <a:t>Database Project – Single or Multiple Files</a:t>
            </a:r>
          </a:p>
        </p:txBody>
      </p:sp>
      <p:sp>
        <p:nvSpPr>
          <p:cNvPr id="16" name="Left Brace 15">
            <a:extLst>
              <a:ext uri="{FF2B5EF4-FFF2-40B4-BE49-F238E27FC236}">
                <a16:creationId xmlns:a16="http://schemas.microsoft.com/office/drawing/2014/main" id="{3D2A8518-1655-3526-47A8-4A4EC312B81C}"/>
              </a:ext>
            </a:extLst>
          </p:cNvPr>
          <p:cNvSpPr/>
          <p:nvPr/>
        </p:nvSpPr>
        <p:spPr>
          <a:xfrm>
            <a:off x="3810000" y="914400"/>
            <a:ext cx="342900" cy="1485900"/>
          </a:xfrm>
          <a:prstGeom prst="leftBrace">
            <a:avLst/>
          </a:prstGeom>
          <a:ln w="762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Rectangle 18">
            <a:extLst>
              <a:ext uri="{FF2B5EF4-FFF2-40B4-BE49-F238E27FC236}">
                <a16:creationId xmlns:a16="http://schemas.microsoft.com/office/drawing/2014/main" id="{7B403523-25B2-AB4B-42E2-C8DC34AA066C}"/>
              </a:ext>
            </a:extLst>
          </p:cNvPr>
          <p:cNvSpPr/>
          <p:nvPr/>
        </p:nvSpPr>
        <p:spPr>
          <a:xfrm>
            <a:off x="1066800" y="2743200"/>
            <a:ext cx="2057400" cy="342900"/>
          </a:xfrm>
          <a:prstGeom prst="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Arrow Connector 21">
            <a:extLst>
              <a:ext uri="{FF2B5EF4-FFF2-40B4-BE49-F238E27FC236}">
                <a16:creationId xmlns:a16="http://schemas.microsoft.com/office/drawing/2014/main" id="{01AE2BF4-DCBF-9377-680E-521DE4C42C50}"/>
              </a:ext>
            </a:extLst>
          </p:cNvPr>
          <p:cNvCxnSpPr>
            <a:cxnSpLocks/>
            <a:stCxn id="16" idx="1"/>
          </p:cNvCxnSpPr>
          <p:nvPr/>
        </p:nvCxnSpPr>
        <p:spPr>
          <a:xfrm flipH="1">
            <a:off x="3238500" y="1657350"/>
            <a:ext cx="571500" cy="131445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E3BA5419-F720-F711-50D1-E663405922D4}"/>
              </a:ext>
            </a:extLst>
          </p:cNvPr>
          <p:cNvSpPr txBox="1"/>
          <p:nvPr/>
        </p:nvSpPr>
        <p:spPr>
          <a:xfrm>
            <a:off x="5067300" y="3543300"/>
            <a:ext cx="5943600" cy="1200329"/>
          </a:xfrm>
          <a:prstGeom prst="rect">
            <a:avLst/>
          </a:prstGeom>
          <a:noFill/>
        </p:spPr>
        <p:txBody>
          <a:bodyPr wrap="square" rtlCol="0">
            <a:spAutoFit/>
          </a:bodyPr>
          <a:lstStyle/>
          <a:p>
            <a:r>
              <a:rPr lang="en-US" dirty="0"/>
              <a:t>You can combine multiple queries into one SQL.  It’s common to separate queries out by SQL object type.</a:t>
            </a:r>
          </a:p>
          <a:p>
            <a:endParaRPr lang="en-US" dirty="0"/>
          </a:p>
          <a:p>
            <a:r>
              <a:rPr lang="en-US" dirty="0"/>
              <a:t>This is an example of the foreign key object.</a:t>
            </a:r>
          </a:p>
        </p:txBody>
      </p:sp>
      <p:pic>
        <p:nvPicPr>
          <p:cNvPr id="6" name="Picture 5">
            <a:extLst>
              <a:ext uri="{FF2B5EF4-FFF2-40B4-BE49-F238E27FC236}">
                <a16:creationId xmlns:a16="http://schemas.microsoft.com/office/drawing/2014/main" id="{C76290B2-676D-0C68-B30A-FDB2E8322B2C}"/>
              </a:ext>
            </a:extLst>
          </p:cNvPr>
          <p:cNvPicPr>
            <a:picLocks noChangeAspect="1"/>
          </p:cNvPicPr>
          <p:nvPr/>
        </p:nvPicPr>
        <p:blipFill>
          <a:blip r:embed="rId3"/>
          <a:stretch>
            <a:fillRect/>
          </a:stretch>
        </p:blipFill>
        <p:spPr>
          <a:xfrm>
            <a:off x="4267200" y="1028700"/>
            <a:ext cx="5473700" cy="1346200"/>
          </a:xfrm>
          <a:prstGeom prst="rect">
            <a:avLst/>
          </a:prstGeom>
        </p:spPr>
      </p:pic>
    </p:spTree>
    <p:extLst>
      <p:ext uri="{BB962C8B-B14F-4D97-AF65-F5344CB8AC3E}">
        <p14:creationId xmlns:p14="http://schemas.microsoft.com/office/powerpoint/2010/main" val="104854946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ounded Rectangle 15">
            <a:extLst>
              <a:ext uri="{FF2B5EF4-FFF2-40B4-BE49-F238E27FC236}">
                <a16:creationId xmlns:a16="http://schemas.microsoft.com/office/drawing/2014/main" id="{905245E8-8C77-AA7C-77A8-48A7269AC52F}"/>
              </a:ext>
            </a:extLst>
          </p:cNvPr>
          <p:cNvSpPr/>
          <p:nvPr/>
        </p:nvSpPr>
        <p:spPr>
          <a:xfrm>
            <a:off x="609600" y="2286000"/>
            <a:ext cx="6400800" cy="2857500"/>
          </a:xfrm>
          <a:prstGeom prst="roundRect">
            <a:avLst>
              <a:gd name="adj" fmla="val 3212"/>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45D6102-506A-CA2A-BFE9-F2F24634B5F3}"/>
              </a:ext>
            </a:extLst>
          </p:cNvPr>
          <p:cNvSpPr/>
          <p:nvPr/>
        </p:nvSpPr>
        <p:spPr>
          <a:xfrm>
            <a:off x="0" y="0"/>
            <a:ext cx="12192000" cy="6858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7B3393D-781F-11D8-C930-E92EBC7CE1EA}"/>
              </a:ext>
            </a:extLst>
          </p:cNvPr>
          <p:cNvSpPr/>
          <p:nvPr/>
        </p:nvSpPr>
        <p:spPr>
          <a:xfrm>
            <a:off x="0" y="6515099"/>
            <a:ext cx="12192000" cy="341489"/>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9079191F-A12F-3989-4119-07879E46D6CE}"/>
              </a:ext>
            </a:extLst>
          </p:cNvPr>
          <p:cNvSpPr txBox="1"/>
          <p:nvPr/>
        </p:nvSpPr>
        <p:spPr>
          <a:xfrm>
            <a:off x="152400" y="6547344"/>
            <a:ext cx="5829300" cy="276999"/>
          </a:xfrm>
          <a:prstGeom prst="rect">
            <a:avLst/>
          </a:prstGeom>
          <a:noFill/>
        </p:spPr>
        <p:txBody>
          <a:bodyPr wrap="square" rtlCol="0">
            <a:spAutoFit/>
          </a:bodyPr>
          <a:lstStyle/>
          <a:p>
            <a:r>
              <a:rPr lang="en-US" sz="1200" dirty="0">
                <a:solidFill>
                  <a:schemeClr val="bg1"/>
                </a:solidFill>
              </a:rPr>
              <a:t>Created by Shawn </a:t>
            </a:r>
            <a:r>
              <a:rPr lang="en-US" sz="1200" dirty="0" err="1">
                <a:solidFill>
                  <a:schemeClr val="bg1"/>
                </a:solidFill>
              </a:rPr>
              <a:t>Zernik</a:t>
            </a:r>
            <a:r>
              <a:rPr lang="en-US" sz="1200" dirty="0">
                <a:solidFill>
                  <a:schemeClr val="bg1"/>
                </a:solidFill>
              </a:rPr>
              <a:t> on 1/4/2024</a:t>
            </a:r>
          </a:p>
        </p:txBody>
      </p:sp>
      <p:sp>
        <p:nvSpPr>
          <p:cNvPr id="14" name="TextBox 13">
            <a:extLst>
              <a:ext uri="{FF2B5EF4-FFF2-40B4-BE49-F238E27FC236}">
                <a16:creationId xmlns:a16="http://schemas.microsoft.com/office/drawing/2014/main" id="{447D253E-B6D1-91B9-EEF9-C95B568E2B7B}"/>
              </a:ext>
            </a:extLst>
          </p:cNvPr>
          <p:cNvSpPr txBox="1"/>
          <p:nvPr/>
        </p:nvSpPr>
        <p:spPr>
          <a:xfrm>
            <a:off x="6096000" y="6547344"/>
            <a:ext cx="5943600" cy="276999"/>
          </a:xfrm>
          <a:prstGeom prst="rect">
            <a:avLst/>
          </a:prstGeom>
          <a:noFill/>
        </p:spPr>
        <p:txBody>
          <a:bodyPr wrap="square" rtlCol="0">
            <a:spAutoFit/>
          </a:bodyPr>
          <a:lstStyle/>
          <a:p>
            <a:pPr algn="r"/>
            <a:r>
              <a:rPr lang="en-US" sz="1200" dirty="0">
                <a:solidFill>
                  <a:schemeClr val="bg1"/>
                </a:solidFill>
              </a:rPr>
              <a:t>Slide </a:t>
            </a:r>
            <a:fld id="{6FA3485A-F454-114E-8FF0-4E63EF5BDB5A}" type="slidenum">
              <a:rPr lang="en-US" sz="1200" smtClean="0">
                <a:solidFill>
                  <a:schemeClr val="bg1"/>
                </a:solidFill>
              </a:rPr>
              <a:t>51</a:t>
            </a:fld>
            <a:endParaRPr lang="en-US" sz="1200" dirty="0">
              <a:solidFill>
                <a:schemeClr val="bg1"/>
              </a:solidFill>
            </a:endParaRPr>
          </a:p>
        </p:txBody>
      </p:sp>
      <p:sp>
        <p:nvSpPr>
          <p:cNvPr id="15" name="TextBox 14">
            <a:extLst>
              <a:ext uri="{FF2B5EF4-FFF2-40B4-BE49-F238E27FC236}">
                <a16:creationId xmlns:a16="http://schemas.microsoft.com/office/drawing/2014/main" id="{B0659C44-A5CF-346C-0C24-FFC9AD8A5067}"/>
              </a:ext>
            </a:extLst>
          </p:cNvPr>
          <p:cNvSpPr txBox="1"/>
          <p:nvPr/>
        </p:nvSpPr>
        <p:spPr>
          <a:xfrm>
            <a:off x="152400" y="114300"/>
            <a:ext cx="11887200" cy="461665"/>
          </a:xfrm>
          <a:prstGeom prst="rect">
            <a:avLst/>
          </a:prstGeom>
          <a:noFill/>
        </p:spPr>
        <p:txBody>
          <a:bodyPr wrap="square" rtlCol="0">
            <a:spAutoFit/>
          </a:bodyPr>
          <a:lstStyle/>
          <a:p>
            <a:r>
              <a:rPr lang="en-US" sz="2400" b="1" dirty="0">
                <a:solidFill>
                  <a:schemeClr val="bg1"/>
                </a:solidFill>
              </a:rPr>
              <a:t>Building the Solution – VS Code</a:t>
            </a:r>
          </a:p>
        </p:txBody>
      </p:sp>
      <p:pic>
        <p:nvPicPr>
          <p:cNvPr id="4" name="Picture 3">
            <a:extLst>
              <a:ext uri="{FF2B5EF4-FFF2-40B4-BE49-F238E27FC236}">
                <a16:creationId xmlns:a16="http://schemas.microsoft.com/office/drawing/2014/main" id="{837451D5-6D92-E238-0E0B-C27839A29BAF}"/>
              </a:ext>
            </a:extLst>
          </p:cNvPr>
          <p:cNvPicPr>
            <a:picLocks noChangeAspect="1"/>
          </p:cNvPicPr>
          <p:nvPr/>
        </p:nvPicPr>
        <p:blipFill>
          <a:blip r:embed="rId3"/>
          <a:stretch>
            <a:fillRect/>
          </a:stretch>
        </p:blipFill>
        <p:spPr>
          <a:xfrm>
            <a:off x="723900" y="2400300"/>
            <a:ext cx="6172200" cy="2580576"/>
          </a:xfrm>
          <a:prstGeom prst="rect">
            <a:avLst/>
          </a:prstGeom>
        </p:spPr>
      </p:pic>
      <p:sp>
        <p:nvSpPr>
          <p:cNvPr id="11" name="Rectangle 10">
            <a:extLst>
              <a:ext uri="{FF2B5EF4-FFF2-40B4-BE49-F238E27FC236}">
                <a16:creationId xmlns:a16="http://schemas.microsoft.com/office/drawing/2014/main" id="{090195DC-4AAC-5ABE-DA6D-B68A8F559340}"/>
              </a:ext>
            </a:extLst>
          </p:cNvPr>
          <p:cNvSpPr/>
          <p:nvPr/>
        </p:nvSpPr>
        <p:spPr>
          <a:xfrm>
            <a:off x="1638300" y="4000500"/>
            <a:ext cx="5257799" cy="228600"/>
          </a:xfrm>
          <a:prstGeom prst="rect">
            <a:avLst/>
          </a:prstGeom>
          <a:solidFill>
            <a:srgbClr val="FFFF00">
              <a:alpha val="32941"/>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069C1806-3EEB-4F70-AC38-B2EF3DE0C436}"/>
              </a:ext>
            </a:extLst>
          </p:cNvPr>
          <p:cNvSpPr txBox="1"/>
          <p:nvPr/>
        </p:nvSpPr>
        <p:spPr>
          <a:xfrm>
            <a:off x="7581900" y="1714500"/>
            <a:ext cx="4000500" cy="3970318"/>
          </a:xfrm>
          <a:prstGeom prst="rect">
            <a:avLst/>
          </a:prstGeom>
          <a:noFill/>
        </p:spPr>
        <p:txBody>
          <a:bodyPr wrap="square" rtlCol="0">
            <a:spAutoFit/>
          </a:bodyPr>
          <a:lstStyle/>
          <a:p>
            <a:r>
              <a:rPr lang="en-US" dirty="0"/>
              <a:t>An </a:t>
            </a:r>
            <a:r>
              <a:rPr lang="en-US" dirty="0" err="1"/>
              <a:t>DacFx</a:t>
            </a:r>
            <a:r>
              <a:rPr lang="en-US" dirty="0"/>
              <a:t> project (aka “</a:t>
            </a:r>
            <a:r>
              <a:rPr lang="en-US" dirty="0" err="1"/>
              <a:t>sqlproj</a:t>
            </a:r>
            <a:r>
              <a:rPr lang="en-US" dirty="0"/>
              <a:t>”) will have an artifact of “.</a:t>
            </a:r>
            <a:r>
              <a:rPr lang="en-US" dirty="0" err="1"/>
              <a:t>dacpac</a:t>
            </a:r>
            <a:r>
              <a:rPr lang="en-US" dirty="0"/>
              <a:t>”.</a:t>
            </a:r>
          </a:p>
          <a:p>
            <a:endParaRPr lang="en-US" dirty="0"/>
          </a:p>
          <a:p>
            <a:r>
              <a:rPr lang="en-US" dirty="0"/>
              <a:t>This contains all the database information based on the compiled SQL scripts.</a:t>
            </a:r>
          </a:p>
          <a:p>
            <a:endParaRPr lang="en-US" dirty="0"/>
          </a:p>
          <a:p>
            <a:r>
              <a:rPr lang="en-US" dirty="0"/>
              <a:t>This ”.</a:t>
            </a:r>
            <a:r>
              <a:rPr lang="en-US" dirty="0" err="1"/>
              <a:t>dacpac</a:t>
            </a:r>
            <a:r>
              <a:rPr lang="en-US" dirty="0"/>
              <a:t>” will be used to determine the changes needed to be made on the target database so it matches the definition in the “.</a:t>
            </a:r>
            <a:r>
              <a:rPr lang="en-US" dirty="0" err="1"/>
              <a:t>dacpac</a:t>
            </a:r>
            <a:r>
              <a:rPr lang="en-US" dirty="0"/>
              <a:t>” file.</a:t>
            </a:r>
          </a:p>
          <a:p>
            <a:endParaRPr lang="en-US" dirty="0"/>
          </a:p>
          <a:p>
            <a:r>
              <a:rPr lang="en-US" dirty="0"/>
              <a:t>More to come on that once we get MS SQL running in a container.</a:t>
            </a:r>
          </a:p>
        </p:txBody>
      </p:sp>
    </p:spTree>
    <p:extLst>
      <p:ext uri="{BB962C8B-B14F-4D97-AF65-F5344CB8AC3E}">
        <p14:creationId xmlns:p14="http://schemas.microsoft.com/office/powerpoint/2010/main" val="110666826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5D6102-506A-CA2A-BFE9-F2F24634B5F3}"/>
              </a:ext>
            </a:extLst>
          </p:cNvPr>
          <p:cNvSpPr/>
          <p:nvPr/>
        </p:nvSpPr>
        <p:spPr>
          <a:xfrm>
            <a:off x="0" y="0"/>
            <a:ext cx="12192000" cy="6858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7B3393D-781F-11D8-C930-E92EBC7CE1EA}"/>
              </a:ext>
            </a:extLst>
          </p:cNvPr>
          <p:cNvSpPr/>
          <p:nvPr/>
        </p:nvSpPr>
        <p:spPr>
          <a:xfrm>
            <a:off x="0" y="6515099"/>
            <a:ext cx="12192000" cy="341489"/>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9079191F-A12F-3989-4119-07879E46D6CE}"/>
              </a:ext>
            </a:extLst>
          </p:cNvPr>
          <p:cNvSpPr txBox="1"/>
          <p:nvPr/>
        </p:nvSpPr>
        <p:spPr>
          <a:xfrm>
            <a:off x="152400" y="6547344"/>
            <a:ext cx="5829300" cy="276999"/>
          </a:xfrm>
          <a:prstGeom prst="rect">
            <a:avLst/>
          </a:prstGeom>
          <a:noFill/>
        </p:spPr>
        <p:txBody>
          <a:bodyPr wrap="square" rtlCol="0">
            <a:spAutoFit/>
          </a:bodyPr>
          <a:lstStyle/>
          <a:p>
            <a:r>
              <a:rPr lang="en-US" sz="1200" dirty="0">
                <a:solidFill>
                  <a:schemeClr val="bg1"/>
                </a:solidFill>
              </a:rPr>
              <a:t>Created by Shawn </a:t>
            </a:r>
            <a:r>
              <a:rPr lang="en-US" sz="1200" dirty="0" err="1">
                <a:solidFill>
                  <a:schemeClr val="bg1"/>
                </a:solidFill>
              </a:rPr>
              <a:t>Zernik</a:t>
            </a:r>
            <a:r>
              <a:rPr lang="en-US" sz="1200" dirty="0">
                <a:solidFill>
                  <a:schemeClr val="bg1"/>
                </a:solidFill>
              </a:rPr>
              <a:t> on 1/4/2024</a:t>
            </a:r>
          </a:p>
        </p:txBody>
      </p:sp>
      <p:sp>
        <p:nvSpPr>
          <p:cNvPr id="14" name="TextBox 13">
            <a:extLst>
              <a:ext uri="{FF2B5EF4-FFF2-40B4-BE49-F238E27FC236}">
                <a16:creationId xmlns:a16="http://schemas.microsoft.com/office/drawing/2014/main" id="{447D253E-B6D1-91B9-EEF9-C95B568E2B7B}"/>
              </a:ext>
            </a:extLst>
          </p:cNvPr>
          <p:cNvSpPr txBox="1"/>
          <p:nvPr/>
        </p:nvSpPr>
        <p:spPr>
          <a:xfrm>
            <a:off x="6096000" y="6547344"/>
            <a:ext cx="5943600" cy="276999"/>
          </a:xfrm>
          <a:prstGeom prst="rect">
            <a:avLst/>
          </a:prstGeom>
          <a:noFill/>
        </p:spPr>
        <p:txBody>
          <a:bodyPr wrap="square" rtlCol="0">
            <a:spAutoFit/>
          </a:bodyPr>
          <a:lstStyle/>
          <a:p>
            <a:pPr algn="r"/>
            <a:r>
              <a:rPr lang="en-US" sz="1200" dirty="0">
                <a:solidFill>
                  <a:schemeClr val="bg1"/>
                </a:solidFill>
              </a:rPr>
              <a:t>Slide </a:t>
            </a:r>
            <a:fld id="{6FA3485A-F454-114E-8FF0-4E63EF5BDB5A}" type="slidenum">
              <a:rPr lang="en-US" sz="1200" smtClean="0">
                <a:solidFill>
                  <a:schemeClr val="bg1"/>
                </a:solidFill>
              </a:rPr>
              <a:t>52</a:t>
            </a:fld>
            <a:endParaRPr lang="en-US" sz="1200" dirty="0">
              <a:solidFill>
                <a:schemeClr val="bg1"/>
              </a:solidFill>
            </a:endParaRPr>
          </a:p>
        </p:txBody>
      </p:sp>
      <p:sp>
        <p:nvSpPr>
          <p:cNvPr id="15" name="TextBox 14">
            <a:extLst>
              <a:ext uri="{FF2B5EF4-FFF2-40B4-BE49-F238E27FC236}">
                <a16:creationId xmlns:a16="http://schemas.microsoft.com/office/drawing/2014/main" id="{B0659C44-A5CF-346C-0C24-FFC9AD8A5067}"/>
              </a:ext>
            </a:extLst>
          </p:cNvPr>
          <p:cNvSpPr txBox="1"/>
          <p:nvPr/>
        </p:nvSpPr>
        <p:spPr>
          <a:xfrm>
            <a:off x="152400" y="114300"/>
            <a:ext cx="11887200" cy="461665"/>
          </a:xfrm>
          <a:prstGeom prst="rect">
            <a:avLst/>
          </a:prstGeom>
          <a:noFill/>
        </p:spPr>
        <p:txBody>
          <a:bodyPr wrap="square" rtlCol="0">
            <a:spAutoFit/>
          </a:bodyPr>
          <a:lstStyle/>
          <a:p>
            <a:r>
              <a:rPr lang="en-US" sz="2400" b="1" dirty="0">
                <a:solidFill>
                  <a:schemeClr val="bg1"/>
                </a:solidFill>
              </a:rPr>
              <a:t>Application Development with Kubernetes and AWS</a:t>
            </a:r>
          </a:p>
        </p:txBody>
      </p:sp>
      <p:sp>
        <p:nvSpPr>
          <p:cNvPr id="3" name="Rectangle 2">
            <a:extLst>
              <a:ext uri="{FF2B5EF4-FFF2-40B4-BE49-F238E27FC236}">
                <a16:creationId xmlns:a16="http://schemas.microsoft.com/office/drawing/2014/main" id="{9F34FFAA-EDB2-75A7-1F1A-2382235EA88D}"/>
              </a:ext>
            </a:extLst>
          </p:cNvPr>
          <p:cNvSpPr/>
          <p:nvPr/>
        </p:nvSpPr>
        <p:spPr>
          <a:xfrm>
            <a:off x="0" y="685800"/>
            <a:ext cx="12192000" cy="5829300"/>
          </a:xfrm>
          <a:prstGeom prst="rect">
            <a:avLst/>
          </a:prstGeom>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3600" b="1" dirty="0"/>
              <a:t>Building the Solution</a:t>
            </a:r>
          </a:p>
        </p:txBody>
      </p:sp>
    </p:spTree>
    <p:extLst>
      <p:ext uri="{BB962C8B-B14F-4D97-AF65-F5344CB8AC3E}">
        <p14:creationId xmlns:p14="http://schemas.microsoft.com/office/powerpoint/2010/main" val="133344468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5D6102-506A-CA2A-BFE9-F2F24634B5F3}"/>
              </a:ext>
            </a:extLst>
          </p:cNvPr>
          <p:cNvSpPr/>
          <p:nvPr/>
        </p:nvSpPr>
        <p:spPr>
          <a:xfrm>
            <a:off x="0" y="0"/>
            <a:ext cx="12192000" cy="6858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7B3393D-781F-11D8-C930-E92EBC7CE1EA}"/>
              </a:ext>
            </a:extLst>
          </p:cNvPr>
          <p:cNvSpPr/>
          <p:nvPr/>
        </p:nvSpPr>
        <p:spPr>
          <a:xfrm>
            <a:off x="0" y="6515099"/>
            <a:ext cx="12192000" cy="341489"/>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9079191F-A12F-3989-4119-07879E46D6CE}"/>
              </a:ext>
            </a:extLst>
          </p:cNvPr>
          <p:cNvSpPr txBox="1"/>
          <p:nvPr/>
        </p:nvSpPr>
        <p:spPr>
          <a:xfrm>
            <a:off x="152400" y="6547344"/>
            <a:ext cx="5829300" cy="276999"/>
          </a:xfrm>
          <a:prstGeom prst="rect">
            <a:avLst/>
          </a:prstGeom>
          <a:noFill/>
        </p:spPr>
        <p:txBody>
          <a:bodyPr wrap="square" rtlCol="0">
            <a:spAutoFit/>
          </a:bodyPr>
          <a:lstStyle/>
          <a:p>
            <a:r>
              <a:rPr lang="en-US" sz="1200" dirty="0">
                <a:solidFill>
                  <a:schemeClr val="bg1"/>
                </a:solidFill>
              </a:rPr>
              <a:t>Created by Shawn </a:t>
            </a:r>
            <a:r>
              <a:rPr lang="en-US" sz="1200" dirty="0" err="1">
                <a:solidFill>
                  <a:schemeClr val="bg1"/>
                </a:solidFill>
              </a:rPr>
              <a:t>Zernik</a:t>
            </a:r>
            <a:r>
              <a:rPr lang="en-US" sz="1200" dirty="0">
                <a:solidFill>
                  <a:schemeClr val="bg1"/>
                </a:solidFill>
              </a:rPr>
              <a:t> on 1/4/2024</a:t>
            </a:r>
          </a:p>
        </p:txBody>
      </p:sp>
      <p:sp>
        <p:nvSpPr>
          <p:cNvPr id="14" name="TextBox 13">
            <a:extLst>
              <a:ext uri="{FF2B5EF4-FFF2-40B4-BE49-F238E27FC236}">
                <a16:creationId xmlns:a16="http://schemas.microsoft.com/office/drawing/2014/main" id="{447D253E-B6D1-91B9-EEF9-C95B568E2B7B}"/>
              </a:ext>
            </a:extLst>
          </p:cNvPr>
          <p:cNvSpPr txBox="1"/>
          <p:nvPr/>
        </p:nvSpPr>
        <p:spPr>
          <a:xfrm>
            <a:off x="6096000" y="6547344"/>
            <a:ext cx="5943600" cy="276999"/>
          </a:xfrm>
          <a:prstGeom prst="rect">
            <a:avLst/>
          </a:prstGeom>
          <a:noFill/>
        </p:spPr>
        <p:txBody>
          <a:bodyPr wrap="square" rtlCol="0">
            <a:spAutoFit/>
          </a:bodyPr>
          <a:lstStyle/>
          <a:p>
            <a:pPr algn="r"/>
            <a:r>
              <a:rPr lang="en-US" sz="1200" dirty="0">
                <a:solidFill>
                  <a:schemeClr val="bg1"/>
                </a:solidFill>
              </a:rPr>
              <a:t>Slide </a:t>
            </a:r>
            <a:fld id="{6FA3485A-F454-114E-8FF0-4E63EF5BDB5A}" type="slidenum">
              <a:rPr lang="en-US" sz="1200" smtClean="0">
                <a:solidFill>
                  <a:schemeClr val="bg1"/>
                </a:solidFill>
              </a:rPr>
              <a:t>53</a:t>
            </a:fld>
            <a:endParaRPr lang="en-US" sz="1200" dirty="0">
              <a:solidFill>
                <a:schemeClr val="bg1"/>
              </a:solidFill>
            </a:endParaRPr>
          </a:p>
        </p:txBody>
      </p:sp>
      <p:sp>
        <p:nvSpPr>
          <p:cNvPr id="15" name="TextBox 14">
            <a:extLst>
              <a:ext uri="{FF2B5EF4-FFF2-40B4-BE49-F238E27FC236}">
                <a16:creationId xmlns:a16="http://schemas.microsoft.com/office/drawing/2014/main" id="{B0659C44-A5CF-346C-0C24-FFC9AD8A5067}"/>
              </a:ext>
            </a:extLst>
          </p:cNvPr>
          <p:cNvSpPr txBox="1"/>
          <p:nvPr/>
        </p:nvSpPr>
        <p:spPr>
          <a:xfrm>
            <a:off x="152400" y="114300"/>
            <a:ext cx="11887200" cy="461665"/>
          </a:xfrm>
          <a:prstGeom prst="rect">
            <a:avLst/>
          </a:prstGeom>
          <a:noFill/>
        </p:spPr>
        <p:txBody>
          <a:bodyPr wrap="square" rtlCol="0">
            <a:spAutoFit/>
          </a:bodyPr>
          <a:lstStyle/>
          <a:p>
            <a:r>
              <a:rPr lang="en-US" sz="2400" b="1" dirty="0">
                <a:solidFill>
                  <a:schemeClr val="bg1"/>
                </a:solidFill>
              </a:rPr>
              <a:t>Building the Solution – VS Code</a:t>
            </a:r>
          </a:p>
        </p:txBody>
      </p:sp>
      <p:pic>
        <p:nvPicPr>
          <p:cNvPr id="2" name="Picture 1">
            <a:extLst>
              <a:ext uri="{FF2B5EF4-FFF2-40B4-BE49-F238E27FC236}">
                <a16:creationId xmlns:a16="http://schemas.microsoft.com/office/drawing/2014/main" id="{A402043A-60EE-E0C4-7597-955AA5BE1D25}"/>
              </a:ext>
            </a:extLst>
          </p:cNvPr>
          <p:cNvPicPr>
            <a:picLocks noChangeAspect="1"/>
          </p:cNvPicPr>
          <p:nvPr/>
        </p:nvPicPr>
        <p:blipFill>
          <a:blip r:embed="rId3"/>
          <a:stretch>
            <a:fillRect/>
          </a:stretch>
        </p:blipFill>
        <p:spPr>
          <a:xfrm>
            <a:off x="786246" y="1481072"/>
            <a:ext cx="5453495" cy="4301256"/>
          </a:xfrm>
          <a:prstGeom prst="rect">
            <a:avLst/>
          </a:prstGeom>
        </p:spPr>
      </p:pic>
      <p:sp>
        <p:nvSpPr>
          <p:cNvPr id="5" name="Rectangle 4">
            <a:extLst>
              <a:ext uri="{FF2B5EF4-FFF2-40B4-BE49-F238E27FC236}">
                <a16:creationId xmlns:a16="http://schemas.microsoft.com/office/drawing/2014/main" id="{29CD533E-DCC3-B5F2-7406-319F802B80C2}"/>
              </a:ext>
            </a:extLst>
          </p:cNvPr>
          <p:cNvSpPr/>
          <p:nvPr/>
        </p:nvSpPr>
        <p:spPr>
          <a:xfrm>
            <a:off x="1844386" y="1771650"/>
            <a:ext cx="670214" cy="254577"/>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43836277-F942-99A5-7B85-DE58400C0B98}"/>
              </a:ext>
            </a:extLst>
          </p:cNvPr>
          <p:cNvSpPr txBox="1"/>
          <p:nvPr/>
        </p:nvSpPr>
        <p:spPr>
          <a:xfrm>
            <a:off x="2431472" y="1044287"/>
            <a:ext cx="2090637" cy="369332"/>
          </a:xfrm>
          <a:prstGeom prst="rect">
            <a:avLst/>
          </a:prstGeom>
          <a:noFill/>
        </p:spPr>
        <p:txBody>
          <a:bodyPr wrap="none" rtlCol="0">
            <a:spAutoFit/>
          </a:bodyPr>
          <a:lstStyle/>
          <a:p>
            <a:r>
              <a:rPr lang="en-US" dirty="0"/>
              <a:t>Shift – Command - T</a:t>
            </a:r>
          </a:p>
        </p:txBody>
      </p:sp>
      <p:pic>
        <p:nvPicPr>
          <p:cNvPr id="8" name="Picture 7">
            <a:extLst>
              <a:ext uri="{FF2B5EF4-FFF2-40B4-BE49-F238E27FC236}">
                <a16:creationId xmlns:a16="http://schemas.microsoft.com/office/drawing/2014/main" id="{67EB0CD1-29B3-2B4A-0A18-C8BE005C9EC5}"/>
              </a:ext>
            </a:extLst>
          </p:cNvPr>
          <p:cNvPicPr>
            <a:picLocks noChangeAspect="1"/>
          </p:cNvPicPr>
          <p:nvPr/>
        </p:nvPicPr>
        <p:blipFill>
          <a:blip r:embed="rId4"/>
          <a:stretch>
            <a:fillRect/>
          </a:stretch>
        </p:blipFill>
        <p:spPr>
          <a:xfrm>
            <a:off x="7341177" y="2742932"/>
            <a:ext cx="3893127" cy="3070569"/>
          </a:xfrm>
          <a:prstGeom prst="rect">
            <a:avLst/>
          </a:prstGeom>
        </p:spPr>
      </p:pic>
      <p:sp>
        <p:nvSpPr>
          <p:cNvPr id="9" name="Rectangle 8">
            <a:extLst>
              <a:ext uri="{FF2B5EF4-FFF2-40B4-BE49-F238E27FC236}">
                <a16:creationId xmlns:a16="http://schemas.microsoft.com/office/drawing/2014/main" id="{DAA6392D-4D3C-3014-A998-B7441857C38D}"/>
              </a:ext>
            </a:extLst>
          </p:cNvPr>
          <p:cNvSpPr/>
          <p:nvPr/>
        </p:nvSpPr>
        <p:spPr>
          <a:xfrm>
            <a:off x="7524749" y="3169228"/>
            <a:ext cx="710045" cy="510886"/>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Arrow Connector 16">
            <a:extLst>
              <a:ext uri="{FF2B5EF4-FFF2-40B4-BE49-F238E27FC236}">
                <a16:creationId xmlns:a16="http://schemas.microsoft.com/office/drawing/2014/main" id="{300C252D-DCA6-AA00-3A1F-FDABC5923C36}"/>
              </a:ext>
            </a:extLst>
          </p:cNvPr>
          <p:cNvCxnSpPr>
            <a:cxnSpLocks/>
          </p:cNvCxnSpPr>
          <p:nvPr/>
        </p:nvCxnSpPr>
        <p:spPr>
          <a:xfrm>
            <a:off x="2639291" y="1880755"/>
            <a:ext cx="4795404" cy="162617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F8943C64-A085-BD5B-D338-FA657ACDBE9B}"/>
              </a:ext>
            </a:extLst>
          </p:cNvPr>
          <p:cNvSpPr txBox="1"/>
          <p:nvPr/>
        </p:nvSpPr>
        <p:spPr>
          <a:xfrm>
            <a:off x="7580169" y="1262495"/>
            <a:ext cx="3875809" cy="1200329"/>
          </a:xfrm>
          <a:prstGeom prst="rect">
            <a:avLst/>
          </a:prstGeom>
          <a:noFill/>
        </p:spPr>
        <p:txBody>
          <a:bodyPr wrap="square" rtlCol="0">
            <a:spAutoFit/>
          </a:bodyPr>
          <a:lstStyle/>
          <a:p>
            <a:r>
              <a:rPr lang="en-US" dirty="0"/>
              <a:t>The tasks are defined in the workspaces folder:</a:t>
            </a:r>
          </a:p>
          <a:p>
            <a:endParaRPr lang="en-US" dirty="0"/>
          </a:p>
          <a:p>
            <a:r>
              <a:rPr lang="en-US" dirty="0"/>
              <a:t>${workspace}\.</a:t>
            </a:r>
            <a:r>
              <a:rPr lang="en-US" dirty="0" err="1"/>
              <a:t>vscode</a:t>
            </a:r>
            <a:r>
              <a:rPr lang="en-US" dirty="0"/>
              <a:t>\</a:t>
            </a:r>
            <a:r>
              <a:rPr lang="en-US" dirty="0" err="1"/>
              <a:t>tasks.json</a:t>
            </a:r>
            <a:endParaRPr lang="en-US" dirty="0"/>
          </a:p>
        </p:txBody>
      </p:sp>
    </p:spTree>
    <p:extLst>
      <p:ext uri="{BB962C8B-B14F-4D97-AF65-F5344CB8AC3E}">
        <p14:creationId xmlns:p14="http://schemas.microsoft.com/office/powerpoint/2010/main" val="29069296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ounded Rectangle 15">
            <a:extLst>
              <a:ext uri="{FF2B5EF4-FFF2-40B4-BE49-F238E27FC236}">
                <a16:creationId xmlns:a16="http://schemas.microsoft.com/office/drawing/2014/main" id="{905245E8-8C77-AA7C-77A8-48A7269AC52F}"/>
              </a:ext>
            </a:extLst>
          </p:cNvPr>
          <p:cNvSpPr/>
          <p:nvPr/>
        </p:nvSpPr>
        <p:spPr>
          <a:xfrm>
            <a:off x="952500" y="3086100"/>
            <a:ext cx="6400800" cy="2857500"/>
          </a:xfrm>
          <a:prstGeom prst="roundRect">
            <a:avLst>
              <a:gd name="adj" fmla="val 3212"/>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45D6102-506A-CA2A-BFE9-F2F24634B5F3}"/>
              </a:ext>
            </a:extLst>
          </p:cNvPr>
          <p:cNvSpPr/>
          <p:nvPr/>
        </p:nvSpPr>
        <p:spPr>
          <a:xfrm>
            <a:off x="0" y="0"/>
            <a:ext cx="12192000" cy="6858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7B3393D-781F-11D8-C930-E92EBC7CE1EA}"/>
              </a:ext>
            </a:extLst>
          </p:cNvPr>
          <p:cNvSpPr/>
          <p:nvPr/>
        </p:nvSpPr>
        <p:spPr>
          <a:xfrm>
            <a:off x="0" y="6515099"/>
            <a:ext cx="12192000" cy="341489"/>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9079191F-A12F-3989-4119-07879E46D6CE}"/>
              </a:ext>
            </a:extLst>
          </p:cNvPr>
          <p:cNvSpPr txBox="1"/>
          <p:nvPr/>
        </p:nvSpPr>
        <p:spPr>
          <a:xfrm>
            <a:off x="152400" y="6547344"/>
            <a:ext cx="5829300" cy="276999"/>
          </a:xfrm>
          <a:prstGeom prst="rect">
            <a:avLst/>
          </a:prstGeom>
          <a:noFill/>
        </p:spPr>
        <p:txBody>
          <a:bodyPr wrap="square" rtlCol="0">
            <a:spAutoFit/>
          </a:bodyPr>
          <a:lstStyle/>
          <a:p>
            <a:r>
              <a:rPr lang="en-US" sz="1200" dirty="0">
                <a:solidFill>
                  <a:schemeClr val="bg1"/>
                </a:solidFill>
              </a:rPr>
              <a:t>Created by Shawn </a:t>
            </a:r>
            <a:r>
              <a:rPr lang="en-US" sz="1200" dirty="0" err="1">
                <a:solidFill>
                  <a:schemeClr val="bg1"/>
                </a:solidFill>
              </a:rPr>
              <a:t>Zernik</a:t>
            </a:r>
            <a:r>
              <a:rPr lang="en-US" sz="1200" dirty="0">
                <a:solidFill>
                  <a:schemeClr val="bg1"/>
                </a:solidFill>
              </a:rPr>
              <a:t> on 1/4/2024</a:t>
            </a:r>
          </a:p>
        </p:txBody>
      </p:sp>
      <p:sp>
        <p:nvSpPr>
          <p:cNvPr id="14" name="TextBox 13">
            <a:extLst>
              <a:ext uri="{FF2B5EF4-FFF2-40B4-BE49-F238E27FC236}">
                <a16:creationId xmlns:a16="http://schemas.microsoft.com/office/drawing/2014/main" id="{447D253E-B6D1-91B9-EEF9-C95B568E2B7B}"/>
              </a:ext>
            </a:extLst>
          </p:cNvPr>
          <p:cNvSpPr txBox="1"/>
          <p:nvPr/>
        </p:nvSpPr>
        <p:spPr>
          <a:xfrm>
            <a:off x="6096000" y="6547344"/>
            <a:ext cx="5943600" cy="276999"/>
          </a:xfrm>
          <a:prstGeom prst="rect">
            <a:avLst/>
          </a:prstGeom>
          <a:noFill/>
        </p:spPr>
        <p:txBody>
          <a:bodyPr wrap="square" rtlCol="0">
            <a:spAutoFit/>
          </a:bodyPr>
          <a:lstStyle/>
          <a:p>
            <a:pPr algn="r"/>
            <a:r>
              <a:rPr lang="en-US" sz="1200" dirty="0">
                <a:solidFill>
                  <a:schemeClr val="bg1"/>
                </a:solidFill>
              </a:rPr>
              <a:t>Slide </a:t>
            </a:r>
            <a:fld id="{6FA3485A-F454-114E-8FF0-4E63EF5BDB5A}" type="slidenum">
              <a:rPr lang="en-US" sz="1200" smtClean="0">
                <a:solidFill>
                  <a:schemeClr val="bg1"/>
                </a:solidFill>
              </a:rPr>
              <a:t>54</a:t>
            </a:fld>
            <a:endParaRPr lang="en-US" sz="1200" dirty="0">
              <a:solidFill>
                <a:schemeClr val="bg1"/>
              </a:solidFill>
            </a:endParaRPr>
          </a:p>
        </p:txBody>
      </p:sp>
      <p:sp>
        <p:nvSpPr>
          <p:cNvPr id="15" name="TextBox 14">
            <a:extLst>
              <a:ext uri="{FF2B5EF4-FFF2-40B4-BE49-F238E27FC236}">
                <a16:creationId xmlns:a16="http://schemas.microsoft.com/office/drawing/2014/main" id="{B0659C44-A5CF-346C-0C24-FFC9AD8A5067}"/>
              </a:ext>
            </a:extLst>
          </p:cNvPr>
          <p:cNvSpPr txBox="1"/>
          <p:nvPr/>
        </p:nvSpPr>
        <p:spPr>
          <a:xfrm>
            <a:off x="152400" y="114300"/>
            <a:ext cx="11887200" cy="461665"/>
          </a:xfrm>
          <a:prstGeom prst="rect">
            <a:avLst/>
          </a:prstGeom>
          <a:noFill/>
        </p:spPr>
        <p:txBody>
          <a:bodyPr wrap="square" rtlCol="0">
            <a:spAutoFit/>
          </a:bodyPr>
          <a:lstStyle/>
          <a:p>
            <a:r>
              <a:rPr lang="en-US" sz="2400" b="1" dirty="0">
                <a:solidFill>
                  <a:schemeClr val="bg1"/>
                </a:solidFill>
              </a:rPr>
              <a:t>Building the Solution – VS Code</a:t>
            </a:r>
          </a:p>
        </p:txBody>
      </p:sp>
      <p:sp>
        <p:nvSpPr>
          <p:cNvPr id="3" name="TextBox 2">
            <a:extLst>
              <a:ext uri="{FF2B5EF4-FFF2-40B4-BE49-F238E27FC236}">
                <a16:creationId xmlns:a16="http://schemas.microsoft.com/office/drawing/2014/main" id="{1072881D-BA99-21A1-7B48-4DAFA073F983}"/>
              </a:ext>
            </a:extLst>
          </p:cNvPr>
          <p:cNvSpPr txBox="1"/>
          <p:nvPr/>
        </p:nvSpPr>
        <p:spPr>
          <a:xfrm>
            <a:off x="609600" y="1028700"/>
            <a:ext cx="10972800" cy="1754326"/>
          </a:xfrm>
          <a:prstGeom prst="rect">
            <a:avLst/>
          </a:prstGeom>
          <a:noFill/>
        </p:spPr>
        <p:txBody>
          <a:bodyPr wrap="square" rtlCol="0">
            <a:spAutoFit/>
          </a:bodyPr>
          <a:lstStyle/>
          <a:p>
            <a:r>
              <a:rPr lang="en-US" dirty="0"/>
              <a:t>Being able to do everything at the command prompt is critical – this is what you’ll need to know for setting up the pipeline.</a:t>
            </a:r>
          </a:p>
          <a:p>
            <a:endParaRPr lang="en-US" dirty="0"/>
          </a:p>
          <a:p>
            <a:r>
              <a:rPr lang="en-US" dirty="0">
                <a:solidFill>
                  <a:schemeClr val="accent1">
                    <a:lumMod val="75000"/>
                  </a:schemeClr>
                </a:solidFill>
                <a:latin typeface="Consolas" panose="020B0609020204030204" pitchFamily="49" charset="0"/>
                <a:cs typeface="Consolas" panose="020B0609020204030204" pitchFamily="49" charset="0"/>
              </a:rPr>
              <a:t>dotnet build ${workspace}\</a:t>
            </a:r>
            <a:r>
              <a:rPr lang="en-US" dirty="0" err="1">
                <a:solidFill>
                  <a:schemeClr val="accent1">
                    <a:lumMod val="75000"/>
                  </a:schemeClr>
                </a:solidFill>
                <a:latin typeface="Consolas" panose="020B0609020204030204" pitchFamily="49" charset="0"/>
                <a:cs typeface="Consolas" panose="020B0609020204030204" pitchFamily="49" charset="0"/>
              </a:rPr>
              <a:t>htown</a:t>
            </a:r>
            <a:r>
              <a:rPr lang="en-US" dirty="0">
                <a:solidFill>
                  <a:schemeClr val="accent1">
                    <a:lumMod val="75000"/>
                  </a:schemeClr>
                </a:solidFill>
                <a:latin typeface="Consolas" panose="020B0609020204030204" pitchFamily="49" charset="0"/>
                <a:cs typeface="Consolas" panose="020B0609020204030204" pitchFamily="49" charset="0"/>
              </a:rPr>
              <a:t>-msg\</a:t>
            </a:r>
            <a:r>
              <a:rPr lang="en-US" dirty="0" err="1">
                <a:solidFill>
                  <a:schemeClr val="accent1">
                    <a:lumMod val="75000"/>
                  </a:schemeClr>
                </a:solidFill>
                <a:latin typeface="Consolas" panose="020B0609020204030204" pitchFamily="49" charset="0"/>
                <a:cs typeface="Consolas" panose="020B0609020204030204" pitchFamily="49" charset="0"/>
              </a:rPr>
              <a:t>htown-msg.sln</a:t>
            </a:r>
            <a:endParaRPr lang="en-US" dirty="0">
              <a:solidFill>
                <a:schemeClr val="accent1">
                  <a:lumMod val="75000"/>
                </a:schemeClr>
              </a:solidFill>
              <a:latin typeface="Consolas" panose="020B0609020204030204" pitchFamily="49" charset="0"/>
              <a:cs typeface="Consolas" panose="020B0609020204030204" pitchFamily="49" charset="0"/>
            </a:endParaRPr>
          </a:p>
          <a:p>
            <a:endParaRPr lang="en-US" dirty="0"/>
          </a:p>
          <a:p>
            <a:r>
              <a:rPr lang="en-US" dirty="0"/>
              <a:t>Should give the following output:</a:t>
            </a:r>
          </a:p>
        </p:txBody>
      </p:sp>
      <p:pic>
        <p:nvPicPr>
          <p:cNvPr id="4" name="Picture 3">
            <a:extLst>
              <a:ext uri="{FF2B5EF4-FFF2-40B4-BE49-F238E27FC236}">
                <a16:creationId xmlns:a16="http://schemas.microsoft.com/office/drawing/2014/main" id="{837451D5-6D92-E238-0E0B-C27839A29BAF}"/>
              </a:ext>
            </a:extLst>
          </p:cNvPr>
          <p:cNvPicPr>
            <a:picLocks noChangeAspect="1"/>
          </p:cNvPicPr>
          <p:nvPr/>
        </p:nvPicPr>
        <p:blipFill>
          <a:blip r:embed="rId3"/>
          <a:stretch>
            <a:fillRect/>
          </a:stretch>
        </p:blipFill>
        <p:spPr>
          <a:xfrm>
            <a:off x="1066800" y="3200400"/>
            <a:ext cx="6172200" cy="2580576"/>
          </a:xfrm>
          <a:prstGeom prst="rect">
            <a:avLst/>
          </a:prstGeom>
        </p:spPr>
      </p:pic>
      <p:sp>
        <p:nvSpPr>
          <p:cNvPr id="7" name="Rectangle 6">
            <a:extLst>
              <a:ext uri="{FF2B5EF4-FFF2-40B4-BE49-F238E27FC236}">
                <a16:creationId xmlns:a16="http://schemas.microsoft.com/office/drawing/2014/main" id="{6ED420F8-3DFB-BCCE-2C95-CDA062158B71}"/>
              </a:ext>
            </a:extLst>
          </p:cNvPr>
          <p:cNvSpPr/>
          <p:nvPr/>
        </p:nvSpPr>
        <p:spPr>
          <a:xfrm>
            <a:off x="1752600" y="3657601"/>
            <a:ext cx="5257799" cy="342900"/>
          </a:xfrm>
          <a:prstGeom prst="rect">
            <a:avLst/>
          </a:prstGeom>
          <a:solidFill>
            <a:srgbClr val="FFFF00">
              <a:alpha val="32941"/>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90195DC-4AAC-5ABE-DA6D-B68A8F559340}"/>
              </a:ext>
            </a:extLst>
          </p:cNvPr>
          <p:cNvSpPr/>
          <p:nvPr/>
        </p:nvSpPr>
        <p:spPr>
          <a:xfrm>
            <a:off x="1981200" y="4800600"/>
            <a:ext cx="5257799" cy="228600"/>
          </a:xfrm>
          <a:prstGeom prst="rect">
            <a:avLst/>
          </a:prstGeom>
          <a:solidFill>
            <a:srgbClr val="FFFF00">
              <a:alpha val="32941"/>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069C1806-3EEB-4F70-AC38-B2EF3DE0C436}"/>
              </a:ext>
            </a:extLst>
          </p:cNvPr>
          <p:cNvSpPr txBox="1"/>
          <p:nvPr/>
        </p:nvSpPr>
        <p:spPr>
          <a:xfrm>
            <a:off x="8153400" y="2971800"/>
            <a:ext cx="3200400" cy="2862322"/>
          </a:xfrm>
          <a:prstGeom prst="rect">
            <a:avLst/>
          </a:prstGeom>
          <a:noFill/>
        </p:spPr>
        <p:txBody>
          <a:bodyPr wrap="square" rtlCol="0">
            <a:spAutoFit/>
          </a:bodyPr>
          <a:lstStyle/>
          <a:p>
            <a:r>
              <a:rPr lang="en-US" dirty="0"/>
              <a:t>Note the artifact locations in the build output.</a:t>
            </a:r>
          </a:p>
          <a:p>
            <a:endParaRPr lang="en-US" dirty="0"/>
          </a:p>
          <a:p>
            <a:r>
              <a:rPr lang="en-US" dirty="0"/>
              <a:t>You can build a “</a:t>
            </a:r>
            <a:r>
              <a:rPr lang="en-US" dirty="0" err="1"/>
              <a:t>csproj</a:t>
            </a:r>
            <a:r>
              <a:rPr lang="en-US" dirty="0"/>
              <a:t>” or “</a:t>
            </a:r>
            <a:r>
              <a:rPr lang="en-US" dirty="0" err="1"/>
              <a:t>sqlproj</a:t>
            </a:r>
            <a:r>
              <a:rPr lang="en-US" dirty="0"/>
              <a:t>” directly.</a:t>
            </a:r>
          </a:p>
          <a:p>
            <a:endParaRPr lang="en-US" dirty="0"/>
          </a:p>
          <a:p>
            <a:r>
              <a:rPr lang="en-US" dirty="0"/>
              <a:t>Also note that a “build” will not package the “</a:t>
            </a:r>
            <a:r>
              <a:rPr lang="en-US" dirty="0" err="1"/>
              <a:t>wwwroot</a:t>
            </a:r>
            <a:r>
              <a:rPr lang="en-US" dirty="0"/>
              <a:t>” with the ”</a:t>
            </a:r>
            <a:r>
              <a:rPr lang="en-US" dirty="0" err="1"/>
              <a:t>webapi</a:t>
            </a:r>
            <a:r>
              <a:rPr lang="en-US" dirty="0"/>
              <a:t>” project.  You need to “publish” for that.</a:t>
            </a:r>
          </a:p>
        </p:txBody>
      </p:sp>
    </p:spTree>
    <p:extLst>
      <p:ext uri="{BB962C8B-B14F-4D97-AF65-F5344CB8AC3E}">
        <p14:creationId xmlns:p14="http://schemas.microsoft.com/office/powerpoint/2010/main" val="178456453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5D6102-506A-CA2A-BFE9-F2F24634B5F3}"/>
              </a:ext>
            </a:extLst>
          </p:cNvPr>
          <p:cNvSpPr/>
          <p:nvPr/>
        </p:nvSpPr>
        <p:spPr>
          <a:xfrm>
            <a:off x="0" y="0"/>
            <a:ext cx="12192000" cy="6858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7B3393D-781F-11D8-C930-E92EBC7CE1EA}"/>
              </a:ext>
            </a:extLst>
          </p:cNvPr>
          <p:cNvSpPr/>
          <p:nvPr/>
        </p:nvSpPr>
        <p:spPr>
          <a:xfrm>
            <a:off x="0" y="6515099"/>
            <a:ext cx="12192000" cy="341489"/>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9079191F-A12F-3989-4119-07879E46D6CE}"/>
              </a:ext>
            </a:extLst>
          </p:cNvPr>
          <p:cNvSpPr txBox="1"/>
          <p:nvPr/>
        </p:nvSpPr>
        <p:spPr>
          <a:xfrm>
            <a:off x="152400" y="6547344"/>
            <a:ext cx="5829300" cy="276999"/>
          </a:xfrm>
          <a:prstGeom prst="rect">
            <a:avLst/>
          </a:prstGeom>
          <a:noFill/>
        </p:spPr>
        <p:txBody>
          <a:bodyPr wrap="square" rtlCol="0">
            <a:spAutoFit/>
          </a:bodyPr>
          <a:lstStyle/>
          <a:p>
            <a:r>
              <a:rPr lang="en-US" sz="1200" dirty="0">
                <a:solidFill>
                  <a:schemeClr val="bg1"/>
                </a:solidFill>
              </a:rPr>
              <a:t>Created by Shawn </a:t>
            </a:r>
            <a:r>
              <a:rPr lang="en-US" sz="1200" dirty="0" err="1">
                <a:solidFill>
                  <a:schemeClr val="bg1"/>
                </a:solidFill>
              </a:rPr>
              <a:t>Zernik</a:t>
            </a:r>
            <a:r>
              <a:rPr lang="en-US" sz="1200" dirty="0">
                <a:solidFill>
                  <a:schemeClr val="bg1"/>
                </a:solidFill>
              </a:rPr>
              <a:t> on 1/4/2024</a:t>
            </a:r>
          </a:p>
        </p:txBody>
      </p:sp>
      <p:sp>
        <p:nvSpPr>
          <p:cNvPr id="14" name="TextBox 13">
            <a:extLst>
              <a:ext uri="{FF2B5EF4-FFF2-40B4-BE49-F238E27FC236}">
                <a16:creationId xmlns:a16="http://schemas.microsoft.com/office/drawing/2014/main" id="{447D253E-B6D1-91B9-EEF9-C95B568E2B7B}"/>
              </a:ext>
            </a:extLst>
          </p:cNvPr>
          <p:cNvSpPr txBox="1"/>
          <p:nvPr/>
        </p:nvSpPr>
        <p:spPr>
          <a:xfrm>
            <a:off x="6096000" y="6547344"/>
            <a:ext cx="5943600" cy="276999"/>
          </a:xfrm>
          <a:prstGeom prst="rect">
            <a:avLst/>
          </a:prstGeom>
          <a:noFill/>
        </p:spPr>
        <p:txBody>
          <a:bodyPr wrap="square" rtlCol="0">
            <a:spAutoFit/>
          </a:bodyPr>
          <a:lstStyle/>
          <a:p>
            <a:pPr algn="r"/>
            <a:r>
              <a:rPr lang="en-US" sz="1200" dirty="0">
                <a:solidFill>
                  <a:schemeClr val="bg1"/>
                </a:solidFill>
              </a:rPr>
              <a:t>Slide </a:t>
            </a:r>
            <a:fld id="{6FA3485A-F454-114E-8FF0-4E63EF5BDB5A}" type="slidenum">
              <a:rPr lang="en-US" sz="1200" smtClean="0">
                <a:solidFill>
                  <a:schemeClr val="bg1"/>
                </a:solidFill>
              </a:rPr>
              <a:t>55</a:t>
            </a:fld>
            <a:endParaRPr lang="en-US" sz="1200" dirty="0">
              <a:solidFill>
                <a:schemeClr val="bg1"/>
              </a:solidFill>
            </a:endParaRPr>
          </a:p>
        </p:txBody>
      </p:sp>
      <p:sp>
        <p:nvSpPr>
          <p:cNvPr id="15" name="TextBox 14">
            <a:extLst>
              <a:ext uri="{FF2B5EF4-FFF2-40B4-BE49-F238E27FC236}">
                <a16:creationId xmlns:a16="http://schemas.microsoft.com/office/drawing/2014/main" id="{B0659C44-A5CF-346C-0C24-FFC9AD8A5067}"/>
              </a:ext>
            </a:extLst>
          </p:cNvPr>
          <p:cNvSpPr txBox="1"/>
          <p:nvPr/>
        </p:nvSpPr>
        <p:spPr>
          <a:xfrm>
            <a:off x="152400" y="114300"/>
            <a:ext cx="11887200" cy="461665"/>
          </a:xfrm>
          <a:prstGeom prst="rect">
            <a:avLst/>
          </a:prstGeom>
          <a:noFill/>
        </p:spPr>
        <p:txBody>
          <a:bodyPr wrap="square" rtlCol="0">
            <a:spAutoFit/>
          </a:bodyPr>
          <a:lstStyle/>
          <a:p>
            <a:r>
              <a:rPr lang="en-US" sz="2400" b="1" dirty="0">
                <a:solidFill>
                  <a:schemeClr val="bg1"/>
                </a:solidFill>
              </a:rPr>
              <a:t>Application Development with Kubernetes and AWS</a:t>
            </a:r>
          </a:p>
        </p:txBody>
      </p:sp>
      <p:sp>
        <p:nvSpPr>
          <p:cNvPr id="3" name="Rectangle 2">
            <a:extLst>
              <a:ext uri="{FF2B5EF4-FFF2-40B4-BE49-F238E27FC236}">
                <a16:creationId xmlns:a16="http://schemas.microsoft.com/office/drawing/2014/main" id="{9F34FFAA-EDB2-75A7-1F1A-2382235EA88D}"/>
              </a:ext>
            </a:extLst>
          </p:cNvPr>
          <p:cNvSpPr/>
          <p:nvPr/>
        </p:nvSpPr>
        <p:spPr>
          <a:xfrm>
            <a:off x="0" y="685800"/>
            <a:ext cx="12192000" cy="5829300"/>
          </a:xfrm>
          <a:prstGeom prst="rect">
            <a:avLst/>
          </a:prstGeom>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3600" b="1" dirty="0"/>
              <a:t>Docker Containerization</a:t>
            </a:r>
          </a:p>
        </p:txBody>
      </p:sp>
    </p:spTree>
    <p:extLst>
      <p:ext uri="{BB962C8B-B14F-4D97-AF65-F5344CB8AC3E}">
        <p14:creationId xmlns:p14="http://schemas.microsoft.com/office/powerpoint/2010/main" val="394834238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Logo, Icon, and Brand Guidelines | Docker">
            <a:extLst>
              <a:ext uri="{FF2B5EF4-FFF2-40B4-BE49-F238E27FC236}">
                <a16:creationId xmlns:a16="http://schemas.microsoft.com/office/drawing/2014/main" id="{B96DA52F-9504-FF15-D719-F30C6008A4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1100" y="2831068"/>
            <a:ext cx="3492500" cy="23241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045D6102-506A-CA2A-BFE9-F2F24634B5F3}"/>
              </a:ext>
            </a:extLst>
          </p:cNvPr>
          <p:cNvSpPr/>
          <p:nvPr/>
        </p:nvSpPr>
        <p:spPr>
          <a:xfrm>
            <a:off x="0" y="0"/>
            <a:ext cx="12192000" cy="6858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7B3393D-781F-11D8-C930-E92EBC7CE1EA}"/>
              </a:ext>
            </a:extLst>
          </p:cNvPr>
          <p:cNvSpPr/>
          <p:nvPr/>
        </p:nvSpPr>
        <p:spPr>
          <a:xfrm>
            <a:off x="0" y="6515099"/>
            <a:ext cx="12192000" cy="341489"/>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9079191F-A12F-3989-4119-07879E46D6CE}"/>
              </a:ext>
            </a:extLst>
          </p:cNvPr>
          <p:cNvSpPr txBox="1"/>
          <p:nvPr/>
        </p:nvSpPr>
        <p:spPr>
          <a:xfrm>
            <a:off x="152400" y="6547344"/>
            <a:ext cx="5829300" cy="276999"/>
          </a:xfrm>
          <a:prstGeom prst="rect">
            <a:avLst/>
          </a:prstGeom>
          <a:noFill/>
        </p:spPr>
        <p:txBody>
          <a:bodyPr wrap="square" rtlCol="0">
            <a:spAutoFit/>
          </a:bodyPr>
          <a:lstStyle/>
          <a:p>
            <a:r>
              <a:rPr lang="en-US" sz="1200" dirty="0">
                <a:solidFill>
                  <a:schemeClr val="bg1"/>
                </a:solidFill>
              </a:rPr>
              <a:t>Created by Shawn </a:t>
            </a:r>
            <a:r>
              <a:rPr lang="en-US" sz="1200" dirty="0" err="1">
                <a:solidFill>
                  <a:schemeClr val="bg1"/>
                </a:solidFill>
              </a:rPr>
              <a:t>Zernik</a:t>
            </a:r>
            <a:r>
              <a:rPr lang="en-US" sz="1200" dirty="0">
                <a:solidFill>
                  <a:schemeClr val="bg1"/>
                </a:solidFill>
              </a:rPr>
              <a:t> on 1/4/2024</a:t>
            </a:r>
          </a:p>
        </p:txBody>
      </p:sp>
      <p:sp>
        <p:nvSpPr>
          <p:cNvPr id="14" name="TextBox 13">
            <a:extLst>
              <a:ext uri="{FF2B5EF4-FFF2-40B4-BE49-F238E27FC236}">
                <a16:creationId xmlns:a16="http://schemas.microsoft.com/office/drawing/2014/main" id="{447D253E-B6D1-91B9-EEF9-C95B568E2B7B}"/>
              </a:ext>
            </a:extLst>
          </p:cNvPr>
          <p:cNvSpPr txBox="1"/>
          <p:nvPr/>
        </p:nvSpPr>
        <p:spPr>
          <a:xfrm>
            <a:off x="6096000" y="6547344"/>
            <a:ext cx="5943600" cy="276999"/>
          </a:xfrm>
          <a:prstGeom prst="rect">
            <a:avLst/>
          </a:prstGeom>
          <a:noFill/>
        </p:spPr>
        <p:txBody>
          <a:bodyPr wrap="square" rtlCol="0">
            <a:spAutoFit/>
          </a:bodyPr>
          <a:lstStyle/>
          <a:p>
            <a:pPr algn="r"/>
            <a:r>
              <a:rPr lang="en-US" sz="1200" dirty="0">
                <a:solidFill>
                  <a:schemeClr val="bg1"/>
                </a:solidFill>
              </a:rPr>
              <a:t>Slide </a:t>
            </a:r>
            <a:fld id="{6FA3485A-F454-114E-8FF0-4E63EF5BDB5A}" type="slidenum">
              <a:rPr lang="en-US" sz="1200" smtClean="0">
                <a:solidFill>
                  <a:schemeClr val="bg1"/>
                </a:solidFill>
              </a:rPr>
              <a:t>56</a:t>
            </a:fld>
            <a:endParaRPr lang="en-US" sz="1200" dirty="0">
              <a:solidFill>
                <a:schemeClr val="bg1"/>
              </a:solidFill>
            </a:endParaRPr>
          </a:p>
        </p:txBody>
      </p:sp>
      <p:sp>
        <p:nvSpPr>
          <p:cNvPr id="15" name="TextBox 14">
            <a:extLst>
              <a:ext uri="{FF2B5EF4-FFF2-40B4-BE49-F238E27FC236}">
                <a16:creationId xmlns:a16="http://schemas.microsoft.com/office/drawing/2014/main" id="{B0659C44-A5CF-346C-0C24-FFC9AD8A5067}"/>
              </a:ext>
            </a:extLst>
          </p:cNvPr>
          <p:cNvSpPr txBox="1"/>
          <p:nvPr/>
        </p:nvSpPr>
        <p:spPr>
          <a:xfrm>
            <a:off x="152400" y="114300"/>
            <a:ext cx="11887200" cy="461665"/>
          </a:xfrm>
          <a:prstGeom prst="rect">
            <a:avLst/>
          </a:prstGeom>
          <a:noFill/>
        </p:spPr>
        <p:txBody>
          <a:bodyPr wrap="square" rtlCol="0">
            <a:spAutoFit/>
          </a:bodyPr>
          <a:lstStyle/>
          <a:p>
            <a:r>
              <a:rPr lang="en-US" sz="2400" b="1" dirty="0">
                <a:solidFill>
                  <a:schemeClr val="bg1"/>
                </a:solidFill>
              </a:rPr>
              <a:t>Containerization – Docker vs </a:t>
            </a:r>
            <a:r>
              <a:rPr lang="en-US" sz="2400" b="1" dirty="0" err="1">
                <a:solidFill>
                  <a:schemeClr val="bg1"/>
                </a:solidFill>
              </a:rPr>
              <a:t>Podman</a:t>
            </a:r>
            <a:endParaRPr lang="en-US" sz="2400" b="1" dirty="0">
              <a:solidFill>
                <a:schemeClr val="bg1"/>
              </a:solidFill>
            </a:endParaRPr>
          </a:p>
        </p:txBody>
      </p:sp>
      <p:sp>
        <p:nvSpPr>
          <p:cNvPr id="3" name="TextBox 2">
            <a:extLst>
              <a:ext uri="{FF2B5EF4-FFF2-40B4-BE49-F238E27FC236}">
                <a16:creationId xmlns:a16="http://schemas.microsoft.com/office/drawing/2014/main" id="{3E519126-924B-D8A9-C44A-A66E6E283F6C}"/>
              </a:ext>
            </a:extLst>
          </p:cNvPr>
          <p:cNvSpPr txBox="1"/>
          <p:nvPr/>
        </p:nvSpPr>
        <p:spPr>
          <a:xfrm>
            <a:off x="609600" y="914400"/>
            <a:ext cx="10972800" cy="1477328"/>
          </a:xfrm>
          <a:prstGeom prst="rect">
            <a:avLst/>
          </a:prstGeom>
          <a:noFill/>
        </p:spPr>
        <p:txBody>
          <a:bodyPr wrap="square" rtlCol="0">
            <a:spAutoFit/>
          </a:bodyPr>
          <a:lstStyle/>
          <a:p>
            <a:r>
              <a:rPr lang="en-US" dirty="0"/>
              <a:t>For getting some basic understanding of containerization, we will start simple and then get more complicated.  The following folders have steps to walk through containerization.  </a:t>
            </a:r>
          </a:p>
          <a:p>
            <a:endParaRPr lang="en-US" dirty="0"/>
          </a:p>
          <a:p>
            <a:r>
              <a:rPr lang="en-US" dirty="0"/>
              <a:t>When </a:t>
            </a:r>
            <a:r>
              <a:rPr lang="en-US" dirty="0" err="1"/>
              <a:t>refering</a:t>
            </a:r>
            <a:r>
              <a:rPr lang="en-US" dirty="0"/>
              <a:t> to containerization, the choice of docker or </a:t>
            </a:r>
            <a:r>
              <a:rPr lang="en-US" dirty="0" err="1"/>
              <a:t>pacman</a:t>
            </a:r>
            <a:r>
              <a:rPr lang="en-US" dirty="0"/>
              <a:t> is indifferent and </a:t>
            </a:r>
            <a:r>
              <a:rPr lang="en-US" dirty="0" err="1"/>
              <a:t>pacman</a:t>
            </a:r>
            <a:r>
              <a:rPr lang="en-US" dirty="0"/>
              <a:t> uses the same parameters and syntax a docker.  Simple replace docker with </a:t>
            </a:r>
            <a:r>
              <a:rPr lang="en-US" dirty="0" err="1"/>
              <a:t>pacman</a:t>
            </a:r>
            <a:r>
              <a:rPr lang="en-US" dirty="0"/>
              <a:t>:</a:t>
            </a:r>
          </a:p>
        </p:txBody>
      </p:sp>
      <p:sp>
        <p:nvSpPr>
          <p:cNvPr id="4" name="TextBox 3">
            <a:extLst>
              <a:ext uri="{FF2B5EF4-FFF2-40B4-BE49-F238E27FC236}">
                <a16:creationId xmlns:a16="http://schemas.microsoft.com/office/drawing/2014/main" id="{72D8D652-54EE-ACC7-40BF-966E319B95EB}"/>
              </a:ext>
            </a:extLst>
          </p:cNvPr>
          <p:cNvSpPr txBox="1"/>
          <p:nvPr/>
        </p:nvSpPr>
        <p:spPr>
          <a:xfrm>
            <a:off x="2209800" y="4774168"/>
            <a:ext cx="1315809" cy="369332"/>
          </a:xfrm>
          <a:prstGeom prst="rect">
            <a:avLst/>
          </a:prstGeom>
          <a:noFill/>
        </p:spPr>
        <p:txBody>
          <a:bodyPr wrap="none" rtlCol="0">
            <a:spAutoFit/>
          </a:bodyPr>
          <a:lstStyle/>
          <a:p>
            <a:r>
              <a:rPr lang="en-US" dirty="0"/>
              <a:t>docker </a:t>
            </a:r>
            <a:r>
              <a:rPr lang="en-US" dirty="0" err="1"/>
              <a:t>ps</a:t>
            </a:r>
            <a:r>
              <a:rPr lang="en-US" dirty="0"/>
              <a:t> -a</a:t>
            </a:r>
          </a:p>
        </p:txBody>
      </p:sp>
      <p:sp>
        <p:nvSpPr>
          <p:cNvPr id="5" name="TextBox 4">
            <a:extLst>
              <a:ext uri="{FF2B5EF4-FFF2-40B4-BE49-F238E27FC236}">
                <a16:creationId xmlns:a16="http://schemas.microsoft.com/office/drawing/2014/main" id="{7C2883D8-0180-F251-2F67-AF813944A123}"/>
              </a:ext>
            </a:extLst>
          </p:cNvPr>
          <p:cNvSpPr txBox="1"/>
          <p:nvPr/>
        </p:nvSpPr>
        <p:spPr>
          <a:xfrm>
            <a:off x="8610600" y="4774168"/>
            <a:ext cx="1429046" cy="369332"/>
          </a:xfrm>
          <a:prstGeom prst="rect">
            <a:avLst/>
          </a:prstGeom>
          <a:noFill/>
        </p:spPr>
        <p:txBody>
          <a:bodyPr wrap="none" rtlCol="0">
            <a:spAutoFit/>
          </a:bodyPr>
          <a:lstStyle/>
          <a:p>
            <a:r>
              <a:rPr lang="en-US" dirty="0" err="1"/>
              <a:t>pacman</a:t>
            </a:r>
            <a:r>
              <a:rPr lang="en-US" dirty="0"/>
              <a:t> </a:t>
            </a:r>
            <a:r>
              <a:rPr lang="en-US" dirty="0" err="1"/>
              <a:t>ps</a:t>
            </a:r>
            <a:r>
              <a:rPr lang="en-US" dirty="0"/>
              <a:t> -a</a:t>
            </a:r>
          </a:p>
        </p:txBody>
      </p:sp>
      <p:sp>
        <p:nvSpPr>
          <p:cNvPr id="6" name="Left-Right Arrow 5">
            <a:extLst>
              <a:ext uri="{FF2B5EF4-FFF2-40B4-BE49-F238E27FC236}">
                <a16:creationId xmlns:a16="http://schemas.microsoft.com/office/drawing/2014/main" id="{75072B91-7955-1A64-87C6-B3B716C819DF}"/>
              </a:ext>
            </a:extLst>
          </p:cNvPr>
          <p:cNvSpPr/>
          <p:nvPr/>
        </p:nvSpPr>
        <p:spPr>
          <a:xfrm>
            <a:off x="5295900" y="3974068"/>
            <a:ext cx="1600200" cy="571500"/>
          </a:xfrm>
          <a:prstGeom prst="leftRightArrow">
            <a:avLst/>
          </a:prstGeom>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descr="Podman Posts of Interest | Podman">
            <a:extLst>
              <a:ext uri="{FF2B5EF4-FFF2-40B4-BE49-F238E27FC236}">
                <a16:creationId xmlns:a16="http://schemas.microsoft.com/office/drawing/2014/main" id="{163B21D3-6C10-F2D1-EEB9-9510874481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10500" y="3631168"/>
            <a:ext cx="2984500" cy="79770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E2658B75-2A0B-5290-C7C5-CE7C13DC3F18}"/>
              </a:ext>
            </a:extLst>
          </p:cNvPr>
          <p:cNvSpPr txBox="1"/>
          <p:nvPr/>
        </p:nvSpPr>
        <p:spPr>
          <a:xfrm>
            <a:off x="1066800" y="5574268"/>
            <a:ext cx="3763979" cy="369332"/>
          </a:xfrm>
          <a:prstGeom prst="rect">
            <a:avLst/>
          </a:prstGeom>
          <a:noFill/>
        </p:spPr>
        <p:txBody>
          <a:bodyPr wrap="none" rtlCol="0">
            <a:spAutoFit/>
          </a:bodyPr>
          <a:lstStyle/>
          <a:p>
            <a:r>
              <a:rPr lang="en-US" dirty="0"/>
              <a:t>(licenses required for commercial use)</a:t>
            </a:r>
          </a:p>
        </p:txBody>
      </p:sp>
      <p:sp>
        <p:nvSpPr>
          <p:cNvPr id="17" name="TextBox 16">
            <a:extLst>
              <a:ext uri="{FF2B5EF4-FFF2-40B4-BE49-F238E27FC236}">
                <a16:creationId xmlns:a16="http://schemas.microsoft.com/office/drawing/2014/main" id="{75CC8497-F286-F527-EAC1-AE5E24619800}"/>
              </a:ext>
            </a:extLst>
          </p:cNvPr>
          <p:cNvSpPr txBox="1"/>
          <p:nvPr/>
        </p:nvSpPr>
        <p:spPr>
          <a:xfrm>
            <a:off x="8267700" y="5574268"/>
            <a:ext cx="2071401" cy="369332"/>
          </a:xfrm>
          <a:prstGeom prst="rect">
            <a:avLst/>
          </a:prstGeom>
          <a:noFill/>
        </p:spPr>
        <p:txBody>
          <a:bodyPr wrap="none" rtlCol="0">
            <a:spAutoFit/>
          </a:bodyPr>
          <a:lstStyle/>
          <a:p>
            <a:r>
              <a:rPr lang="en-US" dirty="0"/>
              <a:t>(free &amp; opensource)</a:t>
            </a:r>
          </a:p>
        </p:txBody>
      </p:sp>
    </p:spTree>
    <p:extLst>
      <p:ext uri="{BB962C8B-B14F-4D97-AF65-F5344CB8AC3E}">
        <p14:creationId xmlns:p14="http://schemas.microsoft.com/office/powerpoint/2010/main" val="353510819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5D6102-506A-CA2A-BFE9-F2F24634B5F3}"/>
              </a:ext>
            </a:extLst>
          </p:cNvPr>
          <p:cNvSpPr/>
          <p:nvPr/>
        </p:nvSpPr>
        <p:spPr>
          <a:xfrm>
            <a:off x="0" y="0"/>
            <a:ext cx="12192000" cy="6858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7B3393D-781F-11D8-C930-E92EBC7CE1EA}"/>
              </a:ext>
            </a:extLst>
          </p:cNvPr>
          <p:cNvSpPr/>
          <p:nvPr/>
        </p:nvSpPr>
        <p:spPr>
          <a:xfrm>
            <a:off x="0" y="6515099"/>
            <a:ext cx="12192000" cy="341489"/>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9079191F-A12F-3989-4119-07879E46D6CE}"/>
              </a:ext>
            </a:extLst>
          </p:cNvPr>
          <p:cNvSpPr txBox="1"/>
          <p:nvPr/>
        </p:nvSpPr>
        <p:spPr>
          <a:xfrm>
            <a:off x="152400" y="6547344"/>
            <a:ext cx="5829300" cy="276999"/>
          </a:xfrm>
          <a:prstGeom prst="rect">
            <a:avLst/>
          </a:prstGeom>
          <a:noFill/>
        </p:spPr>
        <p:txBody>
          <a:bodyPr wrap="square" rtlCol="0">
            <a:spAutoFit/>
          </a:bodyPr>
          <a:lstStyle/>
          <a:p>
            <a:r>
              <a:rPr lang="en-US" sz="1200" dirty="0">
                <a:solidFill>
                  <a:schemeClr val="bg1"/>
                </a:solidFill>
              </a:rPr>
              <a:t>Created by Shawn </a:t>
            </a:r>
            <a:r>
              <a:rPr lang="en-US" sz="1200" dirty="0" err="1">
                <a:solidFill>
                  <a:schemeClr val="bg1"/>
                </a:solidFill>
              </a:rPr>
              <a:t>Zernik</a:t>
            </a:r>
            <a:r>
              <a:rPr lang="en-US" sz="1200" dirty="0">
                <a:solidFill>
                  <a:schemeClr val="bg1"/>
                </a:solidFill>
              </a:rPr>
              <a:t> on 1/4/2024</a:t>
            </a:r>
          </a:p>
        </p:txBody>
      </p:sp>
      <p:sp>
        <p:nvSpPr>
          <p:cNvPr id="14" name="TextBox 13">
            <a:extLst>
              <a:ext uri="{FF2B5EF4-FFF2-40B4-BE49-F238E27FC236}">
                <a16:creationId xmlns:a16="http://schemas.microsoft.com/office/drawing/2014/main" id="{447D253E-B6D1-91B9-EEF9-C95B568E2B7B}"/>
              </a:ext>
            </a:extLst>
          </p:cNvPr>
          <p:cNvSpPr txBox="1"/>
          <p:nvPr/>
        </p:nvSpPr>
        <p:spPr>
          <a:xfrm>
            <a:off x="6096000" y="6547344"/>
            <a:ext cx="5943600" cy="276999"/>
          </a:xfrm>
          <a:prstGeom prst="rect">
            <a:avLst/>
          </a:prstGeom>
          <a:noFill/>
        </p:spPr>
        <p:txBody>
          <a:bodyPr wrap="square" rtlCol="0">
            <a:spAutoFit/>
          </a:bodyPr>
          <a:lstStyle/>
          <a:p>
            <a:pPr algn="r"/>
            <a:r>
              <a:rPr lang="en-US" sz="1200" dirty="0">
                <a:solidFill>
                  <a:schemeClr val="bg1"/>
                </a:solidFill>
              </a:rPr>
              <a:t>Slide </a:t>
            </a:r>
            <a:fld id="{6FA3485A-F454-114E-8FF0-4E63EF5BDB5A}" type="slidenum">
              <a:rPr lang="en-US" sz="1200" smtClean="0">
                <a:solidFill>
                  <a:schemeClr val="bg1"/>
                </a:solidFill>
              </a:rPr>
              <a:t>57</a:t>
            </a:fld>
            <a:endParaRPr lang="en-US" sz="1200" dirty="0">
              <a:solidFill>
                <a:schemeClr val="bg1"/>
              </a:solidFill>
            </a:endParaRPr>
          </a:p>
        </p:txBody>
      </p:sp>
      <p:sp>
        <p:nvSpPr>
          <p:cNvPr id="15" name="TextBox 14">
            <a:extLst>
              <a:ext uri="{FF2B5EF4-FFF2-40B4-BE49-F238E27FC236}">
                <a16:creationId xmlns:a16="http://schemas.microsoft.com/office/drawing/2014/main" id="{B0659C44-A5CF-346C-0C24-FFC9AD8A5067}"/>
              </a:ext>
            </a:extLst>
          </p:cNvPr>
          <p:cNvSpPr txBox="1"/>
          <p:nvPr/>
        </p:nvSpPr>
        <p:spPr>
          <a:xfrm>
            <a:off x="152400" y="114300"/>
            <a:ext cx="11887200" cy="461665"/>
          </a:xfrm>
          <a:prstGeom prst="rect">
            <a:avLst/>
          </a:prstGeom>
          <a:noFill/>
        </p:spPr>
        <p:txBody>
          <a:bodyPr wrap="square" rtlCol="0">
            <a:spAutoFit/>
          </a:bodyPr>
          <a:lstStyle/>
          <a:p>
            <a:r>
              <a:rPr lang="en-US" sz="2400" b="1" dirty="0">
                <a:solidFill>
                  <a:schemeClr val="bg1"/>
                </a:solidFill>
              </a:rPr>
              <a:t>Containerization – </a:t>
            </a:r>
            <a:r>
              <a:rPr lang="en-US" sz="2400" b="1" dirty="0" err="1">
                <a:solidFill>
                  <a:schemeClr val="bg1"/>
                </a:solidFill>
              </a:rPr>
              <a:t>podman’s</a:t>
            </a:r>
            <a:r>
              <a:rPr lang="en-US" sz="2400" b="1" dirty="0">
                <a:solidFill>
                  <a:schemeClr val="bg1"/>
                </a:solidFill>
              </a:rPr>
              <a:t> DNS Issue</a:t>
            </a:r>
          </a:p>
        </p:txBody>
      </p:sp>
      <p:sp>
        <p:nvSpPr>
          <p:cNvPr id="3" name="TextBox 2">
            <a:extLst>
              <a:ext uri="{FF2B5EF4-FFF2-40B4-BE49-F238E27FC236}">
                <a16:creationId xmlns:a16="http://schemas.microsoft.com/office/drawing/2014/main" id="{3E519126-924B-D8A9-C44A-A66E6E283F6C}"/>
              </a:ext>
            </a:extLst>
          </p:cNvPr>
          <p:cNvSpPr txBox="1"/>
          <p:nvPr/>
        </p:nvSpPr>
        <p:spPr>
          <a:xfrm>
            <a:off x="609600" y="914400"/>
            <a:ext cx="7886700" cy="923330"/>
          </a:xfrm>
          <a:prstGeom prst="rect">
            <a:avLst/>
          </a:prstGeom>
          <a:noFill/>
        </p:spPr>
        <p:txBody>
          <a:bodyPr wrap="square" rtlCol="0">
            <a:spAutoFit/>
          </a:bodyPr>
          <a:lstStyle/>
          <a:p>
            <a:r>
              <a:rPr lang="en-US" dirty="0"/>
              <a:t>Our client is using </a:t>
            </a:r>
            <a:r>
              <a:rPr lang="en-US" dirty="0" err="1"/>
              <a:t>podman</a:t>
            </a:r>
            <a:r>
              <a:rPr lang="en-US" dirty="0"/>
              <a:t> rather than docker.  When setting </a:t>
            </a:r>
            <a:r>
              <a:rPr lang="en-US" dirty="0" err="1"/>
              <a:t>podman</a:t>
            </a:r>
            <a:r>
              <a:rPr lang="en-US" dirty="0"/>
              <a:t> up on the client's laptop, I was not able to pull images.  This is because the WSL image used is using an invalid DNS server.</a:t>
            </a:r>
          </a:p>
        </p:txBody>
      </p:sp>
      <p:sp>
        <p:nvSpPr>
          <p:cNvPr id="2" name="TextBox 1">
            <a:extLst>
              <a:ext uri="{FF2B5EF4-FFF2-40B4-BE49-F238E27FC236}">
                <a16:creationId xmlns:a16="http://schemas.microsoft.com/office/drawing/2014/main" id="{78DDF148-34BC-A9CC-A2A2-84DEC7208CFD}"/>
              </a:ext>
            </a:extLst>
          </p:cNvPr>
          <p:cNvSpPr txBox="1"/>
          <p:nvPr/>
        </p:nvSpPr>
        <p:spPr>
          <a:xfrm>
            <a:off x="5295900" y="3086100"/>
            <a:ext cx="5029200" cy="2031325"/>
          </a:xfrm>
          <a:prstGeom prst="rect">
            <a:avLst/>
          </a:prstGeom>
          <a:noFill/>
        </p:spPr>
        <p:txBody>
          <a:bodyPr wrap="square" rtlCol="0">
            <a:spAutoFit/>
          </a:bodyPr>
          <a:lstStyle/>
          <a:p>
            <a:pPr marL="285750" indent="-285750">
              <a:buFont typeface="Arial" panose="020B0604020202020204" pitchFamily="34" charset="0"/>
              <a:buChar char="•"/>
            </a:pPr>
            <a:r>
              <a:rPr lang="en-US" dirty="0"/>
              <a:t>Start &gt; Type “WSL” and click the penguin head</a:t>
            </a:r>
          </a:p>
          <a:p>
            <a:pPr marL="285750" indent="-285750">
              <a:buFont typeface="Arial" panose="020B0604020202020204" pitchFamily="34" charset="0"/>
              <a:buChar char="•"/>
            </a:pPr>
            <a:r>
              <a:rPr lang="en-US" dirty="0"/>
              <a:t>At the </a:t>
            </a:r>
            <a:r>
              <a:rPr lang="en-US" dirty="0" err="1"/>
              <a:t>linux</a:t>
            </a:r>
            <a:r>
              <a:rPr lang="en-US" dirty="0"/>
              <a:t> command prompt:</a:t>
            </a:r>
          </a:p>
          <a:p>
            <a:pPr marL="742950" lvl="1" indent="-285750">
              <a:buFont typeface="Arial" panose="020B0604020202020204" pitchFamily="34" charset="0"/>
              <a:buChar char="•"/>
            </a:pPr>
            <a:r>
              <a:rPr lang="en-US" dirty="0"/>
              <a:t>cd /</a:t>
            </a:r>
            <a:r>
              <a:rPr lang="en-US" dirty="0" err="1"/>
              <a:t>etc</a:t>
            </a:r>
            <a:endParaRPr lang="en-US" dirty="0"/>
          </a:p>
          <a:p>
            <a:pPr marL="742950" lvl="1" indent="-285750">
              <a:buFont typeface="Arial" panose="020B0604020202020204" pitchFamily="34" charset="0"/>
              <a:buChar char="•"/>
            </a:pPr>
            <a:r>
              <a:rPr lang="en-US" dirty="0"/>
              <a:t>cat </a:t>
            </a:r>
            <a:r>
              <a:rPr lang="en-US" dirty="0" err="1"/>
              <a:t>resolve.conf</a:t>
            </a:r>
            <a:endParaRPr lang="en-US" dirty="0"/>
          </a:p>
          <a:p>
            <a:pPr marL="742950" lvl="1" indent="-285750">
              <a:buFont typeface="Arial" panose="020B0604020202020204" pitchFamily="34" charset="0"/>
              <a:buChar char="•"/>
            </a:pPr>
            <a:r>
              <a:rPr lang="en-US" dirty="0"/>
              <a:t>Look at the “nameserver” line.  If the server is invalid, you will need to edit the file and set a valid name server.</a:t>
            </a:r>
          </a:p>
        </p:txBody>
      </p:sp>
      <p:pic>
        <p:nvPicPr>
          <p:cNvPr id="8" name="Picture 4" descr="Podman Posts of Interest | Podman">
            <a:extLst>
              <a:ext uri="{FF2B5EF4-FFF2-40B4-BE49-F238E27FC236}">
                <a16:creationId xmlns:a16="http://schemas.microsoft.com/office/drawing/2014/main" id="{AC255457-A439-298A-130B-D26FE82A9A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24900" y="914400"/>
            <a:ext cx="2984500" cy="797701"/>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a:extLst>
              <a:ext uri="{FF2B5EF4-FFF2-40B4-BE49-F238E27FC236}">
                <a16:creationId xmlns:a16="http://schemas.microsoft.com/office/drawing/2014/main" id="{DC72103C-B80D-5095-BB08-16962DAD6E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3086100"/>
            <a:ext cx="2057400" cy="2057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892738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5D6102-506A-CA2A-BFE9-F2F24634B5F3}"/>
              </a:ext>
            </a:extLst>
          </p:cNvPr>
          <p:cNvSpPr/>
          <p:nvPr/>
        </p:nvSpPr>
        <p:spPr>
          <a:xfrm>
            <a:off x="0" y="0"/>
            <a:ext cx="12192000" cy="6858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7B3393D-781F-11D8-C930-E92EBC7CE1EA}"/>
              </a:ext>
            </a:extLst>
          </p:cNvPr>
          <p:cNvSpPr/>
          <p:nvPr/>
        </p:nvSpPr>
        <p:spPr>
          <a:xfrm>
            <a:off x="0" y="6515099"/>
            <a:ext cx="12192000" cy="341489"/>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9079191F-A12F-3989-4119-07879E46D6CE}"/>
              </a:ext>
            </a:extLst>
          </p:cNvPr>
          <p:cNvSpPr txBox="1"/>
          <p:nvPr/>
        </p:nvSpPr>
        <p:spPr>
          <a:xfrm>
            <a:off x="152400" y="6547344"/>
            <a:ext cx="5829300" cy="276999"/>
          </a:xfrm>
          <a:prstGeom prst="rect">
            <a:avLst/>
          </a:prstGeom>
          <a:noFill/>
        </p:spPr>
        <p:txBody>
          <a:bodyPr wrap="square" rtlCol="0">
            <a:spAutoFit/>
          </a:bodyPr>
          <a:lstStyle/>
          <a:p>
            <a:r>
              <a:rPr lang="en-US" sz="1200" dirty="0">
                <a:solidFill>
                  <a:schemeClr val="bg1"/>
                </a:solidFill>
              </a:rPr>
              <a:t>Created by Shawn </a:t>
            </a:r>
            <a:r>
              <a:rPr lang="en-US" sz="1200" dirty="0" err="1">
                <a:solidFill>
                  <a:schemeClr val="bg1"/>
                </a:solidFill>
              </a:rPr>
              <a:t>Zernik</a:t>
            </a:r>
            <a:r>
              <a:rPr lang="en-US" sz="1200" dirty="0">
                <a:solidFill>
                  <a:schemeClr val="bg1"/>
                </a:solidFill>
              </a:rPr>
              <a:t> on 1/4/2024</a:t>
            </a:r>
          </a:p>
        </p:txBody>
      </p:sp>
      <p:sp>
        <p:nvSpPr>
          <p:cNvPr id="14" name="TextBox 13">
            <a:extLst>
              <a:ext uri="{FF2B5EF4-FFF2-40B4-BE49-F238E27FC236}">
                <a16:creationId xmlns:a16="http://schemas.microsoft.com/office/drawing/2014/main" id="{447D253E-B6D1-91B9-EEF9-C95B568E2B7B}"/>
              </a:ext>
            </a:extLst>
          </p:cNvPr>
          <p:cNvSpPr txBox="1"/>
          <p:nvPr/>
        </p:nvSpPr>
        <p:spPr>
          <a:xfrm>
            <a:off x="6096000" y="6547344"/>
            <a:ext cx="5943600" cy="276999"/>
          </a:xfrm>
          <a:prstGeom prst="rect">
            <a:avLst/>
          </a:prstGeom>
          <a:noFill/>
        </p:spPr>
        <p:txBody>
          <a:bodyPr wrap="square" rtlCol="0">
            <a:spAutoFit/>
          </a:bodyPr>
          <a:lstStyle/>
          <a:p>
            <a:pPr algn="r"/>
            <a:r>
              <a:rPr lang="en-US" sz="1200" dirty="0">
                <a:solidFill>
                  <a:schemeClr val="bg1"/>
                </a:solidFill>
              </a:rPr>
              <a:t>Slide </a:t>
            </a:r>
            <a:fld id="{6FA3485A-F454-114E-8FF0-4E63EF5BDB5A}" type="slidenum">
              <a:rPr lang="en-US" sz="1200" smtClean="0">
                <a:solidFill>
                  <a:schemeClr val="bg1"/>
                </a:solidFill>
              </a:rPr>
              <a:t>58</a:t>
            </a:fld>
            <a:endParaRPr lang="en-US" sz="1200" dirty="0">
              <a:solidFill>
                <a:schemeClr val="bg1"/>
              </a:solidFill>
            </a:endParaRPr>
          </a:p>
        </p:txBody>
      </p:sp>
      <p:sp>
        <p:nvSpPr>
          <p:cNvPr id="15" name="TextBox 14">
            <a:extLst>
              <a:ext uri="{FF2B5EF4-FFF2-40B4-BE49-F238E27FC236}">
                <a16:creationId xmlns:a16="http://schemas.microsoft.com/office/drawing/2014/main" id="{B0659C44-A5CF-346C-0C24-FFC9AD8A5067}"/>
              </a:ext>
            </a:extLst>
          </p:cNvPr>
          <p:cNvSpPr txBox="1"/>
          <p:nvPr/>
        </p:nvSpPr>
        <p:spPr>
          <a:xfrm>
            <a:off x="152400" y="114300"/>
            <a:ext cx="11887200" cy="461665"/>
          </a:xfrm>
          <a:prstGeom prst="rect">
            <a:avLst/>
          </a:prstGeom>
          <a:noFill/>
        </p:spPr>
        <p:txBody>
          <a:bodyPr wrap="square" rtlCol="0">
            <a:spAutoFit/>
          </a:bodyPr>
          <a:lstStyle/>
          <a:p>
            <a:r>
              <a:rPr lang="en-US" sz="2400" b="1" dirty="0">
                <a:solidFill>
                  <a:schemeClr val="bg1"/>
                </a:solidFill>
              </a:rPr>
              <a:t>Application Development with Kubernetes and AWS</a:t>
            </a:r>
          </a:p>
        </p:txBody>
      </p:sp>
      <p:sp>
        <p:nvSpPr>
          <p:cNvPr id="3" name="Rectangle 2">
            <a:extLst>
              <a:ext uri="{FF2B5EF4-FFF2-40B4-BE49-F238E27FC236}">
                <a16:creationId xmlns:a16="http://schemas.microsoft.com/office/drawing/2014/main" id="{9F34FFAA-EDB2-75A7-1F1A-2382235EA88D}"/>
              </a:ext>
            </a:extLst>
          </p:cNvPr>
          <p:cNvSpPr/>
          <p:nvPr/>
        </p:nvSpPr>
        <p:spPr>
          <a:xfrm>
            <a:off x="0" y="685800"/>
            <a:ext cx="12192000" cy="5829300"/>
          </a:xfrm>
          <a:prstGeom prst="rect">
            <a:avLst/>
          </a:prstGeom>
          <a:no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3600" b="1" dirty="0">
                <a:solidFill>
                  <a:schemeClr val="tx1"/>
                </a:solidFill>
              </a:rPr>
              <a:t>Networking</a:t>
            </a:r>
          </a:p>
        </p:txBody>
      </p:sp>
    </p:spTree>
    <p:extLst>
      <p:ext uri="{BB962C8B-B14F-4D97-AF65-F5344CB8AC3E}">
        <p14:creationId xmlns:p14="http://schemas.microsoft.com/office/powerpoint/2010/main" val="118729936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247FFCA8-D50A-E240-B5D9-0EF9B8FE83C2}"/>
              </a:ext>
            </a:extLst>
          </p:cNvPr>
          <p:cNvSpPr/>
          <p:nvPr/>
        </p:nvSpPr>
        <p:spPr>
          <a:xfrm>
            <a:off x="4610100" y="2228850"/>
            <a:ext cx="4800600" cy="3886200"/>
          </a:xfrm>
          <a:prstGeom prst="rect">
            <a:avLst/>
          </a:prstGeom>
        </p:spPr>
        <p:style>
          <a:lnRef idx="1">
            <a:schemeClr val="accent4"/>
          </a:lnRef>
          <a:fillRef idx="2">
            <a:schemeClr val="accent4"/>
          </a:fillRef>
          <a:effectRef idx="1">
            <a:schemeClr val="accent4"/>
          </a:effectRef>
          <a:fontRef idx="minor">
            <a:schemeClr val="dk1"/>
          </a:fontRef>
        </p:style>
        <p:txBody>
          <a:bodyPr vert="horz" rtlCol="0" anchor="b"/>
          <a:lstStyle/>
          <a:p>
            <a:pPr algn="ctr"/>
            <a:r>
              <a:rPr lang="en-US" sz="1000" dirty="0"/>
              <a:t>Container Runtime</a:t>
            </a:r>
          </a:p>
        </p:txBody>
      </p:sp>
      <p:sp>
        <p:nvSpPr>
          <p:cNvPr id="11" name="Rectangle 10">
            <a:extLst>
              <a:ext uri="{FF2B5EF4-FFF2-40B4-BE49-F238E27FC236}">
                <a16:creationId xmlns:a16="http://schemas.microsoft.com/office/drawing/2014/main" id="{279FDD2F-D90D-47E3-E085-6519692568AB}"/>
              </a:ext>
            </a:extLst>
          </p:cNvPr>
          <p:cNvSpPr/>
          <p:nvPr/>
        </p:nvSpPr>
        <p:spPr>
          <a:xfrm>
            <a:off x="4838700" y="2457450"/>
            <a:ext cx="4343400" cy="1143000"/>
          </a:xfrm>
          <a:prstGeom prst="rect">
            <a:avLst/>
          </a:prstGeom>
        </p:spPr>
        <p:style>
          <a:lnRef idx="2">
            <a:schemeClr val="accent2"/>
          </a:lnRef>
          <a:fillRef idx="1">
            <a:schemeClr val="lt1"/>
          </a:fillRef>
          <a:effectRef idx="0">
            <a:schemeClr val="accent2"/>
          </a:effectRef>
          <a:fontRef idx="minor">
            <a:schemeClr val="dk1"/>
          </a:fontRef>
        </p:style>
        <p:txBody>
          <a:bodyPr vert="horz" rtlCol="0" anchor="b"/>
          <a:lstStyle/>
          <a:p>
            <a:pPr algn="ctr"/>
            <a:r>
              <a:rPr lang="en-US" sz="1000" dirty="0"/>
              <a:t>Default Network</a:t>
            </a:r>
          </a:p>
        </p:txBody>
      </p:sp>
      <p:sp>
        <p:nvSpPr>
          <p:cNvPr id="18" name="Rectangle 17">
            <a:extLst>
              <a:ext uri="{FF2B5EF4-FFF2-40B4-BE49-F238E27FC236}">
                <a16:creationId xmlns:a16="http://schemas.microsoft.com/office/drawing/2014/main" id="{C972CC21-35FC-2D92-AFF8-2B77A8DE4C44}"/>
              </a:ext>
            </a:extLst>
          </p:cNvPr>
          <p:cNvSpPr/>
          <p:nvPr/>
        </p:nvSpPr>
        <p:spPr>
          <a:xfrm>
            <a:off x="4838700" y="3829050"/>
            <a:ext cx="4343400" cy="1943100"/>
          </a:xfrm>
          <a:prstGeom prst="rect">
            <a:avLst/>
          </a:prstGeom>
        </p:spPr>
        <p:style>
          <a:lnRef idx="2">
            <a:schemeClr val="accent2"/>
          </a:lnRef>
          <a:fillRef idx="1">
            <a:schemeClr val="lt1"/>
          </a:fillRef>
          <a:effectRef idx="0">
            <a:schemeClr val="accent2"/>
          </a:effectRef>
          <a:fontRef idx="minor">
            <a:schemeClr val="dk1"/>
          </a:fontRef>
        </p:style>
        <p:txBody>
          <a:bodyPr vert="horz" rtlCol="0" anchor="b"/>
          <a:lstStyle/>
          <a:p>
            <a:pPr algn="ctr"/>
            <a:r>
              <a:rPr lang="en-US" sz="1000" dirty="0"/>
              <a:t>Houston Network</a:t>
            </a:r>
          </a:p>
        </p:txBody>
      </p:sp>
      <p:sp>
        <p:nvSpPr>
          <p:cNvPr id="10" name="Rectangle 9">
            <a:extLst>
              <a:ext uri="{FF2B5EF4-FFF2-40B4-BE49-F238E27FC236}">
                <a16:creationId xmlns:a16="http://schemas.microsoft.com/office/drawing/2014/main" id="{045D6102-506A-CA2A-BFE9-F2F24634B5F3}"/>
              </a:ext>
            </a:extLst>
          </p:cNvPr>
          <p:cNvSpPr/>
          <p:nvPr/>
        </p:nvSpPr>
        <p:spPr>
          <a:xfrm>
            <a:off x="0" y="0"/>
            <a:ext cx="12192000" cy="6858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7B3393D-781F-11D8-C930-E92EBC7CE1EA}"/>
              </a:ext>
            </a:extLst>
          </p:cNvPr>
          <p:cNvSpPr/>
          <p:nvPr/>
        </p:nvSpPr>
        <p:spPr>
          <a:xfrm>
            <a:off x="0" y="6515099"/>
            <a:ext cx="12192000" cy="341489"/>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9079191F-A12F-3989-4119-07879E46D6CE}"/>
              </a:ext>
            </a:extLst>
          </p:cNvPr>
          <p:cNvSpPr txBox="1"/>
          <p:nvPr/>
        </p:nvSpPr>
        <p:spPr>
          <a:xfrm>
            <a:off x="152400" y="6547344"/>
            <a:ext cx="5829300" cy="276999"/>
          </a:xfrm>
          <a:prstGeom prst="rect">
            <a:avLst/>
          </a:prstGeom>
          <a:noFill/>
        </p:spPr>
        <p:txBody>
          <a:bodyPr wrap="square" rtlCol="0">
            <a:spAutoFit/>
          </a:bodyPr>
          <a:lstStyle/>
          <a:p>
            <a:r>
              <a:rPr lang="en-US" sz="1200" dirty="0">
                <a:solidFill>
                  <a:schemeClr val="bg1"/>
                </a:solidFill>
              </a:rPr>
              <a:t>Created by Shawn </a:t>
            </a:r>
            <a:r>
              <a:rPr lang="en-US" sz="1200" dirty="0" err="1">
                <a:solidFill>
                  <a:schemeClr val="bg1"/>
                </a:solidFill>
              </a:rPr>
              <a:t>Zernik</a:t>
            </a:r>
            <a:r>
              <a:rPr lang="en-US" sz="1200" dirty="0">
                <a:solidFill>
                  <a:schemeClr val="bg1"/>
                </a:solidFill>
              </a:rPr>
              <a:t> on 1/4/2024</a:t>
            </a:r>
          </a:p>
        </p:txBody>
      </p:sp>
      <p:sp>
        <p:nvSpPr>
          <p:cNvPr id="14" name="TextBox 13">
            <a:extLst>
              <a:ext uri="{FF2B5EF4-FFF2-40B4-BE49-F238E27FC236}">
                <a16:creationId xmlns:a16="http://schemas.microsoft.com/office/drawing/2014/main" id="{447D253E-B6D1-91B9-EEF9-C95B568E2B7B}"/>
              </a:ext>
            </a:extLst>
          </p:cNvPr>
          <p:cNvSpPr txBox="1"/>
          <p:nvPr/>
        </p:nvSpPr>
        <p:spPr>
          <a:xfrm>
            <a:off x="6096000" y="6547344"/>
            <a:ext cx="5943600" cy="276999"/>
          </a:xfrm>
          <a:prstGeom prst="rect">
            <a:avLst/>
          </a:prstGeom>
          <a:noFill/>
        </p:spPr>
        <p:txBody>
          <a:bodyPr wrap="square" rtlCol="0">
            <a:spAutoFit/>
          </a:bodyPr>
          <a:lstStyle/>
          <a:p>
            <a:pPr algn="r"/>
            <a:r>
              <a:rPr lang="en-US" sz="1200" dirty="0">
                <a:solidFill>
                  <a:schemeClr val="bg1"/>
                </a:solidFill>
              </a:rPr>
              <a:t>Slide </a:t>
            </a:r>
            <a:fld id="{6FA3485A-F454-114E-8FF0-4E63EF5BDB5A}" type="slidenum">
              <a:rPr lang="en-US" sz="1200" smtClean="0">
                <a:solidFill>
                  <a:schemeClr val="bg1"/>
                </a:solidFill>
              </a:rPr>
              <a:t>59</a:t>
            </a:fld>
            <a:endParaRPr lang="en-US" sz="1200" dirty="0">
              <a:solidFill>
                <a:schemeClr val="bg1"/>
              </a:solidFill>
            </a:endParaRPr>
          </a:p>
        </p:txBody>
      </p:sp>
      <p:sp>
        <p:nvSpPr>
          <p:cNvPr id="15" name="TextBox 14">
            <a:extLst>
              <a:ext uri="{FF2B5EF4-FFF2-40B4-BE49-F238E27FC236}">
                <a16:creationId xmlns:a16="http://schemas.microsoft.com/office/drawing/2014/main" id="{B0659C44-A5CF-346C-0C24-FFC9AD8A5067}"/>
              </a:ext>
            </a:extLst>
          </p:cNvPr>
          <p:cNvSpPr txBox="1"/>
          <p:nvPr/>
        </p:nvSpPr>
        <p:spPr>
          <a:xfrm>
            <a:off x="152400" y="114300"/>
            <a:ext cx="11887200" cy="461665"/>
          </a:xfrm>
          <a:prstGeom prst="rect">
            <a:avLst/>
          </a:prstGeom>
          <a:noFill/>
        </p:spPr>
        <p:txBody>
          <a:bodyPr wrap="square" rtlCol="0">
            <a:spAutoFit/>
          </a:bodyPr>
          <a:lstStyle/>
          <a:p>
            <a:r>
              <a:rPr lang="en-US" sz="2400" b="1" dirty="0">
                <a:solidFill>
                  <a:schemeClr val="bg1"/>
                </a:solidFill>
              </a:rPr>
              <a:t>Containerization – Networking</a:t>
            </a:r>
          </a:p>
        </p:txBody>
      </p:sp>
      <p:sp>
        <p:nvSpPr>
          <p:cNvPr id="16" name="TextBox 15">
            <a:extLst>
              <a:ext uri="{FF2B5EF4-FFF2-40B4-BE49-F238E27FC236}">
                <a16:creationId xmlns:a16="http://schemas.microsoft.com/office/drawing/2014/main" id="{F6350C80-858E-A803-4884-75C39ED7AED3}"/>
              </a:ext>
            </a:extLst>
          </p:cNvPr>
          <p:cNvSpPr txBox="1"/>
          <p:nvPr/>
        </p:nvSpPr>
        <p:spPr>
          <a:xfrm>
            <a:off x="609600" y="914400"/>
            <a:ext cx="10972800" cy="369332"/>
          </a:xfrm>
          <a:prstGeom prst="rect">
            <a:avLst/>
          </a:prstGeom>
          <a:noFill/>
        </p:spPr>
        <p:txBody>
          <a:bodyPr wrap="square" rtlCol="0">
            <a:spAutoFit/>
          </a:bodyPr>
          <a:lstStyle/>
          <a:p>
            <a:r>
              <a:rPr lang="en-US" dirty="0"/>
              <a:t>The following is a conceptualized container runtime environment.</a:t>
            </a:r>
          </a:p>
        </p:txBody>
      </p:sp>
      <p:sp>
        <p:nvSpPr>
          <p:cNvPr id="2" name="Can 1">
            <a:extLst>
              <a:ext uri="{FF2B5EF4-FFF2-40B4-BE49-F238E27FC236}">
                <a16:creationId xmlns:a16="http://schemas.microsoft.com/office/drawing/2014/main" id="{3545FA66-7271-8FE9-A2B7-2F0C51A91247}"/>
              </a:ext>
            </a:extLst>
          </p:cNvPr>
          <p:cNvSpPr/>
          <p:nvPr/>
        </p:nvSpPr>
        <p:spPr>
          <a:xfrm>
            <a:off x="7353300" y="4229700"/>
            <a:ext cx="914400" cy="800100"/>
          </a:xfrm>
          <a:prstGeom prst="can">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sz="1000" dirty="0"/>
              <a:t>MS SQL*</a:t>
            </a:r>
          </a:p>
        </p:txBody>
      </p:sp>
      <p:sp>
        <p:nvSpPr>
          <p:cNvPr id="8" name="Rectangle 7">
            <a:extLst>
              <a:ext uri="{FF2B5EF4-FFF2-40B4-BE49-F238E27FC236}">
                <a16:creationId xmlns:a16="http://schemas.microsoft.com/office/drawing/2014/main" id="{DFC4351E-0233-7D9A-C4F0-D557A3DB0877}"/>
              </a:ext>
            </a:extLst>
          </p:cNvPr>
          <p:cNvSpPr/>
          <p:nvPr/>
        </p:nvSpPr>
        <p:spPr>
          <a:xfrm>
            <a:off x="5753100" y="4286250"/>
            <a:ext cx="914400" cy="685800"/>
          </a:xfrm>
          <a:prstGeom prst="rect">
            <a:avLst/>
          </a:prstGeom>
        </p:spPr>
        <p:style>
          <a:lnRef idx="2">
            <a:schemeClr val="accent6">
              <a:shade val="15000"/>
            </a:schemeClr>
          </a:lnRef>
          <a:fillRef idx="1">
            <a:schemeClr val="accent6"/>
          </a:fillRef>
          <a:effectRef idx="0">
            <a:schemeClr val="accent6"/>
          </a:effectRef>
          <a:fontRef idx="minor">
            <a:schemeClr val="lt1"/>
          </a:fontRef>
        </p:style>
        <p:txBody>
          <a:bodyPr rtlCol="0" anchor="b"/>
          <a:lstStyle/>
          <a:p>
            <a:pPr algn="ctr"/>
            <a:r>
              <a:rPr lang="en-US" sz="1000" dirty="0" err="1"/>
              <a:t>WebApi</a:t>
            </a:r>
            <a:endParaRPr lang="en-US" sz="1000" dirty="0"/>
          </a:p>
        </p:txBody>
      </p:sp>
      <p:sp>
        <p:nvSpPr>
          <p:cNvPr id="9" name="Rectangle 8">
            <a:extLst>
              <a:ext uri="{FF2B5EF4-FFF2-40B4-BE49-F238E27FC236}">
                <a16:creationId xmlns:a16="http://schemas.microsoft.com/office/drawing/2014/main" id="{72BB52AF-2E4D-1E3C-4D92-B4D90D91211D}"/>
              </a:ext>
            </a:extLst>
          </p:cNvPr>
          <p:cNvSpPr/>
          <p:nvPr/>
        </p:nvSpPr>
        <p:spPr>
          <a:xfrm>
            <a:off x="5867400" y="4400550"/>
            <a:ext cx="685800" cy="228600"/>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1000" dirty="0" err="1"/>
              <a:t>wwwroot</a:t>
            </a:r>
            <a:endParaRPr lang="en-US" sz="1000" dirty="0"/>
          </a:p>
        </p:txBody>
      </p:sp>
      <p:sp>
        <p:nvSpPr>
          <p:cNvPr id="20" name="Rectangle 19">
            <a:extLst>
              <a:ext uri="{FF2B5EF4-FFF2-40B4-BE49-F238E27FC236}">
                <a16:creationId xmlns:a16="http://schemas.microsoft.com/office/drawing/2014/main" id="{CBF9D62D-B16A-6A5D-0322-7EAFB8B48699}"/>
              </a:ext>
            </a:extLst>
          </p:cNvPr>
          <p:cNvSpPr/>
          <p:nvPr/>
        </p:nvSpPr>
        <p:spPr>
          <a:xfrm>
            <a:off x="2438400" y="3657600"/>
            <a:ext cx="914400" cy="914400"/>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US" sz="1000" dirty="0"/>
              <a:t>Web Browser</a:t>
            </a:r>
          </a:p>
        </p:txBody>
      </p:sp>
      <p:sp>
        <p:nvSpPr>
          <p:cNvPr id="21" name="Rectangle 20">
            <a:extLst>
              <a:ext uri="{FF2B5EF4-FFF2-40B4-BE49-F238E27FC236}">
                <a16:creationId xmlns:a16="http://schemas.microsoft.com/office/drawing/2014/main" id="{1E335C55-2B73-362C-B11C-7FE87C163848}"/>
              </a:ext>
            </a:extLst>
          </p:cNvPr>
          <p:cNvSpPr/>
          <p:nvPr/>
        </p:nvSpPr>
        <p:spPr>
          <a:xfrm>
            <a:off x="4152900" y="3943350"/>
            <a:ext cx="1371600" cy="342900"/>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000" dirty="0"/>
              <a:t>Port Forwarding</a:t>
            </a:r>
          </a:p>
          <a:p>
            <a:pPr algn="ctr"/>
            <a:r>
              <a:rPr lang="en-US" sz="1000" dirty="0"/>
              <a:t>8080  </a:t>
            </a:r>
            <a:r>
              <a:rPr lang="en-US" sz="1000" dirty="0">
                <a:sym typeface="Wingdings" pitchFamily="2" charset="2"/>
              </a:rPr>
              <a:t> 80</a:t>
            </a:r>
            <a:endParaRPr lang="en-US" sz="1000" dirty="0"/>
          </a:p>
        </p:txBody>
      </p:sp>
      <p:cxnSp>
        <p:nvCxnSpPr>
          <p:cNvPr id="24" name="Straight Arrow Connector 23">
            <a:extLst>
              <a:ext uri="{FF2B5EF4-FFF2-40B4-BE49-F238E27FC236}">
                <a16:creationId xmlns:a16="http://schemas.microsoft.com/office/drawing/2014/main" id="{A230C0E3-97A3-002F-08F5-6B40453BA885}"/>
              </a:ext>
            </a:extLst>
          </p:cNvPr>
          <p:cNvCxnSpPr>
            <a:stCxn id="20" idx="3"/>
            <a:endCxn id="21" idx="1"/>
          </p:cNvCxnSpPr>
          <p:nvPr/>
        </p:nvCxnSpPr>
        <p:spPr>
          <a:xfrm>
            <a:off x="3352800" y="4114800"/>
            <a:ext cx="800100"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2" name="Elbow Connector 31">
            <a:extLst>
              <a:ext uri="{FF2B5EF4-FFF2-40B4-BE49-F238E27FC236}">
                <a16:creationId xmlns:a16="http://schemas.microsoft.com/office/drawing/2014/main" id="{1C1B18AC-5D47-1316-5581-D23218403836}"/>
              </a:ext>
            </a:extLst>
          </p:cNvPr>
          <p:cNvCxnSpPr>
            <a:cxnSpLocks/>
            <a:stCxn id="8" idx="3"/>
            <a:endCxn id="2" idx="2"/>
          </p:cNvCxnSpPr>
          <p:nvPr/>
        </p:nvCxnSpPr>
        <p:spPr>
          <a:xfrm>
            <a:off x="6667500" y="4629150"/>
            <a:ext cx="685800" cy="600"/>
          </a:xfrm>
          <a:prstGeom prst="bentConnector3">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36" name="Rectangle 35">
            <a:extLst>
              <a:ext uri="{FF2B5EF4-FFF2-40B4-BE49-F238E27FC236}">
                <a16:creationId xmlns:a16="http://schemas.microsoft.com/office/drawing/2014/main" id="{AD0E8CD6-2B49-7082-76D2-640BE0FEEDC2}"/>
              </a:ext>
            </a:extLst>
          </p:cNvPr>
          <p:cNvSpPr/>
          <p:nvPr/>
        </p:nvSpPr>
        <p:spPr>
          <a:xfrm>
            <a:off x="4152900" y="5200650"/>
            <a:ext cx="1371600" cy="342900"/>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000" dirty="0"/>
              <a:t>Port Forwarding</a:t>
            </a:r>
          </a:p>
          <a:p>
            <a:pPr algn="ctr"/>
            <a:r>
              <a:rPr lang="en-US" sz="1000" dirty="0"/>
              <a:t>1433  </a:t>
            </a:r>
            <a:r>
              <a:rPr lang="en-US" sz="1000" dirty="0">
                <a:sym typeface="Wingdings" pitchFamily="2" charset="2"/>
              </a:rPr>
              <a:t> 1433</a:t>
            </a:r>
            <a:endParaRPr lang="en-US" sz="1000" dirty="0"/>
          </a:p>
        </p:txBody>
      </p:sp>
      <p:sp>
        <p:nvSpPr>
          <p:cNvPr id="39" name="Rectangle 38">
            <a:extLst>
              <a:ext uri="{FF2B5EF4-FFF2-40B4-BE49-F238E27FC236}">
                <a16:creationId xmlns:a16="http://schemas.microsoft.com/office/drawing/2014/main" id="{A38EA9AB-92CF-075F-7755-085824DC9166}"/>
              </a:ext>
            </a:extLst>
          </p:cNvPr>
          <p:cNvSpPr/>
          <p:nvPr/>
        </p:nvSpPr>
        <p:spPr>
          <a:xfrm>
            <a:off x="2438400" y="4914900"/>
            <a:ext cx="914400" cy="914400"/>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US" sz="1000" dirty="0"/>
              <a:t>SSMS</a:t>
            </a:r>
          </a:p>
          <a:p>
            <a:pPr algn="ctr"/>
            <a:r>
              <a:rPr lang="en-US" sz="1000" dirty="0"/>
              <a:t>/</a:t>
            </a:r>
          </a:p>
          <a:p>
            <a:pPr algn="ctr"/>
            <a:r>
              <a:rPr lang="en-US" sz="1000" dirty="0"/>
              <a:t>Azure Data Studio</a:t>
            </a:r>
          </a:p>
        </p:txBody>
      </p:sp>
      <p:cxnSp>
        <p:nvCxnSpPr>
          <p:cNvPr id="41" name="Straight Arrow Connector 40">
            <a:extLst>
              <a:ext uri="{FF2B5EF4-FFF2-40B4-BE49-F238E27FC236}">
                <a16:creationId xmlns:a16="http://schemas.microsoft.com/office/drawing/2014/main" id="{723A0FBE-E632-1FD2-AD5A-054BEC269312}"/>
              </a:ext>
            </a:extLst>
          </p:cNvPr>
          <p:cNvCxnSpPr>
            <a:stCxn id="39" idx="3"/>
            <a:endCxn id="36" idx="1"/>
          </p:cNvCxnSpPr>
          <p:nvPr/>
        </p:nvCxnSpPr>
        <p:spPr>
          <a:xfrm>
            <a:off x="3352800" y="5372100"/>
            <a:ext cx="800100"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43" name="Elbow Connector 42">
            <a:extLst>
              <a:ext uri="{FF2B5EF4-FFF2-40B4-BE49-F238E27FC236}">
                <a16:creationId xmlns:a16="http://schemas.microsoft.com/office/drawing/2014/main" id="{7DC98863-E8E1-1F16-4EB0-8E54B1642B0E}"/>
              </a:ext>
            </a:extLst>
          </p:cNvPr>
          <p:cNvCxnSpPr>
            <a:cxnSpLocks/>
            <a:stCxn id="36" idx="3"/>
            <a:endCxn id="2" idx="3"/>
          </p:cNvCxnSpPr>
          <p:nvPr/>
        </p:nvCxnSpPr>
        <p:spPr>
          <a:xfrm flipV="1">
            <a:off x="5524500" y="5029800"/>
            <a:ext cx="2286000" cy="342300"/>
          </a:xfrm>
          <a:prstGeom prst="bentConnector2">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52" name="Elbow Connector 51">
            <a:extLst>
              <a:ext uri="{FF2B5EF4-FFF2-40B4-BE49-F238E27FC236}">
                <a16:creationId xmlns:a16="http://schemas.microsoft.com/office/drawing/2014/main" id="{67C9FA68-C888-FBE5-B62D-4A71DFFB26FD}"/>
              </a:ext>
            </a:extLst>
          </p:cNvPr>
          <p:cNvCxnSpPr>
            <a:cxnSpLocks/>
            <a:stCxn id="21" idx="3"/>
            <a:endCxn id="8" idx="0"/>
          </p:cNvCxnSpPr>
          <p:nvPr/>
        </p:nvCxnSpPr>
        <p:spPr>
          <a:xfrm>
            <a:off x="5524500" y="4114800"/>
            <a:ext cx="685800" cy="171450"/>
          </a:xfrm>
          <a:prstGeom prst="bentConnector2">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65" name="TextBox 64">
            <a:extLst>
              <a:ext uri="{FF2B5EF4-FFF2-40B4-BE49-F238E27FC236}">
                <a16:creationId xmlns:a16="http://schemas.microsoft.com/office/drawing/2014/main" id="{C8446DE5-EF7B-4780-B714-E77C1BAB6407}"/>
              </a:ext>
            </a:extLst>
          </p:cNvPr>
          <p:cNvSpPr txBox="1"/>
          <p:nvPr/>
        </p:nvSpPr>
        <p:spPr>
          <a:xfrm>
            <a:off x="5067300" y="2571750"/>
            <a:ext cx="3886201" cy="646331"/>
          </a:xfrm>
          <a:prstGeom prst="rect">
            <a:avLst/>
          </a:prstGeom>
          <a:noFill/>
        </p:spPr>
        <p:txBody>
          <a:bodyPr wrap="square" rtlCol="0">
            <a:spAutoFit/>
          </a:bodyPr>
          <a:lstStyle/>
          <a:p>
            <a:r>
              <a:rPr lang="en-US" dirty="0">
                <a:solidFill>
                  <a:schemeClr val="tx1">
                    <a:lumMod val="50000"/>
                    <a:lumOff val="50000"/>
                  </a:schemeClr>
                </a:solidFill>
              </a:rPr>
              <a:t>If you do not specify a network for your container, it’s added to the default.</a:t>
            </a:r>
          </a:p>
        </p:txBody>
      </p:sp>
      <p:sp>
        <p:nvSpPr>
          <p:cNvPr id="66" name="TextBox 65">
            <a:extLst>
              <a:ext uri="{FF2B5EF4-FFF2-40B4-BE49-F238E27FC236}">
                <a16:creationId xmlns:a16="http://schemas.microsoft.com/office/drawing/2014/main" id="{BF01C891-24EB-86BE-4BAB-DD1165233E93}"/>
              </a:ext>
            </a:extLst>
          </p:cNvPr>
          <p:cNvSpPr txBox="1"/>
          <p:nvPr/>
        </p:nvSpPr>
        <p:spPr>
          <a:xfrm>
            <a:off x="609600" y="1828800"/>
            <a:ext cx="3086100" cy="1200329"/>
          </a:xfrm>
          <a:prstGeom prst="rect">
            <a:avLst/>
          </a:prstGeom>
          <a:noFill/>
        </p:spPr>
        <p:txBody>
          <a:bodyPr wrap="square" rtlCol="0">
            <a:spAutoFit/>
          </a:bodyPr>
          <a:lstStyle/>
          <a:p>
            <a:r>
              <a:rPr lang="en-US" sz="1200" dirty="0"/>
              <a:t>The key here to understand is that containers are isolated on there own network that cannot talk to your local computer.</a:t>
            </a:r>
          </a:p>
          <a:p>
            <a:endParaRPr lang="en-US" sz="1200" dirty="0"/>
          </a:p>
          <a:p>
            <a:r>
              <a:rPr lang="en-US" sz="1200" dirty="0"/>
              <a:t>You need to do “port forwarding” to allow access into the docket containers.</a:t>
            </a:r>
          </a:p>
        </p:txBody>
      </p:sp>
      <p:sp>
        <p:nvSpPr>
          <p:cNvPr id="79" name="TextBox 78">
            <a:extLst>
              <a:ext uri="{FF2B5EF4-FFF2-40B4-BE49-F238E27FC236}">
                <a16:creationId xmlns:a16="http://schemas.microsoft.com/office/drawing/2014/main" id="{E18BAD18-B3B5-15BC-19BE-16B163A3AF89}"/>
              </a:ext>
            </a:extLst>
          </p:cNvPr>
          <p:cNvSpPr txBox="1"/>
          <p:nvPr/>
        </p:nvSpPr>
        <p:spPr>
          <a:xfrm>
            <a:off x="10210800" y="2457450"/>
            <a:ext cx="1371600" cy="1477328"/>
          </a:xfrm>
          <a:prstGeom prst="rect">
            <a:avLst/>
          </a:prstGeom>
          <a:noFill/>
        </p:spPr>
        <p:txBody>
          <a:bodyPr wrap="square" rtlCol="0">
            <a:spAutoFit/>
          </a:bodyPr>
          <a:lstStyle/>
          <a:p>
            <a:r>
              <a:rPr lang="en-US" sz="1000" dirty="0"/>
              <a:t>*When using a database inside a container, you need to mount persistent storage for the LDF and MDB file.  Otherwise, when your container is deleted, your data is lost.</a:t>
            </a:r>
          </a:p>
        </p:txBody>
      </p:sp>
      <p:grpSp>
        <p:nvGrpSpPr>
          <p:cNvPr id="86" name="Group 85">
            <a:extLst>
              <a:ext uri="{FF2B5EF4-FFF2-40B4-BE49-F238E27FC236}">
                <a16:creationId xmlns:a16="http://schemas.microsoft.com/office/drawing/2014/main" id="{D2B63399-B97E-F5AB-F345-CEBB83D35BC3}"/>
              </a:ext>
            </a:extLst>
          </p:cNvPr>
          <p:cNvGrpSpPr/>
          <p:nvPr/>
        </p:nvGrpSpPr>
        <p:grpSpPr>
          <a:xfrm>
            <a:off x="10325100" y="4514850"/>
            <a:ext cx="705642" cy="914400"/>
            <a:chOff x="1066799" y="1714500"/>
            <a:chExt cx="705642" cy="914400"/>
          </a:xfrm>
        </p:grpSpPr>
        <p:sp>
          <p:nvSpPr>
            <p:cNvPr id="80" name="Folded Corner 79">
              <a:extLst>
                <a:ext uri="{FF2B5EF4-FFF2-40B4-BE49-F238E27FC236}">
                  <a16:creationId xmlns:a16="http://schemas.microsoft.com/office/drawing/2014/main" id="{A8F597FD-B74C-58A7-EB6B-32F7510F49DE}"/>
                </a:ext>
              </a:extLst>
            </p:cNvPr>
            <p:cNvSpPr/>
            <p:nvPr/>
          </p:nvSpPr>
          <p:spPr>
            <a:xfrm rot="10800000">
              <a:off x="1076721" y="1714500"/>
              <a:ext cx="685800" cy="914400"/>
            </a:xfrm>
            <a:prstGeom prst="foldedCorner">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sz="1000" dirty="0"/>
            </a:p>
          </p:txBody>
        </p:sp>
        <p:sp>
          <p:nvSpPr>
            <p:cNvPr id="81" name="TextBox 80">
              <a:extLst>
                <a:ext uri="{FF2B5EF4-FFF2-40B4-BE49-F238E27FC236}">
                  <a16:creationId xmlns:a16="http://schemas.microsoft.com/office/drawing/2014/main" id="{4F9C4622-5672-2745-6A8D-4F0E5C3F89C3}"/>
                </a:ext>
              </a:extLst>
            </p:cNvPr>
            <p:cNvSpPr txBox="1"/>
            <p:nvPr/>
          </p:nvSpPr>
          <p:spPr>
            <a:xfrm>
              <a:off x="1066799" y="1971645"/>
              <a:ext cx="705642" cy="400110"/>
            </a:xfrm>
            <a:prstGeom prst="rect">
              <a:avLst/>
            </a:prstGeom>
            <a:noFill/>
          </p:spPr>
          <p:txBody>
            <a:bodyPr wrap="none" rtlCol="0">
              <a:spAutoFit/>
            </a:bodyPr>
            <a:lstStyle/>
            <a:p>
              <a:pPr algn="ctr"/>
              <a:r>
                <a:rPr lang="en-US" sz="1000" dirty="0">
                  <a:solidFill>
                    <a:schemeClr val="bg1"/>
                  </a:solidFill>
                </a:rPr>
                <a:t>Persistent</a:t>
              </a:r>
            </a:p>
            <a:p>
              <a:pPr algn="ctr"/>
              <a:r>
                <a:rPr lang="en-US" sz="1000" dirty="0">
                  <a:solidFill>
                    <a:schemeClr val="bg1"/>
                  </a:solidFill>
                </a:rPr>
                <a:t>Volume</a:t>
              </a:r>
            </a:p>
          </p:txBody>
        </p:sp>
      </p:grpSp>
      <p:cxnSp>
        <p:nvCxnSpPr>
          <p:cNvPr id="82" name="Elbow Connector 81">
            <a:extLst>
              <a:ext uri="{FF2B5EF4-FFF2-40B4-BE49-F238E27FC236}">
                <a16:creationId xmlns:a16="http://schemas.microsoft.com/office/drawing/2014/main" id="{8C21101B-2198-82F4-AE3C-DDCFE27C3592}"/>
              </a:ext>
            </a:extLst>
          </p:cNvPr>
          <p:cNvCxnSpPr>
            <a:cxnSpLocks/>
            <a:stCxn id="2" idx="4"/>
            <a:endCxn id="81" idx="1"/>
          </p:cNvCxnSpPr>
          <p:nvPr/>
        </p:nvCxnSpPr>
        <p:spPr>
          <a:xfrm>
            <a:off x="8267700" y="4629750"/>
            <a:ext cx="2057400" cy="342300"/>
          </a:xfrm>
          <a:prstGeom prst="bentConnector3">
            <a:avLst>
              <a:gd name="adj1" fmla="val 50000"/>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535172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5D6102-506A-CA2A-BFE9-F2F24634B5F3}"/>
              </a:ext>
            </a:extLst>
          </p:cNvPr>
          <p:cNvSpPr/>
          <p:nvPr/>
        </p:nvSpPr>
        <p:spPr>
          <a:xfrm>
            <a:off x="0" y="0"/>
            <a:ext cx="12192000" cy="6858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7B3393D-781F-11D8-C930-E92EBC7CE1EA}"/>
              </a:ext>
            </a:extLst>
          </p:cNvPr>
          <p:cNvSpPr/>
          <p:nvPr/>
        </p:nvSpPr>
        <p:spPr>
          <a:xfrm>
            <a:off x="0" y="6515099"/>
            <a:ext cx="12192000" cy="341489"/>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9079191F-A12F-3989-4119-07879E46D6CE}"/>
              </a:ext>
            </a:extLst>
          </p:cNvPr>
          <p:cNvSpPr txBox="1"/>
          <p:nvPr/>
        </p:nvSpPr>
        <p:spPr>
          <a:xfrm>
            <a:off x="152400" y="6547344"/>
            <a:ext cx="5829300" cy="276999"/>
          </a:xfrm>
          <a:prstGeom prst="rect">
            <a:avLst/>
          </a:prstGeom>
          <a:noFill/>
        </p:spPr>
        <p:txBody>
          <a:bodyPr wrap="square" rtlCol="0">
            <a:spAutoFit/>
          </a:bodyPr>
          <a:lstStyle/>
          <a:p>
            <a:r>
              <a:rPr lang="en-US" sz="1200" dirty="0">
                <a:solidFill>
                  <a:schemeClr val="bg1"/>
                </a:solidFill>
              </a:rPr>
              <a:t>Created by Shawn </a:t>
            </a:r>
            <a:r>
              <a:rPr lang="en-US" sz="1200" dirty="0" err="1">
                <a:solidFill>
                  <a:schemeClr val="bg1"/>
                </a:solidFill>
              </a:rPr>
              <a:t>Zernik</a:t>
            </a:r>
            <a:r>
              <a:rPr lang="en-US" sz="1200" dirty="0">
                <a:solidFill>
                  <a:schemeClr val="bg1"/>
                </a:solidFill>
              </a:rPr>
              <a:t> on 1/4/2024</a:t>
            </a:r>
          </a:p>
        </p:txBody>
      </p:sp>
      <p:sp>
        <p:nvSpPr>
          <p:cNvPr id="14" name="TextBox 13">
            <a:extLst>
              <a:ext uri="{FF2B5EF4-FFF2-40B4-BE49-F238E27FC236}">
                <a16:creationId xmlns:a16="http://schemas.microsoft.com/office/drawing/2014/main" id="{447D253E-B6D1-91B9-EEF9-C95B568E2B7B}"/>
              </a:ext>
            </a:extLst>
          </p:cNvPr>
          <p:cNvSpPr txBox="1"/>
          <p:nvPr/>
        </p:nvSpPr>
        <p:spPr>
          <a:xfrm>
            <a:off x="6096000" y="6547344"/>
            <a:ext cx="5943600" cy="276999"/>
          </a:xfrm>
          <a:prstGeom prst="rect">
            <a:avLst/>
          </a:prstGeom>
          <a:noFill/>
        </p:spPr>
        <p:txBody>
          <a:bodyPr wrap="square" rtlCol="0">
            <a:spAutoFit/>
          </a:bodyPr>
          <a:lstStyle/>
          <a:p>
            <a:pPr algn="r"/>
            <a:r>
              <a:rPr lang="en-US" sz="1200" dirty="0">
                <a:solidFill>
                  <a:schemeClr val="bg1"/>
                </a:solidFill>
              </a:rPr>
              <a:t>Slide </a:t>
            </a:r>
            <a:fld id="{6FA3485A-F454-114E-8FF0-4E63EF5BDB5A}" type="slidenum">
              <a:rPr lang="en-US" sz="1200" smtClean="0">
                <a:solidFill>
                  <a:schemeClr val="bg1"/>
                </a:solidFill>
              </a:rPr>
              <a:t>6</a:t>
            </a:fld>
            <a:endParaRPr lang="en-US" sz="1200" dirty="0">
              <a:solidFill>
                <a:schemeClr val="bg1"/>
              </a:solidFill>
            </a:endParaRPr>
          </a:p>
        </p:txBody>
      </p:sp>
      <p:sp>
        <p:nvSpPr>
          <p:cNvPr id="15" name="TextBox 14">
            <a:extLst>
              <a:ext uri="{FF2B5EF4-FFF2-40B4-BE49-F238E27FC236}">
                <a16:creationId xmlns:a16="http://schemas.microsoft.com/office/drawing/2014/main" id="{B0659C44-A5CF-346C-0C24-FFC9AD8A5067}"/>
              </a:ext>
            </a:extLst>
          </p:cNvPr>
          <p:cNvSpPr txBox="1"/>
          <p:nvPr/>
        </p:nvSpPr>
        <p:spPr>
          <a:xfrm>
            <a:off x="152400" y="114300"/>
            <a:ext cx="11887200" cy="461665"/>
          </a:xfrm>
          <a:prstGeom prst="rect">
            <a:avLst/>
          </a:prstGeom>
          <a:noFill/>
        </p:spPr>
        <p:txBody>
          <a:bodyPr wrap="square" rtlCol="0">
            <a:spAutoFit/>
          </a:bodyPr>
          <a:lstStyle/>
          <a:p>
            <a:r>
              <a:rPr lang="en-US" sz="2400" b="1" dirty="0">
                <a:solidFill>
                  <a:schemeClr val="bg1"/>
                </a:solidFill>
              </a:rPr>
              <a:t>History &amp; Evolution</a:t>
            </a:r>
          </a:p>
        </p:txBody>
      </p:sp>
      <p:sp>
        <p:nvSpPr>
          <p:cNvPr id="16" name="TextBox 15">
            <a:extLst>
              <a:ext uri="{FF2B5EF4-FFF2-40B4-BE49-F238E27FC236}">
                <a16:creationId xmlns:a16="http://schemas.microsoft.com/office/drawing/2014/main" id="{F6350C80-858E-A803-4884-75C39ED7AED3}"/>
              </a:ext>
            </a:extLst>
          </p:cNvPr>
          <p:cNvSpPr txBox="1"/>
          <p:nvPr/>
        </p:nvSpPr>
        <p:spPr>
          <a:xfrm>
            <a:off x="609600" y="1256943"/>
            <a:ext cx="10972800" cy="2400657"/>
          </a:xfrm>
          <a:prstGeom prst="rect">
            <a:avLst/>
          </a:prstGeom>
          <a:noFill/>
        </p:spPr>
        <p:txBody>
          <a:bodyPr wrap="square" rtlCol="0">
            <a:spAutoFit/>
          </a:bodyPr>
          <a:lstStyle/>
          <a:p>
            <a:r>
              <a:rPr lang="en-US" sz="2400" b="1" dirty="0"/>
              <a:t>Virtualization</a:t>
            </a:r>
          </a:p>
          <a:p>
            <a:r>
              <a:rPr lang="en-US" dirty="0"/>
              <a:t>Modern virtualization stems from emulation - we are effectively emulating the CPU and hardware the software runs on.</a:t>
            </a:r>
          </a:p>
          <a:p>
            <a:endParaRPr lang="en-US" dirty="0"/>
          </a:p>
          <a:p>
            <a:r>
              <a:rPr lang="en-US" dirty="0"/>
              <a:t>Most servers in classic bare metal models would only be utilized to 25%, 50%, but never up to 100% meaning the remaining utilized capacity is a waster of money, power, and resources.</a:t>
            </a:r>
          </a:p>
          <a:p>
            <a:endParaRPr lang="en-US" dirty="0"/>
          </a:p>
          <a:p>
            <a:r>
              <a:rPr lang="en-US" dirty="0"/>
              <a:t>Virtualization has the following benefits:</a:t>
            </a:r>
          </a:p>
        </p:txBody>
      </p:sp>
      <p:sp>
        <p:nvSpPr>
          <p:cNvPr id="2" name="TextBox 1">
            <a:extLst>
              <a:ext uri="{FF2B5EF4-FFF2-40B4-BE49-F238E27FC236}">
                <a16:creationId xmlns:a16="http://schemas.microsoft.com/office/drawing/2014/main" id="{38217136-69EA-B135-4E38-53B6B49CA5F6}"/>
              </a:ext>
            </a:extLst>
          </p:cNvPr>
          <p:cNvSpPr txBox="1"/>
          <p:nvPr/>
        </p:nvSpPr>
        <p:spPr>
          <a:xfrm>
            <a:off x="1524000" y="4237672"/>
            <a:ext cx="4457700" cy="1477328"/>
          </a:xfrm>
          <a:prstGeom prst="rect">
            <a:avLst/>
          </a:prstGeom>
          <a:noFill/>
        </p:spPr>
        <p:txBody>
          <a:bodyPr wrap="square" rtlCol="0">
            <a:spAutoFit/>
          </a:bodyPr>
          <a:lstStyle/>
          <a:p>
            <a:pPr marL="285750" indent="-285750">
              <a:buFont typeface="Arial" panose="020B0604020202020204" pitchFamily="34" charset="0"/>
              <a:buChar char="•"/>
            </a:pPr>
            <a:r>
              <a:rPr lang="en-US" dirty="0"/>
              <a:t>Better utilization approaching 100%</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Separation and clear boundaries between software packages by no longer sharing operating systems</a:t>
            </a:r>
          </a:p>
        </p:txBody>
      </p:sp>
      <p:sp>
        <p:nvSpPr>
          <p:cNvPr id="3" name="TextBox 2">
            <a:extLst>
              <a:ext uri="{FF2B5EF4-FFF2-40B4-BE49-F238E27FC236}">
                <a16:creationId xmlns:a16="http://schemas.microsoft.com/office/drawing/2014/main" id="{4E865733-1850-7223-A61F-D4536F69D7AD}"/>
              </a:ext>
            </a:extLst>
          </p:cNvPr>
          <p:cNvSpPr txBox="1"/>
          <p:nvPr/>
        </p:nvSpPr>
        <p:spPr>
          <a:xfrm>
            <a:off x="6210300" y="4237672"/>
            <a:ext cx="4457700" cy="923330"/>
          </a:xfrm>
          <a:prstGeom prst="rect">
            <a:avLst/>
          </a:prstGeom>
          <a:noFill/>
        </p:spPr>
        <p:txBody>
          <a:bodyPr wrap="square" rtlCol="0">
            <a:spAutoFit/>
          </a:bodyPr>
          <a:lstStyle/>
          <a:p>
            <a:pPr marL="285750" indent="-285750">
              <a:buFont typeface="Arial" panose="020B0604020202020204" pitchFamily="34" charset="0"/>
              <a:buChar char="•"/>
            </a:pPr>
            <a:r>
              <a:rPr lang="en-US" dirty="0"/>
              <a:t>Abstracting the system from the hardware making moving to new hardware a simple file copy</a:t>
            </a:r>
          </a:p>
        </p:txBody>
      </p:sp>
    </p:spTree>
    <p:extLst>
      <p:ext uri="{BB962C8B-B14F-4D97-AF65-F5344CB8AC3E}">
        <p14:creationId xmlns:p14="http://schemas.microsoft.com/office/powerpoint/2010/main" val="420458358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5D6102-506A-CA2A-BFE9-F2F24634B5F3}"/>
              </a:ext>
            </a:extLst>
          </p:cNvPr>
          <p:cNvSpPr/>
          <p:nvPr/>
        </p:nvSpPr>
        <p:spPr>
          <a:xfrm>
            <a:off x="0" y="0"/>
            <a:ext cx="12192000" cy="6858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7B3393D-781F-11D8-C930-E92EBC7CE1EA}"/>
              </a:ext>
            </a:extLst>
          </p:cNvPr>
          <p:cNvSpPr/>
          <p:nvPr/>
        </p:nvSpPr>
        <p:spPr>
          <a:xfrm>
            <a:off x="0" y="6515099"/>
            <a:ext cx="12192000" cy="341489"/>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9079191F-A12F-3989-4119-07879E46D6CE}"/>
              </a:ext>
            </a:extLst>
          </p:cNvPr>
          <p:cNvSpPr txBox="1"/>
          <p:nvPr/>
        </p:nvSpPr>
        <p:spPr>
          <a:xfrm>
            <a:off x="152400" y="6547344"/>
            <a:ext cx="5829300" cy="276999"/>
          </a:xfrm>
          <a:prstGeom prst="rect">
            <a:avLst/>
          </a:prstGeom>
          <a:noFill/>
        </p:spPr>
        <p:txBody>
          <a:bodyPr wrap="square" rtlCol="0">
            <a:spAutoFit/>
          </a:bodyPr>
          <a:lstStyle/>
          <a:p>
            <a:r>
              <a:rPr lang="en-US" sz="1200" dirty="0">
                <a:solidFill>
                  <a:schemeClr val="bg1"/>
                </a:solidFill>
              </a:rPr>
              <a:t>Created by Shawn </a:t>
            </a:r>
            <a:r>
              <a:rPr lang="en-US" sz="1200" dirty="0" err="1">
                <a:solidFill>
                  <a:schemeClr val="bg1"/>
                </a:solidFill>
              </a:rPr>
              <a:t>Zernik</a:t>
            </a:r>
            <a:r>
              <a:rPr lang="en-US" sz="1200" dirty="0">
                <a:solidFill>
                  <a:schemeClr val="bg1"/>
                </a:solidFill>
              </a:rPr>
              <a:t> on 1/4/2024</a:t>
            </a:r>
          </a:p>
        </p:txBody>
      </p:sp>
      <p:sp>
        <p:nvSpPr>
          <p:cNvPr id="14" name="TextBox 13">
            <a:extLst>
              <a:ext uri="{FF2B5EF4-FFF2-40B4-BE49-F238E27FC236}">
                <a16:creationId xmlns:a16="http://schemas.microsoft.com/office/drawing/2014/main" id="{447D253E-B6D1-91B9-EEF9-C95B568E2B7B}"/>
              </a:ext>
            </a:extLst>
          </p:cNvPr>
          <p:cNvSpPr txBox="1"/>
          <p:nvPr/>
        </p:nvSpPr>
        <p:spPr>
          <a:xfrm>
            <a:off x="6096000" y="6547344"/>
            <a:ext cx="5943600" cy="276999"/>
          </a:xfrm>
          <a:prstGeom prst="rect">
            <a:avLst/>
          </a:prstGeom>
          <a:noFill/>
        </p:spPr>
        <p:txBody>
          <a:bodyPr wrap="square" rtlCol="0">
            <a:spAutoFit/>
          </a:bodyPr>
          <a:lstStyle/>
          <a:p>
            <a:pPr algn="r"/>
            <a:r>
              <a:rPr lang="en-US" sz="1200" dirty="0">
                <a:solidFill>
                  <a:schemeClr val="bg1"/>
                </a:solidFill>
              </a:rPr>
              <a:t>Slide </a:t>
            </a:r>
            <a:fld id="{6FA3485A-F454-114E-8FF0-4E63EF5BDB5A}" type="slidenum">
              <a:rPr lang="en-US" sz="1200" smtClean="0">
                <a:solidFill>
                  <a:schemeClr val="bg1"/>
                </a:solidFill>
              </a:rPr>
              <a:t>60</a:t>
            </a:fld>
            <a:endParaRPr lang="en-US" sz="1200" dirty="0">
              <a:solidFill>
                <a:schemeClr val="bg1"/>
              </a:solidFill>
            </a:endParaRPr>
          </a:p>
        </p:txBody>
      </p:sp>
      <p:sp>
        <p:nvSpPr>
          <p:cNvPr id="15" name="TextBox 14">
            <a:extLst>
              <a:ext uri="{FF2B5EF4-FFF2-40B4-BE49-F238E27FC236}">
                <a16:creationId xmlns:a16="http://schemas.microsoft.com/office/drawing/2014/main" id="{B0659C44-A5CF-346C-0C24-FFC9AD8A5067}"/>
              </a:ext>
            </a:extLst>
          </p:cNvPr>
          <p:cNvSpPr txBox="1"/>
          <p:nvPr/>
        </p:nvSpPr>
        <p:spPr>
          <a:xfrm>
            <a:off x="152400" y="114300"/>
            <a:ext cx="11887200" cy="461665"/>
          </a:xfrm>
          <a:prstGeom prst="rect">
            <a:avLst/>
          </a:prstGeom>
          <a:noFill/>
        </p:spPr>
        <p:txBody>
          <a:bodyPr wrap="square" rtlCol="0">
            <a:spAutoFit/>
          </a:bodyPr>
          <a:lstStyle/>
          <a:p>
            <a:r>
              <a:rPr lang="en-US" sz="2400" b="1" dirty="0">
                <a:solidFill>
                  <a:schemeClr val="bg1"/>
                </a:solidFill>
              </a:rPr>
              <a:t>Containerization – Network Administration</a:t>
            </a:r>
          </a:p>
        </p:txBody>
      </p:sp>
      <p:sp>
        <p:nvSpPr>
          <p:cNvPr id="16" name="TextBox 15">
            <a:extLst>
              <a:ext uri="{FF2B5EF4-FFF2-40B4-BE49-F238E27FC236}">
                <a16:creationId xmlns:a16="http://schemas.microsoft.com/office/drawing/2014/main" id="{F6350C80-858E-A803-4884-75C39ED7AED3}"/>
              </a:ext>
            </a:extLst>
          </p:cNvPr>
          <p:cNvSpPr txBox="1"/>
          <p:nvPr/>
        </p:nvSpPr>
        <p:spPr>
          <a:xfrm>
            <a:off x="609600" y="914400"/>
            <a:ext cx="10972800" cy="923330"/>
          </a:xfrm>
          <a:prstGeom prst="rect">
            <a:avLst/>
          </a:prstGeom>
          <a:noFill/>
        </p:spPr>
        <p:txBody>
          <a:bodyPr wrap="square" rtlCol="0">
            <a:spAutoFit/>
          </a:bodyPr>
          <a:lstStyle/>
          <a:p>
            <a:r>
              <a:rPr lang="en-US" dirty="0"/>
              <a:t>For the next steps, we will explore containers and networking.  First, we will discuss networking and then containers.  Again, when we don’t specify a network, container engine will use the “default” network.  For most instances, we will want to isolate our applications and workload on their own network.</a:t>
            </a:r>
          </a:p>
        </p:txBody>
      </p:sp>
      <p:sp>
        <p:nvSpPr>
          <p:cNvPr id="22" name="TextBox 21">
            <a:extLst>
              <a:ext uri="{FF2B5EF4-FFF2-40B4-BE49-F238E27FC236}">
                <a16:creationId xmlns:a16="http://schemas.microsoft.com/office/drawing/2014/main" id="{5F0FDE80-991C-AA00-0873-8BF1D1E64718}"/>
              </a:ext>
            </a:extLst>
          </p:cNvPr>
          <p:cNvSpPr txBox="1"/>
          <p:nvPr/>
        </p:nvSpPr>
        <p:spPr>
          <a:xfrm>
            <a:off x="609600" y="2171700"/>
            <a:ext cx="3429000" cy="1138773"/>
          </a:xfrm>
          <a:prstGeom prst="rect">
            <a:avLst/>
          </a:prstGeom>
          <a:noFill/>
        </p:spPr>
        <p:txBody>
          <a:bodyPr wrap="square" rtlCol="0">
            <a:spAutoFit/>
          </a:bodyPr>
          <a:lstStyle/>
          <a:p>
            <a:r>
              <a:rPr lang="en-US" b="1" dirty="0"/>
              <a:t>List Network</a:t>
            </a:r>
          </a:p>
          <a:p>
            <a:endParaRPr lang="en-US" sz="1000" dirty="0"/>
          </a:p>
          <a:p>
            <a:r>
              <a:rPr lang="en-US" sz="1000" dirty="0">
                <a:solidFill>
                  <a:schemeClr val="accent1">
                    <a:lumMod val="75000"/>
                  </a:schemeClr>
                </a:solidFill>
                <a:latin typeface="Consolas" panose="020B0609020204030204" pitchFamily="49" charset="0"/>
                <a:cs typeface="Consolas" panose="020B0609020204030204" pitchFamily="49" charset="0"/>
              </a:rPr>
              <a:t>docker network list</a:t>
            </a:r>
          </a:p>
          <a:p>
            <a:endParaRPr lang="en-US" sz="1000" dirty="0"/>
          </a:p>
          <a:p>
            <a:r>
              <a:rPr lang="en-US" sz="1000" dirty="0"/>
              <a:t>The network type we typically use is “bridge”. Bridge is a fancy network term for router, and for our routing, we’ll use NAT.</a:t>
            </a:r>
          </a:p>
        </p:txBody>
      </p:sp>
      <p:pic>
        <p:nvPicPr>
          <p:cNvPr id="23" name="Picture 22">
            <a:extLst>
              <a:ext uri="{FF2B5EF4-FFF2-40B4-BE49-F238E27FC236}">
                <a16:creationId xmlns:a16="http://schemas.microsoft.com/office/drawing/2014/main" id="{9CB0EBA0-636D-F9C8-B74A-D47623AD9773}"/>
              </a:ext>
            </a:extLst>
          </p:cNvPr>
          <p:cNvPicPr>
            <a:picLocks noChangeAspect="1"/>
          </p:cNvPicPr>
          <p:nvPr/>
        </p:nvPicPr>
        <p:blipFill>
          <a:blip r:embed="rId2"/>
          <a:stretch>
            <a:fillRect/>
          </a:stretch>
        </p:blipFill>
        <p:spPr>
          <a:xfrm>
            <a:off x="609600" y="4008895"/>
            <a:ext cx="3403600" cy="2163305"/>
          </a:xfrm>
          <a:prstGeom prst="rect">
            <a:avLst/>
          </a:prstGeom>
        </p:spPr>
      </p:pic>
      <p:pic>
        <p:nvPicPr>
          <p:cNvPr id="25" name="Picture 24">
            <a:extLst>
              <a:ext uri="{FF2B5EF4-FFF2-40B4-BE49-F238E27FC236}">
                <a16:creationId xmlns:a16="http://schemas.microsoft.com/office/drawing/2014/main" id="{702C3634-AC06-169D-38C1-11051D3E68AA}"/>
              </a:ext>
            </a:extLst>
          </p:cNvPr>
          <p:cNvPicPr>
            <a:picLocks noChangeAspect="1"/>
          </p:cNvPicPr>
          <p:nvPr/>
        </p:nvPicPr>
        <p:blipFill>
          <a:blip r:embed="rId3"/>
          <a:stretch>
            <a:fillRect/>
          </a:stretch>
        </p:blipFill>
        <p:spPr>
          <a:xfrm>
            <a:off x="8153400" y="4008895"/>
            <a:ext cx="3403600" cy="2163305"/>
          </a:xfrm>
          <a:prstGeom prst="rect">
            <a:avLst/>
          </a:prstGeom>
        </p:spPr>
      </p:pic>
      <p:sp>
        <p:nvSpPr>
          <p:cNvPr id="26" name="TextBox 25">
            <a:extLst>
              <a:ext uri="{FF2B5EF4-FFF2-40B4-BE49-F238E27FC236}">
                <a16:creationId xmlns:a16="http://schemas.microsoft.com/office/drawing/2014/main" id="{AD2D15D7-B8A0-5220-1892-6DDC8B5296AA}"/>
              </a:ext>
            </a:extLst>
          </p:cNvPr>
          <p:cNvSpPr txBox="1"/>
          <p:nvPr/>
        </p:nvSpPr>
        <p:spPr>
          <a:xfrm>
            <a:off x="8153400" y="2171700"/>
            <a:ext cx="3429000" cy="1138773"/>
          </a:xfrm>
          <a:prstGeom prst="rect">
            <a:avLst/>
          </a:prstGeom>
          <a:noFill/>
        </p:spPr>
        <p:txBody>
          <a:bodyPr wrap="square" rtlCol="0">
            <a:spAutoFit/>
          </a:bodyPr>
          <a:lstStyle/>
          <a:p>
            <a:r>
              <a:rPr lang="en-US" b="1" dirty="0"/>
              <a:t>Delete Network</a:t>
            </a:r>
          </a:p>
          <a:p>
            <a:endParaRPr lang="en-US" sz="1000" dirty="0"/>
          </a:p>
          <a:p>
            <a:r>
              <a:rPr lang="en-US" sz="1000" dirty="0">
                <a:solidFill>
                  <a:schemeClr val="accent1">
                    <a:lumMod val="75000"/>
                  </a:schemeClr>
                </a:solidFill>
                <a:latin typeface="Consolas" panose="020B0609020204030204" pitchFamily="49" charset="0"/>
                <a:cs typeface="Consolas" panose="020B0609020204030204" pitchFamily="49" charset="0"/>
              </a:rPr>
              <a:t>docker network rm </a:t>
            </a:r>
            <a:r>
              <a:rPr lang="en-US" sz="1000" dirty="0" err="1">
                <a:solidFill>
                  <a:schemeClr val="accent1">
                    <a:lumMod val="75000"/>
                  </a:schemeClr>
                </a:solidFill>
                <a:latin typeface="Consolas" panose="020B0609020204030204" pitchFamily="49" charset="0"/>
                <a:cs typeface="Consolas" panose="020B0609020204030204" pitchFamily="49" charset="0"/>
              </a:rPr>
              <a:t>houston</a:t>
            </a:r>
            <a:endParaRPr lang="en-US" sz="1000" dirty="0">
              <a:solidFill>
                <a:schemeClr val="accent1">
                  <a:lumMod val="75000"/>
                </a:schemeClr>
              </a:solidFill>
              <a:latin typeface="Consolas" panose="020B0609020204030204" pitchFamily="49" charset="0"/>
              <a:cs typeface="Consolas" panose="020B0609020204030204" pitchFamily="49" charset="0"/>
            </a:endParaRPr>
          </a:p>
          <a:p>
            <a:endParaRPr lang="en-US" sz="1000" dirty="0"/>
          </a:p>
          <a:p>
            <a:r>
              <a:rPr lang="en-US" sz="1000" dirty="0"/>
              <a:t>This will delete the network named “Houston”.  The output on success is simply the network name.</a:t>
            </a:r>
          </a:p>
        </p:txBody>
      </p:sp>
      <p:pic>
        <p:nvPicPr>
          <p:cNvPr id="27" name="Picture 26">
            <a:extLst>
              <a:ext uri="{FF2B5EF4-FFF2-40B4-BE49-F238E27FC236}">
                <a16:creationId xmlns:a16="http://schemas.microsoft.com/office/drawing/2014/main" id="{7AB9E3ED-A773-4319-3A1E-75F504DAEC10}"/>
              </a:ext>
            </a:extLst>
          </p:cNvPr>
          <p:cNvPicPr>
            <a:picLocks noChangeAspect="1"/>
          </p:cNvPicPr>
          <p:nvPr/>
        </p:nvPicPr>
        <p:blipFill>
          <a:blip r:embed="rId4"/>
          <a:stretch>
            <a:fillRect/>
          </a:stretch>
        </p:blipFill>
        <p:spPr>
          <a:xfrm>
            <a:off x="4381500" y="4008895"/>
            <a:ext cx="3403600" cy="2163305"/>
          </a:xfrm>
          <a:prstGeom prst="rect">
            <a:avLst/>
          </a:prstGeom>
        </p:spPr>
      </p:pic>
      <p:sp>
        <p:nvSpPr>
          <p:cNvPr id="28" name="TextBox 27">
            <a:extLst>
              <a:ext uri="{FF2B5EF4-FFF2-40B4-BE49-F238E27FC236}">
                <a16:creationId xmlns:a16="http://schemas.microsoft.com/office/drawing/2014/main" id="{B03F52D8-09E8-0397-B5ED-2A16D518718C}"/>
              </a:ext>
            </a:extLst>
          </p:cNvPr>
          <p:cNvSpPr txBox="1"/>
          <p:nvPr/>
        </p:nvSpPr>
        <p:spPr>
          <a:xfrm>
            <a:off x="4381500" y="2171700"/>
            <a:ext cx="3429000" cy="1446550"/>
          </a:xfrm>
          <a:prstGeom prst="rect">
            <a:avLst/>
          </a:prstGeom>
          <a:noFill/>
        </p:spPr>
        <p:txBody>
          <a:bodyPr wrap="square" rtlCol="0">
            <a:spAutoFit/>
          </a:bodyPr>
          <a:lstStyle/>
          <a:p>
            <a:r>
              <a:rPr lang="en-US" b="1" dirty="0"/>
              <a:t>Create Network</a:t>
            </a:r>
          </a:p>
          <a:p>
            <a:endParaRPr lang="en-US" sz="1000" dirty="0"/>
          </a:p>
          <a:p>
            <a:r>
              <a:rPr lang="en-US" sz="1000" dirty="0">
                <a:solidFill>
                  <a:schemeClr val="accent1">
                    <a:lumMod val="75000"/>
                  </a:schemeClr>
                </a:solidFill>
                <a:latin typeface="Consolas" panose="020B0609020204030204" pitchFamily="49" charset="0"/>
                <a:cs typeface="Consolas" panose="020B0609020204030204" pitchFamily="49" charset="0"/>
              </a:rPr>
              <a:t>docker network create </a:t>
            </a:r>
            <a:r>
              <a:rPr lang="en-US" sz="1000" dirty="0" err="1">
                <a:solidFill>
                  <a:schemeClr val="accent1">
                    <a:lumMod val="75000"/>
                  </a:schemeClr>
                </a:solidFill>
                <a:latin typeface="Consolas" panose="020B0609020204030204" pitchFamily="49" charset="0"/>
                <a:cs typeface="Consolas" panose="020B0609020204030204" pitchFamily="49" charset="0"/>
              </a:rPr>
              <a:t>houston</a:t>
            </a:r>
            <a:endParaRPr lang="en-US" sz="1000" dirty="0">
              <a:solidFill>
                <a:schemeClr val="accent1">
                  <a:lumMod val="75000"/>
                </a:schemeClr>
              </a:solidFill>
              <a:latin typeface="Consolas" panose="020B0609020204030204" pitchFamily="49" charset="0"/>
              <a:cs typeface="Consolas" panose="020B0609020204030204" pitchFamily="49" charset="0"/>
            </a:endParaRPr>
          </a:p>
          <a:p>
            <a:endParaRPr lang="en-US" sz="1000" dirty="0"/>
          </a:p>
          <a:p>
            <a:r>
              <a:rPr lang="en-US" sz="1000" dirty="0"/>
              <a:t>If we don’t specify a network type, it’ll give us a bridge.  The output on success is a big long SHA hash.  When referencing by hash, you must only type the first part to the point of uniqueness - otherwise you’ll target many hashes.</a:t>
            </a:r>
          </a:p>
        </p:txBody>
      </p:sp>
    </p:spTree>
    <p:extLst>
      <p:ext uri="{BB962C8B-B14F-4D97-AF65-F5344CB8AC3E}">
        <p14:creationId xmlns:p14="http://schemas.microsoft.com/office/powerpoint/2010/main" val="199923672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5D6102-506A-CA2A-BFE9-F2F24634B5F3}"/>
              </a:ext>
            </a:extLst>
          </p:cNvPr>
          <p:cNvSpPr/>
          <p:nvPr/>
        </p:nvSpPr>
        <p:spPr>
          <a:xfrm>
            <a:off x="0" y="0"/>
            <a:ext cx="12192000" cy="6858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7B3393D-781F-11D8-C930-E92EBC7CE1EA}"/>
              </a:ext>
            </a:extLst>
          </p:cNvPr>
          <p:cNvSpPr/>
          <p:nvPr/>
        </p:nvSpPr>
        <p:spPr>
          <a:xfrm>
            <a:off x="0" y="6515099"/>
            <a:ext cx="12192000" cy="341489"/>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9079191F-A12F-3989-4119-07879E46D6CE}"/>
              </a:ext>
            </a:extLst>
          </p:cNvPr>
          <p:cNvSpPr txBox="1"/>
          <p:nvPr/>
        </p:nvSpPr>
        <p:spPr>
          <a:xfrm>
            <a:off x="152400" y="6547344"/>
            <a:ext cx="5829300" cy="276999"/>
          </a:xfrm>
          <a:prstGeom prst="rect">
            <a:avLst/>
          </a:prstGeom>
          <a:noFill/>
        </p:spPr>
        <p:txBody>
          <a:bodyPr wrap="square" rtlCol="0">
            <a:spAutoFit/>
          </a:bodyPr>
          <a:lstStyle/>
          <a:p>
            <a:r>
              <a:rPr lang="en-US" sz="1200" dirty="0">
                <a:solidFill>
                  <a:schemeClr val="bg1"/>
                </a:solidFill>
              </a:rPr>
              <a:t>Created by Shawn </a:t>
            </a:r>
            <a:r>
              <a:rPr lang="en-US" sz="1200" dirty="0" err="1">
                <a:solidFill>
                  <a:schemeClr val="bg1"/>
                </a:solidFill>
              </a:rPr>
              <a:t>Zernik</a:t>
            </a:r>
            <a:r>
              <a:rPr lang="en-US" sz="1200" dirty="0">
                <a:solidFill>
                  <a:schemeClr val="bg1"/>
                </a:solidFill>
              </a:rPr>
              <a:t> on 1/4/2024</a:t>
            </a:r>
          </a:p>
        </p:txBody>
      </p:sp>
      <p:sp>
        <p:nvSpPr>
          <p:cNvPr id="14" name="TextBox 13">
            <a:extLst>
              <a:ext uri="{FF2B5EF4-FFF2-40B4-BE49-F238E27FC236}">
                <a16:creationId xmlns:a16="http://schemas.microsoft.com/office/drawing/2014/main" id="{447D253E-B6D1-91B9-EEF9-C95B568E2B7B}"/>
              </a:ext>
            </a:extLst>
          </p:cNvPr>
          <p:cNvSpPr txBox="1"/>
          <p:nvPr/>
        </p:nvSpPr>
        <p:spPr>
          <a:xfrm>
            <a:off x="6096000" y="6547344"/>
            <a:ext cx="5943600" cy="276999"/>
          </a:xfrm>
          <a:prstGeom prst="rect">
            <a:avLst/>
          </a:prstGeom>
          <a:noFill/>
        </p:spPr>
        <p:txBody>
          <a:bodyPr wrap="square" rtlCol="0">
            <a:spAutoFit/>
          </a:bodyPr>
          <a:lstStyle/>
          <a:p>
            <a:pPr algn="r"/>
            <a:r>
              <a:rPr lang="en-US" sz="1200" dirty="0">
                <a:solidFill>
                  <a:schemeClr val="bg1"/>
                </a:solidFill>
              </a:rPr>
              <a:t>Slide </a:t>
            </a:r>
            <a:fld id="{6FA3485A-F454-114E-8FF0-4E63EF5BDB5A}" type="slidenum">
              <a:rPr lang="en-US" sz="1200" smtClean="0">
                <a:solidFill>
                  <a:schemeClr val="bg1"/>
                </a:solidFill>
              </a:rPr>
              <a:t>61</a:t>
            </a:fld>
            <a:endParaRPr lang="en-US" sz="1200" dirty="0">
              <a:solidFill>
                <a:schemeClr val="bg1"/>
              </a:solidFill>
            </a:endParaRPr>
          </a:p>
        </p:txBody>
      </p:sp>
      <p:sp>
        <p:nvSpPr>
          <p:cNvPr id="15" name="TextBox 14">
            <a:extLst>
              <a:ext uri="{FF2B5EF4-FFF2-40B4-BE49-F238E27FC236}">
                <a16:creationId xmlns:a16="http://schemas.microsoft.com/office/drawing/2014/main" id="{B0659C44-A5CF-346C-0C24-FFC9AD8A5067}"/>
              </a:ext>
            </a:extLst>
          </p:cNvPr>
          <p:cNvSpPr txBox="1"/>
          <p:nvPr/>
        </p:nvSpPr>
        <p:spPr>
          <a:xfrm>
            <a:off x="152400" y="114300"/>
            <a:ext cx="11887200" cy="461665"/>
          </a:xfrm>
          <a:prstGeom prst="rect">
            <a:avLst/>
          </a:prstGeom>
          <a:noFill/>
        </p:spPr>
        <p:txBody>
          <a:bodyPr wrap="square" rtlCol="0">
            <a:spAutoFit/>
          </a:bodyPr>
          <a:lstStyle/>
          <a:p>
            <a:r>
              <a:rPr lang="en-US" sz="2400" b="1" dirty="0">
                <a:solidFill>
                  <a:schemeClr val="bg1"/>
                </a:solidFill>
              </a:rPr>
              <a:t>Application Development with Kubernetes and AWS</a:t>
            </a:r>
          </a:p>
        </p:txBody>
      </p:sp>
      <p:sp>
        <p:nvSpPr>
          <p:cNvPr id="3" name="Rectangle 2">
            <a:extLst>
              <a:ext uri="{FF2B5EF4-FFF2-40B4-BE49-F238E27FC236}">
                <a16:creationId xmlns:a16="http://schemas.microsoft.com/office/drawing/2014/main" id="{9F34FFAA-EDB2-75A7-1F1A-2382235EA88D}"/>
              </a:ext>
            </a:extLst>
          </p:cNvPr>
          <p:cNvSpPr/>
          <p:nvPr/>
        </p:nvSpPr>
        <p:spPr>
          <a:xfrm>
            <a:off x="0" y="685800"/>
            <a:ext cx="12192000" cy="5829300"/>
          </a:xfrm>
          <a:prstGeom prst="rect">
            <a:avLst/>
          </a:prstGeom>
          <a:no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3600" b="1" dirty="0">
                <a:solidFill>
                  <a:schemeClr val="tx1"/>
                </a:solidFill>
              </a:rPr>
              <a:t>Standard Images</a:t>
            </a:r>
          </a:p>
        </p:txBody>
      </p:sp>
    </p:spTree>
    <p:extLst>
      <p:ext uri="{BB962C8B-B14F-4D97-AF65-F5344CB8AC3E}">
        <p14:creationId xmlns:p14="http://schemas.microsoft.com/office/powerpoint/2010/main" val="114283507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5D6102-506A-CA2A-BFE9-F2F24634B5F3}"/>
              </a:ext>
            </a:extLst>
          </p:cNvPr>
          <p:cNvSpPr/>
          <p:nvPr/>
        </p:nvSpPr>
        <p:spPr>
          <a:xfrm>
            <a:off x="0" y="0"/>
            <a:ext cx="12192000" cy="6858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7B3393D-781F-11D8-C930-E92EBC7CE1EA}"/>
              </a:ext>
            </a:extLst>
          </p:cNvPr>
          <p:cNvSpPr/>
          <p:nvPr/>
        </p:nvSpPr>
        <p:spPr>
          <a:xfrm>
            <a:off x="0" y="6515099"/>
            <a:ext cx="12192000" cy="341489"/>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9079191F-A12F-3989-4119-07879E46D6CE}"/>
              </a:ext>
            </a:extLst>
          </p:cNvPr>
          <p:cNvSpPr txBox="1"/>
          <p:nvPr/>
        </p:nvSpPr>
        <p:spPr>
          <a:xfrm>
            <a:off x="152400" y="6547344"/>
            <a:ext cx="5829300" cy="276999"/>
          </a:xfrm>
          <a:prstGeom prst="rect">
            <a:avLst/>
          </a:prstGeom>
          <a:noFill/>
        </p:spPr>
        <p:txBody>
          <a:bodyPr wrap="square" rtlCol="0">
            <a:spAutoFit/>
          </a:bodyPr>
          <a:lstStyle/>
          <a:p>
            <a:r>
              <a:rPr lang="en-US" sz="1200" dirty="0">
                <a:solidFill>
                  <a:schemeClr val="bg1"/>
                </a:solidFill>
              </a:rPr>
              <a:t>Created by Shawn </a:t>
            </a:r>
            <a:r>
              <a:rPr lang="en-US" sz="1200" dirty="0" err="1">
                <a:solidFill>
                  <a:schemeClr val="bg1"/>
                </a:solidFill>
              </a:rPr>
              <a:t>Zernik</a:t>
            </a:r>
            <a:r>
              <a:rPr lang="en-US" sz="1200" dirty="0">
                <a:solidFill>
                  <a:schemeClr val="bg1"/>
                </a:solidFill>
              </a:rPr>
              <a:t> on 1/4/2024</a:t>
            </a:r>
          </a:p>
        </p:txBody>
      </p:sp>
      <p:sp>
        <p:nvSpPr>
          <p:cNvPr id="14" name="TextBox 13">
            <a:extLst>
              <a:ext uri="{FF2B5EF4-FFF2-40B4-BE49-F238E27FC236}">
                <a16:creationId xmlns:a16="http://schemas.microsoft.com/office/drawing/2014/main" id="{447D253E-B6D1-91B9-EEF9-C95B568E2B7B}"/>
              </a:ext>
            </a:extLst>
          </p:cNvPr>
          <p:cNvSpPr txBox="1"/>
          <p:nvPr/>
        </p:nvSpPr>
        <p:spPr>
          <a:xfrm>
            <a:off x="6096000" y="6547344"/>
            <a:ext cx="5943600" cy="276999"/>
          </a:xfrm>
          <a:prstGeom prst="rect">
            <a:avLst/>
          </a:prstGeom>
          <a:noFill/>
        </p:spPr>
        <p:txBody>
          <a:bodyPr wrap="square" rtlCol="0">
            <a:spAutoFit/>
          </a:bodyPr>
          <a:lstStyle/>
          <a:p>
            <a:pPr algn="r"/>
            <a:r>
              <a:rPr lang="en-US" sz="1200" dirty="0">
                <a:solidFill>
                  <a:schemeClr val="bg1"/>
                </a:solidFill>
              </a:rPr>
              <a:t>Slide </a:t>
            </a:r>
            <a:fld id="{6FA3485A-F454-114E-8FF0-4E63EF5BDB5A}" type="slidenum">
              <a:rPr lang="en-US" sz="1200" smtClean="0">
                <a:solidFill>
                  <a:schemeClr val="bg1"/>
                </a:solidFill>
              </a:rPr>
              <a:t>62</a:t>
            </a:fld>
            <a:endParaRPr lang="en-US" sz="1200" dirty="0">
              <a:solidFill>
                <a:schemeClr val="bg1"/>
              </a:solidFill>
            </a:endParaRPr>
          </a:p>
        </p:txBody>
      </p:sp>
      <p:sp>
        <p:nvSpPr>
          <p:cNvPr id="15" name="TextBox 14">
            <a:extLst>
              <a:ext uri="{FF2B5EF4-FFF2-40B4-BE49-F238E27FC236}">
                <a16:creationId xmlns:a16="http://schemas.microsoft.com/office/drawing/2014/main" id="{B0659C44-A5CF-346C-0C24-FFC9AD8A5067}"/>
              </a:ext>
            </a:extLst>
          </p:cNvPr>
          <p:cNvSpPr txBox="1"/>
          <p:nvPr/>
        </p:nvSpPr>
        <p:spPr>
          <a:xfrm>
            <a:off x="152400" y="114300"/>
            <a:ext cx="11887200" cy="461665"/>
          </a:xfrm>
          <a:prstGeom prst="rect">
            <a:avLst/>
          </a:prstGeom>
          <a:noFill/>
        </p:spPr>
        <p:txBody>
          <a:bodyPr wrap="square" rtlCol="0">
            <a:spAutoFit/>
          </a:bodyPr>
          <a:lstStyle/>
          <a:p>
            <a:r>
              <a:rPr lang="en-US" sz="2400" b="1" dirty="0">
                <a:solidFill>
                  <a:schemeClr val="bg1"/>
                </a:solidFill>
              </a:rPr>
              <a:t>Containerization – Ubuntu Image - Create</a:t>
            </a:r>
          </a:p>
        </p:txBody>
      </p:sp>
      <p:sp>
        <p:nvSpPr>
          <p:cNvPr id="16" name="TextBox 15">
            <a:extLst>
              <a:ext uri="{FF2B5EF4-FFF2-40B4-BE49-F238E27FC236}">
                <a16:creationId xmlns:a16="http://schemas.microsoft.com/office/drawing/2014/main" id="{F6350C80-858E-A803-4884-75C39ED7AED3}"/>
              </a:ext>
            </a:extLst>
          </p:cNvPr>
          <p:cNvSpPr txBox="1"/>
          <p:nvPr/>
        </p:nvSpPr>
        <p:spPr>
          <a:xfrm>
            <a:off x="609600" y="914400"/>
            <a:ext cx="10972800" cy="646331"/>
          </a:xfrm>
          <a:prstGeom prst="rect">
            <a:avLst/>
          </a:prstGeom>
          <a:noFill/>
        </p:spPr>
        <p:txBody>
          <a:bodyPr wrap="square" rtlCol="0">
            <a:spAutoFit/>
          </a:bodyPr>
          <a:lstStyle/>
          <a:p>
            <a:r>
              <a:rPr lang="en-US" dirty="0"/>
              <a:t>Next, we will create an ubuntu container from the standard ubuntu image.  This container will map the “/root” folder to a location on your drive.</a:t>
            </a:r>
          </a:p>
        </p:txBody>
      </p:sp>
      <p:sp>
        <p:nvSpPr>
          <p:cNvPr id="2" name="TextBox 1">
            <a:extLst>
              <a:ext uri="{FF2B5EF4-FFF2-40B4-BE49-F238E27FC236}">
                <a16:creationId xmlns:a16="http://schemas.microsoft.com/office/drawing/2014/main" id="{2C1E5F4D-975A-08FF-22B8-E40F33FC652A}"/>
              </a:ext>
            </a:extLst>
          </p:cNvPr>
          <p:cNvSpPr txBox="1"/>
          <p:nvPr/>
        </p:nvSpPr>
        <p:spPr>
          <a:xfrm>
            <a:off x="609600" y="2514600"/>
            <a:ext cx="5257800" cy="2862322"/>
          </a:xfrm>
          <a:prstGeom prst="rect">
            <a:avLst/>
          </a:prstGeom>
          <a:noFill/>
        </p:spPr>
        <p:txBody>
          <a:bodyPr wrap="square" rtlCol="0">
            <a:spAutoFit/>
          </a:bodyPr>
          <a:lstStyle/>
          <a:p>
            <a:r>
              <a:rPr lang="en-US" b="1" dirty="0"/>
              <a:t>Create Container</a:t>
            </a:r>
          </a:p>
          <a:p>
            <a:r>
              <a:rPr lang="en-US" sz="1000" dirty="0">
                <a:solidFill>
                  <a:schemeClr val="accent1">
                    <a:lumMod val="75000"/>
                  </a:schemeClr>
                </a:solidFill>
                <a:latin typeface="Consolas" panose="020B0609020204030204" pitchFamily="49" charset="0"/>
                <a:cs typeface="Consolas" panose="020B0609020204030204" pitchFamily="49" charset="0"/>
              </a:rPr>
              <a:t>docker create \</a:t>
            </a:r>
          </a:p>
          <a:p>
            <a:r>
              <a:rPr lang="en-US" sz="1000" dirty="0">
                <a:solidFill>
                  <a:schemeClr val="accent1">
                    <a:lumMod val="75000"/>
                  </a:schemeClr>
                </a:solidFill>
                <a:latin typeface="Consolas" panose="020B0609020204030204" pitchFamily="49" charset="0"/>
                <a:cs typeface="Consolas" panose="020B0609020204030204" pitchFamily="49" charset="0"/>
              </a:rPr>
              <a:t>    --name </a:t>
            </a:r>
            <a:r>
              <a:rPr lang="en-US" sz="1000" dirty="0" err="1">
                <a:solidFill>
                  <a:schemeClr val="accent1">
                    <a:lumMod val="75000"/>
                  </a:schemeClr>
                </a:solidFill>
                <a:latin typeface="Consolas" panose="020B0609020204030204" pitchFamily="49" charset="0"/>
                <a:cs typeface="Consolas" panose="020B0609020204030204" pitchFamily="49" charset="0"/>
              </a:rPr>
              <a:t>htown</a:t>
            </a:r>
            <a:r>
              <a:rPr lang="en-US" sz="1000" dirty="0">
                <a:solidFill>
                  <a:schemeClr val="accent1">
                    <a:lumMod val="75000"/>
                  </a:schemeClr>
                </a:solidFill>
                <a:latin typeface="Consolas" panose="020B0609020204030204" pitchFamily="49" charset="0"/>
                <a:cs typeface="Consolas" panose="020B0609020204030204" pitchFamily="49" charset="0"/>
              </a:rPr>
              <a:t>-ubuntu \</a:t>
            </a:r>
          </a:p>
          <a:p>
            <a:r>
              <a:rPr lang="en-US" sz="1000" dirty="0">
                <a:solidFill>
                  <a:schemeClr val="accent1">
                    <a:lumMod val="75000"/>
                  </a:schemeClr>
                </a:solidFill>
                <a:latin typeface="Consolas" panose="020B0609020204030204" pitchFamily="49" charset="0"/>
                <a:cs typeface="Consolas" panose="020B0609020204030204" pitchFamily="49" charset="0"/>
              </a:rPr>
              <a:t>    --network </a:t>
            </a:r>
            <a:r>
              <a:rPr lang="en-US" sz="1000" dirty="0" err="1">
                <a:solidFill>
                  <a:schemeClr val="accent1">
                    <a:lumMod val="75000"/>
                  </a:schemeClr>
                </a:solidFill>
                <a:latin typeface="Consolas" panose="020B0609020204030204" pitchFamily="49" charset="0"/>
                <a:cs typeface="Consolas" panose="020B0609020204030204" pitchFamily="49" charset="0"/>
              </a:rPr>
              <a:t>houston</a:t>
            </a:r>
            <a:r>
              <a:rPr lang="en-US" sz="1000" dirty="0">
                <a:solidFill>
                  <a:schemeClr val="accent1">
                    <a:lumMod val="75000"/>
                  </a:schemeClr>
                </a:solidFill>
                <a:latin typeface="Consolas" panose="020B0609020204030204" pitchFamily="49" charset="0"/>
                <a:cs typeface="Consolas" panose="020B0609020204030204" pitchFamily="49" charset="0"/>
              </a:rPr>
              <a:t> \</a:t>
            </a:r>
          </a:p>
          <a:p>
            <a:r>
              <a:rPr lang="en-US" sz="1000" dirty="0">
                <a:solidFill>
                  <a:schemeClr val="accent1">
                    <a:lumMod val="75000"/>
                  </a:schemeClr>
                </a:solidFill>
                <a:latin typeface="Consolas" panose="020B0609020204030204" pitchFamily="49" charset="0"/>
                <a:cs typeface="Consolas" panose="020B0609020204030204" pitchFamily="49" charset="0"/>
              </a:rPr>
              <a:t>    -v ~/Projects/Houston/</a:t>
            </a:r>
            <a:r>
              <a:rPr lang="en-US" sz="1000" dirty="0" err="1">
                <a:solidFill>
                  <a:schemeClr val="accent1">
                    <a:lumMod val="75000"/>
                  </a:schemeClr>
                </a:solidFill>
                <a:latin typeface="Consolas" panose="020B0609020204030204" pitchFamily="49" charset="0"/>
                <a:cs typeface="Consolas" panose="020B0609020204030204" pitchFamily="49" charset="0"/>
              </a:rPr>
              <a:t>htown</a:t>
            </a:r>
            <a:r>
              <a:rPr lang="en-US" sz="1000" dirty="0">
                <a:solidFill>
                  <a:schemeClr val="accent1">
                    <a:lumMod val="75000"/>
                  </a:schemeClr>
                </a:solidFill>
                <a:latin typeface="Consolas" panose="020B0609020204030204" pitchFamily="49" charset="0"/>
                <a:cs typeface="Consolas" panose="020B0609020204030204" pitchFamily="49" charset="0"/>
              </a:rPr>
              <a:t>-ubuntu/root:/root \</a:t>
            </a:r>
          </a:p>
          <a:p>
            <a:r>
              <a:rPr lang="en-US" sz="1000" dirty="0">
                <a:solidFill>
                  <a:schemeClr val="accent1">
                    <a:lumMod val="75000"/>
                  </a:schemeClr>
                </a:solidFill>
                <a:latin typeface="Consolas" panose="020B0609020204030204" pitchFamily="49" charset="0"/>
                <a:cs typeface="Consolas" panose="020B0609020204030204" pitchFamily="49" charset="0"/>
              </a:rPr>
              <a:t>    -</a:t>
            </a:r>
            <a:r>
              <a:rPr lang="en-US" sz="1000" dirty="0" err="1">
                <a:solidFill>
                  <a:schemeClr val="accent1">
                    <a:lumMod val="75000"/>
                  </a:schemeClr>
                </a:solidFill>
                <a:latin typeface="Consolas" panose="020B0609020204030204" pitchFamily="49" charset="0"/>
                <a:cs typeface="Consolas" panose="020B0609020204030204" pitchFamily="49" charset="0"/>
              </a:rPr>
              <a:t>i</a:t>
            </a:r>
            <a:r>
              <a:rPr lang="en-US" sz="1000" dirty="0">
                <a:solidFill>
                  <a:schemeClr val="accent1">
                    <a:lumMod val="75000"/>
                  </a:schemeClr>
                </a:solidFill>
                <a:latin typeface="Consolas" panose="020B0609020204030204" pitchFamily="49" charset="0"/>
                <a:cs typeface="Consolas" panose="020B0609020204030204" pitchFamily="49" charset="0"/>
              </a:rPr>
              <a:t> \</a:t>
            </a:r>
          </a:p>
          <a:p>
            <a:r>
              <a:rPr lang="en-US" sz="1000" dirty="0">
                <a:solidFill>
                  <a:schemeClr val="accent1">
                    <a:lumMod val="75000"/>
                  </a:schemeClr>
                </a:solidFill>
                <a:latin typeface="Consolas" panose="020B0609020204030204" pitchFamily="49" charset="0"/>
                <a:cs typeface="Consolas" panose="020B0609020204030204" pitchFamily="49" charset="0"/>
              </a:rPr>
              <a:t>    -t \</a:t>
            </a:r>
          </a:p>
          <a:p>
            <a:r>
              <a:rPr lang="en-US" sz="1000" dirty="0">
                <a:solidFill>
                  <a:schemeClr val="accent1">
                    <a:lumMod val="75000"/>
                  </a:schemeClr>
                </a:solidFill>
                <a:latin typeface="Consolas" panose="020B0609020204030204" pitchFamily="49" charset="0"/>
                <a:cs typeface="Consolas" panose="020B0609020204030204" pitchFamily="49" charset="0"/>
              </a:rPr>
              <a:t>    ubuntu</a:t>
            </a:r>
            <a:endParaRPr lang="en-US" sz="1000" dirty="0"/>
          </a:p>
          <a:p>
            <a:endParaRPr lang="en-US" sz="1000" b="1" dirty="0"/>
          </a:p>
          <a:p>
            <a:r>
              <a:rPr lang="en-US" sz="1200" b="1" dirty="0"/>
              <a:t>Parameters</a:t>
            </a:r>
          </a:p>
          <a:p>
            <a:pPr marL="171450" indent="-171450">
              <a:buFont typeface="Arial" panose="020B0604020202020204" pitchFamily="34" charset="0"/>
              <a:buChar char="•"/>
            </a:pPr>
            <a:r>
              <a:rPr lang="en-US" sz="1000" dirty="0"/>
              <a:t>create – tells docker to create a container</a:t>
            </a:r>
          </a:p>
          <a:p>
            <a:pPr marL="171450" indent="-171450">
              <a:buFont typeface="Arial" panose="020B0604020202020204" pitchFamily="34" charset="0"/>
              <a:buChar char="•"/>
            </a:pPr>
            <a:r>
              <a:rPr lang="en-US" sz="1000" dirty="0"/>
              <a:t>--name – name of the container</a:t>
            </a:r>
          </a:p>
          <a:p>
            <a:pPr marL="171450" indent="-171450">
              <a:buFont typeface="Arial" panose="020B0604020202020204" pitchFamily="34" charset="0"/>
              <a:buChar char="•"/>
            </a:pPr>
            <a:r>
              <a:rPr lang="en-US" sz="1000" dirty="0"/>
              <a:t>--network – network to attach the image to</a:t>
            </a:r>
          </a:p>
          <a:p>
            <a:pPr marL="171450" indent="-171450">
              <a:buFont typeface="Arial" panose="020B0604020202020204" pitchFamily="34" charset="0"/>
              <a:buChar char="•"/>
            </a:pPr>
            <a:r>
              <a:rPr lang="en-US" sz="1000" dirty="0"/>
              <a:t>-v – mount local folder to a path inside of counter</a:t>
            </a:r>
          </a:p>
          <a:p>
            <a:pPr marL="171450" indent="-171450">
              <a:buFont typeface="Arial" panose="020B0604020202020204" pitchFamily="34" charset="0"/>
              <a:buChar char="•"/>
            </a:pPr>
            <a:r>
              <a:rPr lang="en-US" sz="1000" dirty="0"/>
              <a:t>-</a:t>
            </a:r>
            <a:r>
              <a:rPr lang="en-US" sz="1000" dirty="0" err="1"/>
              <a:t>i</a:t>
            </a:r>
            <a:r>
              <a:rPr lang="en-US" sz="1000" dirty="0"/>
              <a:t> – interactive</a:t>
            </a:r>
          </a:p>
          <a:p>
            <a:pPr marL="171450" indent="-171450">
              <a:buFont typeface="Arial" panose="020B0604020202020204" pitchFamily="34" charset="0"/>
              <a:buChar char="•"/>
            </a:pPr>
            <a:r>
              <a:rPr lang="en-US" sz="1000" dirty="0"/>
              <a:t>-t – use </a:t>
            </a:r>
            <a:r>
              <a:rPr lang="en-US" sz="1000" dirty="0" err="1"/>
              <a:t>tty</a:t>
            </a:r>
            <a:r>
              <a:rPr lang="en-US" sz="1000" dirty="0"/>
              <a:t> (terminal / console)</a:t>
            </a:r>
          </a:p>
          <a:p>
            <a:pPr marL="171450" indent="-171450">
              <a:buFont typeface="Arial" panose="020B0604020202020204" pitchFamily="34" charset="0"/>
              <a:buChar char="•"/>
            </a:pPr>
            <a:r>
              <a:rPr lang="en-US" sz="1000" dirty="0"/>
              <a:t>ubuntu – image to use</a:t>
            </a:r>
          </a:p>
        </p:txBody>
      </p:sp>
      <p:pic>
        <p:nvPicPr>
          <p:cNvPr id="5" name="Picture 4">
            <a:extLst>
              <a:ext uri="{FF2B5EF4-FFF2-40B4-BE49-F238E27FC236}">
                <a16:creationId xmlns:a16="http://schemas.microsoft.com/office/drawing/2014/main" id="{BFB65C6D-B077-770A-AEBB-ED3ED5B4CE1A}"/>
              </a:ext>
            </a:extLst>
          </p:cNvPr>
          <p:cNvPicPr>
            <a:picLocks noChangeAspect="1"/>
          </p:cNvPicPr>
          <p:nvPr/>
        </p:nvPicPr>
        <p:blipFill>
          <a:blip r:embed="rId2"/>
          <a:stretch>
            <a:fillRect/>
          </a:stretch>
        </p:blipFill>
        <p:spPr>
          <a:xfrm>
            <a:off x="5585946" y="2286000"/>
            <a:ext cx="6266454" cy="4212821"/>
          </a:xfrm>
          <a:prstGeom prst="rect">
            <a:avLst/>
          </a:prstGeom>
        </p:spPr>
      </p:pic>
    </p:spTree>
    <p:extLst>
      <p:ext uri="{BB962C8B-B14F-4D97-AF65-F5344CB8AC3E}">
        <p14:creationId xmlns:p14="http://schemas.microsoft.com/office/powerpoint/2010/main" val="344146343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5D6102-506A-CA2A-BFE9-F2F24634B5F3}"/>
              </a:ext>
            </a:extLst>
          </p:cNvPr>
          <p:cNvSpPr/>
          <p:nvPr/>
        </p:nvSpPr>
        <p:spPr>
          <a:xfrm>
            <a:off x="0" y="0"/>
            <a:ext cx="12192000" cy="6858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7B3393D-781F-11D8-C930-E92EBC7CE1EA}"/>
              </a:ext>
            </a:extLst>
          </p:cNvPr>
          <p:cNvSpPr/>
          <p:nvPr/>
        </p:nvSpPr>
        <p:spPr>
          <a:xfrm>
            <a:off x="0" y="6515099"/>
            <a:ext cx="12192000" cy="341489"/>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9079191F-A12F-3989-4119-07879E46D6CE}"/>
              </a:ext>
            </a:extLst>
          </p:cNvPr>
          <p:cNvSpPr txBox="1"/>
          <p:nvPr/>
        </p:nvSpPr>
        <p:spPr>
          <a:xfrm>
            <a:off x="152400" y="6547344"/>
            <a:ext cx="5829300" cy="276999"/>
          </a:xfrm>
          <a:prstGeom prst="rect">
            <a:avLst/>
          </a:prstGeom>
          <a:noFill/>
        </p:spPr>
        <p:txBody>
          <a:bodyPr wrap="square" rtlCol="0">
            <a:spAutoFit/>
          </a:bodyPr>
          <a:lstStyle/>
          <a:p>
            <a:r>
              <a:rPr lang="en-US" sz="1200" dirty="0">
                <a:solidFill>
                  <a:schemeClr val="bg1"/>
                </a:solidFill>
              </a:rPr>
              <a:t>Created by Shawn </a:t>
            </a:r>
            <a:r>
              <a:rPr lang="en-US" sz="1200" dirty="0" err="1">
                <a:solidFill>
                  <a:schemeClr val="bg1"/>
                </a:solidFill>
              </a:rPr>
              <a:t>Zernik</a:t>
            </a:r>
            <a:r>
              <a:rPr lang="en-US" sz="1200" dirty="0">
                <a:solidFill>
                  <a:schemeClr val="bg1"/>
                </a:solidFill>
              </a:rPr>
              <a:t> on 1/4/2024</a:t>
            </a:r>
          </a:p>
        </p:txBody>
      </p:sp>
      <p:sp>
        <p:nvSpPr>
          <p:cNvPr id="14" name="TextBox 13">
            <a:extLst>
              <a:ext uri="{FF2B5EF4-FFF2-40B4-BE49-F238E27FC236}">
                <a16:creationId xmlns:a16="http://schemas.microsoft.com/office/drawing/2014/main" id="{447D253E-B6D1-91B9-EEF9-C95B568E2B7B}"/>
              </a:ext>
            </a:extLst>
          </p:cNvPr>
          <p:cNvSpPr txBox="1"/>
          <p:nvPr/>
        </p:nvSpPr>
        <p:spPr>
          <a:xfrm>
            <a:off x="6096000" y="6547344"/>
            <a:ext cx="5943600" cy="276999"/>
          </a:xfrm>
          <a:prstGeom prst="rect">
            <a:avLst/>
          </a:prstGeom>
          <a:noFill/>
        </p:spPr>
        <p:txBody>
          <a:bodyPr wrap="square" rtlCol="0">
            <a:spAutoFit/>
          </a:bodyPr>
          <a:lstStyle/>
          <a:p>
            <a:pPr algn="r"/>
            <a:r>
              <a:rPr lang="en-US" sz="1200" dirty="0">
                <a:solidFill>
                  <a:schemeClr val="bg1"/>
                </a:solidFill>
              </a:rPr>
              <a:t>Slide </a:t>
            </a:r>
            <a:fld id="{6FA3485A-F454-114E-8FF0-4E63EF5BDB5A}" type="slidenum">
              <a:rPr lang="en-US" sz="1200" smtClean="0">
                <a:solidFill>
                  <a:schemeClr val="bg1"/>
                </a:solidFill>
              </a:rPr>
              <a:t>63</a:t>
            </a:fld>
            <a:endParaRPr lang="en-US" sz="1200" dirty="0">
              <a:solidFill>
                <a:schemeClr val="bg1"/>
              </a:solidFill>
            </a:endParaRPr>
          </a:p>
        </p:txBody>
      </p:sp>
      <p:sp>
        <p:nvSpPr>
          <p:cNvPr id="15" name="TextBox 14">
            <a:extLst>
              <a:ext uri="{FF2B5EF4-FFF2-40B4-BE49-F238E27FC236}">
                <a16:creationId xmlns:a16="http://schemas.microsoft.com/office/drawing/2014/main" id="{B0659C44-A5CF-346C-0C24-FFC9AD8A5067}"/>
              </a:ext>
            </a:extLst>
          </p:cNvPr>
          <p:cNvSpPr txBox="1"/>
          <p:nvPr/>
        </p:nvSpPr>
        <p:spPr>
          <a:xfrm>
            <a:off x="152400" y="114300"/>
            <a:ext cx="11887200" cy="461665"/>
          </a:xfrm>
          <a:prstGeom prst="rect">
            <a:avLst/>
          </a:prstGeom>
          <a:noFill/>
        </p:spPr>
        <p:txBody>
          <a:bodyPr wrap="square" rtlCol="0">
            <a:spAutoFit/>
          </a:bodyPr>
          <a:lstStyle/>
          <a:p>
            <a:r>
              <a:rPr lang="en-US" sz="2400" b="1" dirty="0">
                <a:solidFill>
                  <a:schemeClr val="bg1"/>
                </a:solidFill>
              </a:rPr>
              <a:t>Containerization – Ubuntu Image - Start</a:t>
            </a:r>
          </a:p>
        </p:txBody>
      </p:sp>
      <p:sp>
        <p:nvSpPr>
          <p:cNvPr id="16" name="TextBox 15">
            <a:extLst>
              <a:ext uri="{FF2B5EF4-FFF2-40B4-BE49-F238E27FC236}">
                <a16:creationId xmlns:a16="http://schemas.microsoft.com/office/drawing/2014/main" id="{F6350C80-858E-A803-4884-75C39ED7AED3}"/>
              </a:ext>
            </a:extLst>
          </p:cNvPr>
          <p:cNvSpPr txBox="1"/>
          <p:nvPr/>
        </p:nvSpPr>
        <p:spPr>
          <a:xfrm>
            <a:off x="609600" y="914400"/>
            <a:ext cx="10972800" cy="369332"/>
          </a:xfrm>
          <a:prstGeom prst="rect">
            <a:avLst/>
          </a:prstGeom>
          <a:noFill/>
        </p:spPr>
        <p:txBody>
          <a:bodyPr wrap="square" rtlCol="0">
            <a:spAutoFit/>
          </a:bodyPr>
          <a:lstStyle/>
          <a:p>
            <a:r>
              <a:rPr lang="en-US" dirty="0"/>
              <a:t>Once we have a container, we can start it.</a:t>
            </a:r>
          </a:p>
        </p:txBody>
      </p:sp>
      <p:sp>
        <p:nvSpPr>
          <p:cNvPr id="3" name="TextBox 2">
            <a:extLst>
              <a:ext uri="{FF2B5EF4-FFF2-40B4-BE49-F238E27FC236}">
                <a16:creationId xmlns:a16="http://schemas.microsoft.com/office/drawing/2014/main" id="{7E7A79CE-023C-29E9-473F-1F5D078C8B50}"/>
              </a:ext>
            </a:extLst>
          </p:cNvPr>
          <p:cNvSpPr txBox="1"/>
          <p:nvPr/>
        </p:nvSpPr>
        <p:spPr>
          <a:xfrm>
            <a:off x="609600" y="2514600"/>
            <a:ext cx="5257800" cy="1508105"/>
          </a:xfrm>
          <a:prstGeom prst="rect">
            <a:avLst/>
          </a:prstGeom>
          <a:noFill/>
        </p:spPr>
        <p:txBody>
          <a:bodyPr wrap="square" rtlCol="0">
            <a:spAutoFit/>
          </a:bodyPr>
          <a:lstStyle/>
          <a:p>
            <a:r>
              <a:rPr lang="en-US" b="1" dirty="0"/>
              <a:t>Start Container</a:t>
            </a:r>
          </a:p>
          <a:p>
            <a:r>
              <a:rPr lang="en-US" sz="1000" dirty="0">
                <a:solidFill>
                  <a:schemeClr val="accent1">
                    <a:lumMod val="75000"/>
                  </a:schemeClr>
                </a:solidFill>
                <a:latin typeface="Consolas" panose="020B0609020204030204" pitchFamily="49" charset="0"/>
                <a:cs typeface="Consolas" panose="020B0609020204030204" pitchFamily="49" charset="0"/>
              </a:rPr>
              <a:t>docker start </a:t>
            </a:r>
            <a:r>
              <a:rPr lang="en-US" sz="1000" dirty="0" err="1">
                <a:solidFill>
                  <a:schemeClr val="accent1">
                    <a:lumMod val="75000"/>
                  </a:schemeClr>
                </a:solidFill>
                <a:latin typeface="Consolas" panose="020B0609020204030204" pitchFamily="49" charset="0"/>
                <a:cs typeface="Consolas" panose="020B0609020204030204" pitchFamily="49" charset="0"/>
              </a:rPr>
              <a:t>htown</a:t>
            </a:r>
            <a:r>
              <a:rPr lang="en-US" sz="1000" dirty="0">
                <a:solidFill>
                  <a:schemeClr val="accent1">
                    <a:lumMod val="75000"/>
                  </a:schemeClr>
                </a:solidFill>
                <a:latin typeface="Consolas" panose="020B0609020204030204" pitchFamily="49" charset="0"/>
                <a:cs typeface="Consolas" panose="020B0609020204030204" pitchFamily="49" charset="0"/>
              </a:rPr>
              <a:t>-ubuntu</a:t>
            </a:r>
          </a:p>
          <a:p>
            <a:endParaRPr lang="en-US" sz="1200" dirty="0"/>
          </a:p>
          <a:p>
            <a:r>
              <a:rPr lang="en-US" sz="1200" b="1" dirty="0"/>
              <a:t>Parameters</a:t>
            </a:r>
          </a:p>
          <a:p>
            <a:pPr marL="171450" indent="-171450">
              <a:buFont typeface="Arial" panose="020B0604020202020204" pitchFamily="34" charset="0"/>
              <a:buChar char="•"/>
            </a:pPr>
            <a:r>
              <a:rPr lang="en-US" sz="1000" dirty="0"/>
              <a:t>start – indicates to start a container</a:t>
            </a:r>
          </a:p>
          <a:p>
            <a:pPr marL="171450" indent="-171450">
              <a:buFont typeface="Arial" panose="020B0604020202020204" pitchFamily="34" charset="0"/>
              <a:buChar char="•"/>
            </a:pPr>
            <a:r>
              <a:rPr lang="en-US" sz="1000" dirty="0" err="1"/>
              <a:t>htown</a:t>
            </a:r>
            <a:r>
              <a:rPr lang="en-US" sz="1000" dirty="0"/>
              <a:t>-ubuntu – name of the counter to start</a:t>
            </a:r>
          </a:p>
          <a:p>
            <a:pPr marL="171450" indent="-171450">
              <a:buFont typeface="Arial" panose="020B0604020202020204" pitchFamily="34" charset="0"/>
              <a:buChar char="•"/>
            </a:pPr>
            <a:endParaRPr lang="en-US" sz="1000" dirty="0"/>
          </a:p>
          <a:p>
            <a:r>
              <a:rPr lang="en-US" sz="1000" dirty="0"/>
              <a:t>On success, it lists the containers name.</a:t>
            </a:r>
          </a:p>
        </p:txBody>
      </p:sp>
      <p:pic>
        <p:nvPicPr>
          <p:cNvPr id="6" name="Picture 5">
            <a:extLst>
              <a:ext uri="{FF2B5EF4-FFF2-40B4-BE49-F238E27FC236}">
                <a16:creationId xmlns:a16="http://schemas.microsoft.com/office/drawing/2014/main" id="{374F2A1F-D48F-A045-4ABC-3FCF9DE9E566}"/>
              </a:ext>
            </a:extLst>
          </p:cNvPr>
          <p:cNvPicPr>
            <a:picLocks noChangeAspect="1"/>
          </p:cNvPicPr>
          <p:nvPr/>
        </p:nvPicPr>
        <p:blipFill>
          <a:blip r:embed="rId2"/>
          <a:stretch>
            <a:fillRect/>
          </a:stretch>
        </p:blipFill>
        <p:spPr>
          <a:xfrm>
            <a:off x="5390180" y="2171701"/>
            <a:ext cx="6762632" cy="4686300"/>
          </a:xfrm>
          <a:prstGeom prst="rect">
            <a:avLst/>
          </a:prstGeom>
        </p:spPr>
      </p:pic>
    </p:spTree>
    <p:extLst>
      <p:ext uri="{BB962C8B-B14F-4D97-AF65-F5344CB8AC3E}">
        <p14:creationId xmlns:p14="http://schemas.microsoft.com/office/powerpoint/2010/main" val="291508895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5D6102-506A-CA2A-BFE9-F2F24634B5F3}"/>
              </a:ext>
            </a:extLst>
          </p:cNvPr>
          <p:cNvSpPr/>
          <p:nvPr/>
        </p:nvSpPr>
        <p:spPr>
          <a:xfrm>
            <a:off x="0" y="0"/>
            <a:ext cx="12192000" cy="6858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7B3393D-781F-11D8-C930-E92EBC7CE1EA}"/>
              </a:ext>
            </a:extLst>
          </p:cNvPr>
          <p:cNvSpPr/>
          <p:nvPr/>
        </p:nvSpPr>
        <p:spPr>
          <a:xfrm>
            <a:off x="0" y="6515099"/>
            <a:ext cx="12192000" cy="341489"/>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9079191F-A12F-3989-4119-07879E46D6CE}"/>
              </a:ext>
            </a:extLst>
          </p:cNvPr>
          <p:cNvSpPr txBox="1"/>
          <p:nvPr/>
        </p:nvSpPr>
        <p:spPr>
          <a:xfrm>
            <a:off x="152400" y="6547344"/>
            <a:ext cx="5829300" cy="276999"/>
          </a:xfrm>
          <a:prstGeom prst="rect">
            <a:avLst/>
          </a:prstGeom>
          <a:noFill/>
        </p:spPr>
        <p:txBody>
          <a:bodyPr wrap="square" rtlCol="0">
            <a:spAutoFit/>
          </a:bodyPr>
          <a:lstStyle/>
          <a:p>
            <a:r>
              <a:rPr lang="en-US" sz="1200" dirty="0">
                <a:solidFill>
                  <a:schemeClr val="bg1"/>
                </a:solidFill>
              </a:rPr>
              <a:t>Created by Shawn </a:t>
            </a:r>
            <a:r>
              <a:rPr lang="en-US" sz="1200" dirty="0" err="1">
                <a:solidFill>
                  <a:schemeClr val="bg1"/>
                </a:solidFill>
              </a:rPr>
              <a:t>Zernik</a:t>
            </a:r>
            <a:r>
              <a:rPr lang="en-US" sz="1200" dirty="0">
                <a:solidFill>
                  <a:schemeClr val="bg1"/>
                </a:solidFill>
              </a:rPr>
              <a:t> on 1/4/2024</a:t>
            </a:r>
          </a:p>
        </p:txBody>
      </p:sp>
      <p:sp>
        <p:nvSpPr>
          <p:cNvPr id="14" name="TextBox 13">
            <a:extLst>
              <a:ext uri="{FF2B5EF4-FFF2-40B4-BE49-F238E27FC236}">
                <a16:creationId xmlns:a16="http://schemas.microsoft.com/office/drawing/2014/main" id="{447D253E-B6D1-91B9-EEF9-C95B568E2B7B}"/>
              </a:ext>
            </a:extLst>
          </p:cNvPr>
          <p:cNvSpPr txBox="1"/>
          <p:nvPr/>
        </p:nvSpPr>
        <p:spPr>
          <a:xfrm>
            <a:off x="6096000" y="6547344"/>
            <a:ext cx="5943600" cy="276999"/>
          </a:xfrm>
          <a:prstGeom prst="rect">
            <a:avLst/>
          </a:prstGeom>
          <a:noFill/>
        </p:spPr>
        <p:txBody>
          <a:bodyPr wrap="square" rtlCol="0">
            <a:spAutoFit/>
          </a:bodyPr>
          <a:lstStyle/>
          <a:p>
            <a:pPr algn="r"/>
            <a:r>
              <a:rPr lang="en-US" sz="1200" dirty="0">
                <a:solidFill>
                  <a:schemeClr val="bg1"/>
                </a:solidFill>
              </a:rPr>
              <a:t>Slide </a:t>
            </a:r>
            <a:fld id="{6FA3485A-F454-114E-8FF0-4E63EF5BDB5A}" type="slidenum">
              <a:rPr lang="en-US" sz="1200" smtClean="0">
                <a:solidFill>
                  <a:schemeClr val="bg1"/>
                </a:solidFill>
              </a:rPr>
              <a:t>64</a:t>
            </a:fld>
            <a:endParaRPr lang="en-US" sz="1200" dirty="0">
              <a:solidFill>
                <a:schemeClr val="bg1"/>
              </a:solidFill>
            </a:endParaRPr>
          </a:p>
        </p:txBody>
      </p:sp>
      <p:sp>
        <p:nvSpPr>
          <p:cNvPr id="15" name="TextBox 14">
            <a:extLst>
              <a:ext uri="{FF2B5EF4-FFF2-40B4-BE49-F238E27FC236}">
                <a16:creationId xmlns:a16="http://schemas.microsoft.com/office/drawing/2014/main" id="{B0659C44-A5CF-346C-0C24-FFC9AD8A5067}"/>
              </a:ext>
            </a:extLst>
          </p:cNvPr>
          <p:cNvSpPr txBox="1"/>
          <p:nvPr/>
        </p:nvSpPr>
        <p:spPr>
          <a:xfrm>
            <a:off x="152400" y="114300"/>
            <a:ext cx="11887200" cy="461665"/>
          </a:xfrm>
          <a:prstGeom prst="rect">
            <a:avLst/>
          </a:prstGeom>
          <a:noFill/>
        </p:spPr>
        <p:txBody>
          <a:bodyPr wrap="square" rtlCol="0">
            <a:spAutoFit/>
          </a:bodyPr>
          <a:lstStyle/>
          <a:p>
            <a:r>
              <a:rPr lang="en-US" sz="2400" b="1" dirty="0">
                <a:solidFill>
                  <a:schemeClr val="bg1"/>
                </a:solidFill>
              </a:rPr>
              <a:t>Containerization – Ubuntu Image – List Running</a:t>
            </a:r>
          </a:p>
        </p:txBody>
      </p:sp>
      <p:sp>
        <p:nvSpPr>
          <p:cNvPr id="16" name="TextBox 15">
            <a:extLst>
              <a:ext uri="{FF2B5EF4-FFF2-40B4-BE49-F238E27FC236}">
                <a16:creationId xmlns:a16="http://schemas.microsoft.com/office/drawing/2014/main" id="{F6350C80-858E-A803-4884-75C39ED7AED3}"/>
              </a:ext>
            </a:extLst>
          </p:cNvPr>
          <p:cNvSpPr txBox="1"/>
          <p:nvPr/>
        </p:nvSpPr>
        <p:spPr>
          <a:xfrm>
            <a:off x="609600" y="914400"/>
            <a:ext cx="10972800" cy="646331"/>
          </a:xfrm>
          <a:prstGeom prst="rect">
            <a:avLst/>
          </a:prstGeom>
          <a:noFill/>
        </p:spPr>
        <p:txBody>
          <a:bodyPr wrap="square" rtlCol="0">
            <a:spAutoFit/>
          </a:bodyPr>
          <a:lstStyle/>
          <a:p>
            <a:r>
              <a:rPr lang="en-US" dirty="0"/>
              <a:t>To see the containers running, we can use the “</a:t>
            </a:r>
            <a:r>
              <a:rPr lang="en-US" dirty="0" err="1"/>
              <a:t>ps</a:t>
            </a:r>
            <a:r>
              <a:rPr lang="en-US" dirty="0"/>
              <a:t>” command.  Think “</a:t>
            </a:r>
            <a:r>
              <a:rPr lang="en-US" dirty="0" err="1"/>
              <a:t>ps</a:t>
            </a:r>
            <a:r>
              <a:rPr lang="en-US" dirty="0"/>
              <a:t>” like the </a:t>
            </a:r>
            <a:r>
              <a:rPr lang="en-US" dirty="0" err="1"/>
              <a:t>linux</a:t>
            </a:r>
            <a:r>
              <a:rPr lang="en-US" dirty="0"/>
              <a:t> command – it lists what’s running.</a:t>
            </a:r>
          </a:p>
        </p:txBody>
      </p:sp>
      <p:sp>
        <p:nvSpPr>
          <p:cNvPr id="2" name="TextBox 1">
            <a:extLst>
              <a:ext uri="{FF2B5EF4-FFF2-40B4-BE49-F238E27FC236}">
                <a16:creationId xmlns:a16="http://schemas.microsoft.com/office/drawing/2014/main" id="{2C1E5F4D-975A-08FF-22B8-E40F33FC652A}"/>
              </a:ext>
            </a:extLst>
          </p:cNvPr>
          <p:cNvSpPr txBox="1"/>
          <p:nvPr/>
        </p:nvSpPr>
        <p:spPr>
          <a:xfrm>
            <a:off x="609600" y="2514600"/>
            <a:ext cx="5257800" cy="1015663"/>
          </a:xfrm>
          <a:prstGeom prst="rect">
            <a:avLst/>
          </a:prstGeom>
          <a:noFill/>
        </p:spPr>
        <p:txBody>
          <a:bodyPr wrap="square" rtlCol="0">
            <a:spAutoFit/>
          </a:bodyPr>
          <a:lstStyle/>
          <a:p>
            <a:r>
              <a:rPr lang="en-US" b="1" dirty="0"/>
              <a:t>List Running Containers</a:t>
            </a:r>
          </a:p>
          <a:p>
            <a:r>
              <a:rPr lang="en-US" sz="1000" dirty="0">
                <a:solidFill>
                  <a:schemeClr val="accent1">
                    <a:lumMod val="75000"/>
                  </a:schemeClr>
                </a:solidFill>
                <a:latin typeface="Consolas" panose="020B0609020204030204" pitchFamily="49" charset="0"/>
                <a:cs typeface="Consolas" panose="020B0609020204030204" pitchFamily="49" charset="0"/>
              </a:rPr>
              <a:t>docker </a:t>
            </a:r>
            <a:r>
              <a:rPr lang="en-US" sz="1000" dirty="0" err="1">
                <a:solidFill>
                  <a:schemeClr val="accent1">
                    <a:lumMod val="75000"/>
                  </a:schemeClr>
                </a:solidFill>
                <a:latin typeface="Consolas" panose="020B0609020204030204" pitchFamily="49" charset="0"/>
                <a:cs typeface="Consolas" panose="020B0609020204030204" pitchFamily="49" charset="0"/>
              </a:rPr>
              <a:t>ps</a:t>
            </a:r>
            <a:endParaRPr lang="en-US" sz="1000" dirty="0">
              <a:solidFill>
                <a:schemeClr val="accent1">
                  <a:lumMod val="75000"/>
                </a:schemeClr>
              </a:solidFill>
              <a:latin typeface="Consolas" panose="020B0609020204030204" pitchFamily="49" charset="0"/>
              <a:cs typeface="Consolas" panose="020B0609020204030204" pitchFamily="49" charset="0"/>
            </a:endParaRPr>
          </a:p>
          <a:p>
            <a:endParaRPr lang="en-US" sz="1000" dirty="0"/>
          </a:p>
          <a:p>
            <a:r>
              <a:rPr lang="en-US" sz="1200" b="1" dirty="0"/>
              <a:t>Parameters</a:t>
            </a:r>
          </a:p>
          <a:p>
            <a:pPr marL="171450" indent="-171450">
              <a:buFont typeface="Arial" panose="020B0604020202020204" pitchFamily="34" charset="0"/>
              <a:buChar char="•"/>
            </a:pPr>
            <a:r>
              <a:rPr lang="en-US" sz="1000" dirty="0" err="1"/>
              <a:t>ps</a:t>
            </a:r>
            <a:r>
              <a:rPr lang="en-US" sz="1000" dirty="0"/>
              <a:t> – print status</a:t>
            </a:r>
          </a:p>
        </p:txBody>
      </p:sp>
      <p:pic>
        <p:nvPicPr>
          <p:cNvPr id="6" name="Picture 5">
            <a:extLst>
              <a:ext uri="{FF2B5EF4-FFF2-40B4-BE49-F238E27FC236}">
                <a16:creationId xmlns:a16="http://schemas.microsoft.com/office/drawing/2014/main" id="{99D61D98-F117-A0C5-75D9-D0277CF35079}"/>
              </a:ext>
            </a:extLst>
          </p:cNvPr>
          <p:cNvPicPr>
            <a:picLocks noChangeAspect="1"/>
          </p:cNvPicPr>
          <p:nvPr/>
        </p:nvPicPr>
        <p:blipFill>
          <a:blip r:embed="rId2"/>
          <a:stretch>
            <a:fillRect/>
          </a:stretch>
        </p:blipFill>
        <p:spPr>
          <a:xfrm>
            <a:off x="5181600" y="2125980"/>
            <a:ext cx="7013666" cy="4860259"/>
          </a:xfrm>
          <a:prstGeom prst="rect">
            <a:avLst/>
          </a:prstGeom>
        </p:spPr>
      </p:pic>
    </p:spTree>
    <p:extLst>
      <p:ext uri="{BB962C8B-B14F-4D97-AF65-F5344CB8AC3E}">
        <p14:creationId xmlns:p14="http://schemas.microsoft.com/office/powerpoint/2010/main" val="302267315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5D6102-506A-CA2A-BFE9-F2F24634B5F3}"/>
              </a:ext>
            </a:extLst>
          </p:cNvPr>
          <p:cNvSpPr/>
          <p:nvPr/>
        </p:nvSpPr>
        <p:spPr>
          <a:xfrm>
            <a:off x="0" y="0"/>
            <a:ext cx="12192000" cy="6858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7B3393D-781F-11D8-C930-E92EBC7CE1EA}"/>
              </a:ext>
            </a:extLst>
          </p:cNvPr>
          <p:cNvSpPr/>
          <p:nvPr/>
        </p:nvSpPr>
        <p:spPr>
          <a:xfrm>
            <a:off x="0" y="6515099"/>
            <a:ext cx="12192000" cy="341489"/>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9079191F-A12F-3989-4119-07879E46D6CE}"/>
              </a:ext>
            </a:extLst>
          </p:cNvPr>
          <p:cNvSpPr txBox="1"/>
          <p:nvPr/>
        </p:nvSpPr>
        <p:spPr>
          <a:xfrm>
            <a:off x="152400" y="6547344"/>
            <a:ext cx="5829300" cy="276999"/>
          </a:xfrm>
          <a:prstGeom prst="rect">
            <a:avLst/>
          </a:prstGeom>
          <a:noFill/>
        </p:spPr>
        <p:txBody>
          <a:bodyPr wrap="square" rtlCol="0">
            <a:spAutoFit/>
          </a:bodyPr>
          <a:lstStyle/>
          <a:p>
            <a:r>
              <a:rPr lang="en-US" sz="1200" dirty="0">
                <a:solidFill>
                  <a:schemeClr val="bg1"/>
                </a:solidFill>
              </a:rPr>
              <a:t>Created by Shawn </a:t>
            </a:r>
            <a:r>
              <a:rPr lang="en-US" sz="1200" dirty="0" err="1">
                <a:solidFill>
                  <a:schemeClr val="bg1"/>
                </a:solidFill>
              </a:rPr>
              <a:t>Zernik</a:t>
            </a:r>
            <a:r>
              <a:rPr lang="en-US" sz="1200" dirty="0">
                <a:solidFill>
                  <a:schemeClr val="bg1"/>
                </a:solidFill>
              </a:rPr>
              <a:t> on 1/4/2024</a:t>
            </a:r>
          </a:p>
        </p:txBody>
      </p:sp>
      <p:sp>
        <p:nvSpPr>
          <p:cNvPr id="14" name="TextBox 13">
            <a:extLst>
              <a:ext uri="{FF2B5EF4-FFF2-40B4-BE49-F238E27FC236}">
                <a16:creationId xmlns:a16="http://schemas.microsoft.com/office/drawing/2014/main" id="{447D253E-B6D1-91B9-EEF9-C95B568E2B7B}"/>
              </a:ext>
            </a:extLst>
          </p:cNvPr>
          <p:cNvSpPr txBox="1"/>
          <p:nvPr/>
        </p:nvSpPr>
        <p:spPr>
          <a:xfrm>
            <a:off x="6096000" y="6547344"/>
            <a:ext cx="5943600" cy="276999"/>
          </a:xfrm>
          <a:prstGeom prst="rect">
            <a:avLst/>
          </a:prstGeom>
          <a:noFill/>
        </p:spPr>
        <p:txBody>
          <a:bodyPr wrap="square" rtlCol="0">
            <a:spAutoFit/>
          </a:bodyPr>
          <a:lstStyle/>
          <a:p>
            <a:pPr algn="r"/>
            <a:r>
              <a:rPr lang="en-US" sz="1200" dirty="0">
                <a:solidFill>
                  <a:schemeClr val="bg1"/>
                </a:solidFill>
              </a:rPr>
              <a:t>Slide </a:t>
            </a:r>
            <a:fld id="{6FA3485A-F454-114E-8FF0-4E63EF5BDB5A}" type="slidenum">
              <a:rPr lang="en-US" sz="1200" smtClean="0">
                <a:solidFill>
                  <a:schemeClr val="bg1"/>
                </a:solidFill>
              </a:rPr>
              <a:t>65</a:t>
            </a:fld>
            <a:endParaRPr lang="en-US" sz="1200" dirty="0">
              <a:solidFill>
                <a:schemeClr val="bg1"/>
              </a:solidFill>
            </a:endParaRPr>
          </a:p>
        </p:txBody>
      </p:sp>
      <p:sp>
        <p:nvSpPr>
          <p:cNvPr id="15" name="TextBox 14">
            <a:extLst>
              <a:ext uri="{FF2B5EF4-FFF2-40B4-BE49-F238E27FC236}">
                <a16:creationId xmlns:a16="http://schemas.microsoft.com/office/drawing/2014/main" id="{B0659C44-A5CF-346C-0C24-FFC9AD8A5067}"/>
              </a:ext>
            </a:extLst>
          </p:cNvPr>
          <p:cNvSpPr txBox="1"/>
          <p:nvPr/>
        </p:nvSpPr>
        <p:spPr>
          <a:xfrm>
            <a:off x="152400" y="114300"/>
            <a:ext cx="11887200" cy="461665"/>
          </a:xfrm>
          <a:prstGeom prst="rect">
            <a:avLst/>
          </a:prstGeom>
          <a:noFill/>
        </p:spPr>
        <p:txBody>
          <a:bodyPr wrap="square" rtlCol="0">
            <a:spAutoFit/>
          </a:bodyPr>
          <a:lstStyle/>
          <a:p>
            <a:r>
              <a:rPr lang="en-US" sz="2400" b="1" dirty="0">
                <a:solidFill>
                  <a:schemeClr val="bg1"/>
                </a:solidFill>
              </a:rPr>
              <a:t>Containerization – Ubuntu Image – Connecting To</a:t>
            </a:r>
          </a:p>
        </p:txBody>
      </p:sp>
      <p:sp>
        <p:nvSpPr>
          <p:cNvPr id="16" name="TextBox 15">
            <a:extLst>
              <a:ext uri="{FF2B5EF4-FFF2-40B4-BE49-F238E27FC236}">
                <a16:creationId xmlns:a16="http://schemas.microsoft.com/office/drawing/2014/main" id="{F6350C80-858E-A803-4884-75C39ED7AED3}"/>
              </a:ext>
            </a:extLst>
          </p:cNvPr>
          <p:cNvSpPr txBox="1"/>
          <p:nvPr/>
        </p:nvSpPr>
        <p:spPr>
          <a:xfrm>
            <a:off x="609600" y="914400"/>
            <a:ext cx="10972800" cy="369332"/>
          </a:xfrm>
          <a:prstGeom prst="rect">
            <a:avLst/>
          </a:prstGeom>
          <a:noFill/>
        </p:spPr>
        <p:txBody>
          <a:bodyPr wrap="square" rtlCol="0">
            <a:spAutoFit/>
          </a:bodyPr>
          <a:lstStyle/>
          <a:p>
            <a:r>
              <a:rPr lang="en-US" dirty="0"/>
              <a:t>Having ubuntu running is boring.  Let's connect to it and list the files then exit.</a:t>
            </a:r>
          </a:p>
        </p:txBody>
      </p:sp>
      <p:sp>
        <p:nvSpPr>
          <p:cNvPr id="2" name="TextBox 1">
            <a:extLst>
              <a:ext uri="{FF2B5EF4-FFF2-40B4-BE49-F238E27FC236}">
                <a16:creationId xmlns:a16="http://schemas.microsoft.com/office/drawing/2014/main" id="{2C1E5F4D-975A-08FF-22B8-E40F33FC652A}"/>
              </a:ext>
            </a:extLst>
          </p:cNvPr>
          <p:cNvSpPr txBox="1"/>
          <p:nvPr/>
        </p:nvSpPr>
        <p:spPr>
          <a:xfrm>
            <a:off x="609600" y="2514600"/>
            <a:ext cx="5257800" cy="1169551"/>
          </a:xfrm>
          <a:prstGeom prst="rect">
            <a:avLst/>
          </a:prstGeom>
          <a:noFill/>
        </p:spPr>
        <p:txBody>
          <a:bodyPr wrap="square" rtlCol="0">
            <a:spAutoFit/>
          </a:bodyPr>
          <a:lstStyle/>
          <a:p>
            <a:r>
              <a:rPr lang="en-US" b="1" dirty="0"/>
              <a:t>Connecting to Container</a:t>
            </a:r>
          </a:p>
          <a:p>
            <a:r>
              <a:rPr lang="en-US" sz="1000" dirty="0">
                <a:solidFill>
                  <a:schemeClr val="accent1">
                    <a:lumMod val="75000"/>
                  </a:schemeClr>
                </a:solidFill>
                <a:latin typeface="Consolas" panose="020B0609020204030204" pitchFamily="49" charset="0"/>
                <a:cs typeface="Consolas" panose="020B0609020204030204" pitchFamily="49" charset="0"/>
              </a:rPr>
              <a:t>docker attach </a:t>
            </a:r>
            <a:r>
              <a:rPr lang="en-US" sz="1000" dirty="0" err="1">
                <a:solidFill>
                  <a:schemeClr val="accent1">
                    <a:lumMod val="75000"/>
                  </a:schemeClr>
                </a:solidFill>
                <a:latin typeface="Consolas" panose="020B0609020204030204" pitchFamily="49" charset="0"/>
                <a:cs typeface="Consolas" panose="020B0609020204030204" pitchFamily="49" charset="0"/>
              </a:rPr>
              <a:t>htown</a:t>
            </a:r>
            <a:r>
              <a:rPr lang="en-US" sz="1000" dirty="0">
                <a:solidFill>
                  <a:schemeClr val="accent1">
                    <a:lumMod val="75000"/>
                  </a:schemeClr>
                </a:solidFill>
                <a:latin typeface="Consolas" panose="020B0609020204030204" pitchFamily="49" charset="0"/>
                <a:cs typeface="Consolas" panose="020B0609020204030204" pitchFamily="49" charset="0"/>
              </a:rPr>
              <a:t>-ubuntu</a:t>
            </a:r>
          </a:p>
          <a:p>
            <a:endParaRPr lang="en-US" sz="1000" dirty="0"/>
          </a:p>
          <a:p>
            <a:r>
              <a:rPr lang="en-US" sz="1200" b="1" dirty="0"/>
              <a:t>Parameters</a:t>
            </a:r>
          </a:p>
          <a:p>
            <a:pPr marL="171450" indent="-171450">
              <a:buFont typeface="Arial" panose="020B0604020202020204" pitchFamily="34" charset="0"/>
              <a:buChar char="•"/>
            </a:pPr>
            <a:r>
              <a:rPr lang="en-US" sz="1000" dirty="0"/>
              <a:t>attach – attach std io to container</a:t>
            </a:r>
          </a:p>
          <a:p>
            <a:pPr marL="171450" indent="-171450">
              <a:buFont typeface="Arial" panose="020B0604020202020204" pitchFamily="34" charset="0"/>
              <a:buChar char="•"/>
            </a:pPr>
            <a:r>
              <a:rPr lang="en-US" sz="1000" dirty="0" err="1"/>
              <a:t>htown</a:t>
            </a:r>
            <a:r>
              <a:rPr lang="en-US" sz="1000" dirty="0"/>
              <a:t>-ubuntu – name of container to attach to</a:t>
            </a:r>
          </a:p>
        </p:txBody>
      </p:sp>
      <p:pic>
        <p:nvPicPr>
          <p:cNvPr id="5" name="Picture 4">
            <a:extLst>
              <a:ext uri="{FF2B5EF4-FFF2-40B4-BE49-F238E27FC236}">
                <a16:creationId xmlns:a16="http://schemas.microsoft.com/office/drawing/2014/main" id="{182E33EA-F9F1-3F6F-FC11-23AA3DBACD4C}"/>
              </a:ext>
            </a:extLst>
          </p:cNvPr>
          <p:cNvPicPr>
            <a:picLocks noChangeAspect="1"/>
          </p:cNvPicPr>
          <p:nvPr/>
        </p:nvPicPr>
        <p:blipFill>
          <a:blip r:embed="rId2"/>
          <a:stretch>
            <a:fillRect/>
          </a:stretch>
        </p:blipFill>
        <p:spPr>
          <a:xfrm>
            <a:off x="5162006" y="2057400"/>
            <a:ext cx="7010400" cy="4857996"/>
          </a:xfrm>
          <a:prstGeom prst="rect">
            <a:avLst/>
          </a:prstGeom>
        </p:spPr>
      </p:pic>
    </p:spTree>
    <p:extLst>
      <p:ext uri="{BB962C8B-B14F-4D97-AF65-F5344CB8AC3E}">
        <p14:creationId xmlns:p14="http://schemas.microsoft.com/office/powerpoint/2010/main" val="322137428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5D6102-506A-CA2A-BFE9-F2F24634B5F3}"/>
              </a:ext>
            </a:extLst>
          </p:cNvPr>
          <p:cNvSpPr/>
          <p:nvPr/>
        </p:nvSpPr>
        <p:spPr>
          <a:xfrm>
            <a:off x="0" y="0"/>
            <a:ext cx="12192000" cy="6858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7B3393D-781F-11D8-C930-E92EBC7CE1EA}"/>
              </a:ext>
            </a:extLst>
          </p:cNvPr>
          <p:cNvSpPr/>
          <p:nvPr/>
        </p:nvSpPr>
        <p:spPr>
          <a:xfrm>
            <a:off x="0" y="6515099"/>
            <a:ext cx="12192000" cy="341489"/>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9079191F-A12F-3989-4119-07879E46D6CE}"/>
              </a:ext>
            </a:extLst>
          </p:cNvPr>
          <p:cNvSpPr txBox="1"/>
          <p:nvPr/>
        </p:nvSpPr>
        <p:spPr>
          <a:xfrm>
            <a:off x="152400" y="6547344"/>
            <a:ext cx="5829300" cy="276999"/>
          </a:xfrm>
          <a:prstGeom prst="rect">
            <a:avLst/>
          </a:prstGeom>
          <a:noFill/>
        </p:spPr>
        <p:txBody>
          <a:bodyPr wrap="square" rtlCol="0">
            <a:spAutoFit/>
          </a:bodyPr>
          <a:lstStyle/>
          <a:p>
            <a:r>
              <a:rPr lang="en-US" sz="1200" dirty="0">
                <a:solidFill>
                  <a:schemeClr val="bg1"/>
                </a:solidFill>
              </a:rPr>
              <a:t>Created by Shawn </a:t>
            </a:r>
            <a:r>
              <a:rPr lang="en-US" sz="1200" dirty="0" err="1">
                <a:solidFill>
                  <a:schemeClr val="bg1"/>
                </a:solidFill>
              </a:rPr>
              <a:t>Zernik</a:t>
            </a:r>
            <a:r>
              <a:rPr lang="en-US" sz="1200" dirty="0">
                <a:solidFill>
                  <a:schemeClr val="bg1"/>
                </a:solidFill>
              </a:rPr>
              <a:t> on 1/4/2024</a:t>
            </a:r>
          </a:p>
        </p:txBody>
      </p:sp>
      <p:sp>
        <p:nvSpPr>
          <p:cNvPr id="14" name="TextBox 13">
            <a:extLst>
              <a:ext uri="{FF2B5EF4-FFF2-40B4-BE49-F238E27FC236}">
                <a16:creationId xmlns:a16="http://schemas.microsoft.com/office/drawing/2014/main" id="{447D253E-B6D1-91B9-EEF9-C95B568E2B7B}"/>
              </a:ext>
            </a:extLst>
          </p:cNvPr>
          <p:cNvSpPr txBox="1"/>
          <p:nvPr/>
        </p:nvSpPr>
        <p:spPr>
          <a:xfrm>
            <a:off x="6096000" y="6547344"/>
            <a:ext cx="5943600" cy="276999"/>
          </a:xfrm>
          <a:prstGeom prst="rect">
            <a:avLst/>
          </a:prstGeom>
          <a:noFill/>
        </p:spPr>
        <p:txBody>
          <a:bodyPr wrap="square" rtlCol="0">
            <a:spAutoFit/>
          </a:bodyPr>
          <a:lstStyle/>
          <a:p>
            <a:pPr algn="r"/>
            <a:r>
              <a:rPr lang="en-US" sz="1200" dirty="0">
                <a:solidFill>
                  <a:schemeClr val="bg1"/>
                </a:solidFill>
              </a:rPr>
              <a:t>Slide </a:t>
            </a:r>
            <a:fld id="{6FA3485A-F454-114E-8FF0-4E63EF5BDB5A}" type="slidenum">
              <a:rPr lang="en-US" sz="1200" smtClean="0">
                <a:solidFill>
                  <a:schemeClr val="bg1"/>
                </a:solidFill>
              </a:rPr>
              <a:t>66</a:t>
            </a:fld>
            <a:endParaRPr lang="en-US" sz="1200" dirty="0">
              <a:solidFill>
                <a:schemeClr val="bg1"/>
              </a:solidFill>
            </a:endParaRPr>
          </a:p>
        </p:txBody>
      </p:sp>
      <p:sp>
        <p:nvSpPr>
          <p:cNvPr id="15" name="TextBox 14">
            <a:extLst>
              <a:ext uri="{FF2B5EF4-FFF2-40B4-BE49-F238E27FC236}">
                <a16:creationId xmlns:a16="http://schemas.microsoft.com/office/drawing/2014/main" id="{B0659C44-A5CF-346C-0C24-FFC9AD8A5067}"/>
              </a:ext>
            </a:extLst>
          </p:cNvPr>
          <p:cNvSpPr txBox="1"/>
          <p:nvPr/>
        </p:nvSpPr>
        <p:spPr>
          <a:xfrm>
            <a:off x="152400" y="114300"/>
            <a:ext cx="11887200" cy="461665"/>
          </a:xfrm>
          <a:prstGeom prst="rect">
            <a:avLst/>
          </a:prstGeom>
          <a:noFill/>
        </p:spPr>
        <p:txBody>
          <a:bodyPr wrap="square" rtlCol="0">
            <a:spAutoFit/>
          </a:bodyPr>
          <a:lstStyle/>
          <a:p>
            <a:r>
              <a:rPr lang="en-US" sz="2400" b="1" dirty="0">
                <a:solidFill>
                  <a:schemeClr val="bg1"/>
                </a:solidFill>
              </a:rPr>
              <a:t>Containerization – Ubuntu Image - Stopping</a:t>
            </a:r>
          </a:p>
        </p:txBody>
      </p:sp>
      <p:sp>
        <p:nvSpPr>
          <p:cNvPr id="16" name="TextBox 15">
            <a:extLst>
              <a:ext uri="{FF2B5EF4-FFF2-40B4-BE49-F238E27FC236}">
                <a16:creationId xmlns:a16="http://schemas.microsoft.com/office/drawing/2014/main" id="{F6350C80-858E-A803-4884-75C39ED7AED3}"/>
              </a:ext>
            </a:extLst>
          </p:cNvPr>
          <p:cNvSpPr txBox="1"/>
          <p:nvPr/>
        </p:nvSpPr>
        <p:spPr>
          <a:xfrm>
            <a:off x="609600" y="914400"/>
            <a:ext cx="10972800" cy="369332"/>
          </a:xfrm>
          <a:prstGeom prst="rect">
            <a:avLst/>
          </a:prstGeom>
          <a:noFill/>
        </p:spPr>
        <p:txBody>
          <a:bodyPr wrap="square" rtlCol="0">
            <a:spAutoFit/>
          </a:bodyPr>
          <a:lstStyle/>
          <a:p>
            <a:r>
              <a:rPr lang="en-US" dirty="0"/>
              <a:t>Finally, we’ll stop the container.</a:t>
            </a:r>
          </a:p>
        </p:txBody>
      </p:sp>
      <p:sp>
        <p:nvSpPr>
          <p:cNvPr id="2" name="TextBox 1">
            <a:extLst>
              <a:ext uri="{FF2B5EF4-FFF2-40B4-BE49-F238E27FC236}">
                <a16:creationId xmlns:a16="http://schemas.microsoft.com/office/drawing/2014/main" id="{2C1E5F4D-975A-08FF-22B8-E40F33FC652A}"/>
              </a:ext>
            </a:extLst>
          </p:cNvPr>
          <p:cNvSpPr txBox="1"/>
          <p:nvPr/>
        </p:nvSpPr>
        <p:spPr>
          <a:xfrm>
            <a:off x="609600" y="2514600"/>
            <a:ext cx="5257800" cy="1169551"/>
          </a:xfrm>
          <a:prstGeom prst="rect">
            <a:avLst/>
          </a:prstGeom>
          <a:noFill/>
        </p:spPr>
        <p:txBody>
          <a:bodyPr wrap="square" rtlCol="0">
            <a:spAutoFit/>
          </a:bodyPr>
          <a:lstStyle/>
          <a:p>
            <a:r>
              <a:rPr lang="en-US" b="1" dirty="0"/>
              <a:t>Stop Container</a:t>
            </a:r>
          </a:p>
          <a:p>
            <a:r>
              <a:rPr lang="en-US" sz="1000" dirty="0">
                <a:solidFill>
                  <a:schemeClr val="accent1">
                    <a:lumMod val="75000"/>
                  </a:schemeClr>
                </a:solidFill>
                <a:latin typeface="Consolas" panose="020B0609020204030204" pitchFamily="49" charset="0"/>
                <a:cs typeface="Consolas" panose="020B0609020204030204" pitchFamily="49" charset="0"/>
              </a:rPr>
              <a:t>docker stop </a:t>
            </a:r>
            <a:r>
              <a:rPr lang="en-US" sz="1000" dirty="0" err="1">
                <a:solidFill>
                  <a:schemeClr val="accent1">
                    <a:lumMod val="75000"/>
                  </a:schemeClr>
                </a:solidFill>
                <a:latin typeface="Consolas" panose="020B0609020204030204" pitchFamily="49" charset="0"/>
                <a:cs typeface="Consolas" panose="020B0609020204030204" pitchFamily="49" charset="0"/>
              </a:rPr>
              <a:t>htown</a:t>
            </a:r>
            <a:r>
              <a:rPr lang="en-US" sz="1000" dirty="0">
                <a:solidFill>
                  <a:schemeClr val="accent1">
                    <a:lumMod val="75000"/>
                  </a:schemeClr>
                </a:solidFill>
                <a:latin typeface="Consolas" panose="020B0609020204030204" pitchFamily="49" charset="0"/>
                <a:cs typeface="Consolas" panose="020B0609020204030204" pitchFamily="49" charset="0"/>
              </a:rPr>
              <a:t>-ubuntu</a:t>
            </a:r>
          </a:p>
          <a:p>
            <a:endParaRPr lang="en-US" sz="1000" dirty="0"/>
          </a:p>
          <a:p>
            <a:r>
              <a:rPr lang="en-US" sz="1200" b="1" dirty="0"/>
              <a:t>Parameters</a:t>
            </a:r>
          </a:p>
          <a:p>
            <a:pPr marL="171450" indent="-171450">
              <a:buFont typeface="Arial" panose="020B0604020202020204" pitchFamily="34" charset="0"/>
              <a:buChar char="•"/>
            </a:pPr>
            <a:r>
              <a:rPr lang="en-US" sz="1000" dirty="0"/>
              <a:t>stop – action to perform on container</a:t>
            </a:r>
          </a:p>
          <a:p>
            <a:pPr marL="171450" indent="-171450">
              <a:buFont typeface="Arial" panose="020B0604020202020204" pitchFamily="34" charset="0"/>
              <a:buChar char="•"/>
            </a:pPr>
            <a:r>
              <a:rPr lang="en-US" sz="1000" dirty="0" err="1"/>
              <a:t>htown</a:t>
            </a:r>
            <a:r>
              <a:rPr lang="en-US" sz="1000" dirty="0"/>
              <a:t>-ubuntu – name of container to act on</a:t>
            </a:r>
          </a:p>
        </p:txBody>
      </p:sp>
      <p:pic>
        <p:nvPicPr>
          <p:cNvPr id="3" name="Picture 2">
            <a:extLst>
              <a:ext uri="{FF2B5EF4-FFF2-40B4-BE49-F238E27FC236}">
                <a16:creationId xmlns:a16="http://schemas.microsoft.com/office/drawing/2014/main" id="{779A0302-9306-4C69-86E7-54A30BBCBDA6}"/>
              </a:ext>
            </a:extLst>
          </p:cNvPr>
          <p:cNvPicPr>
            <a:picLocks noChangeAspect="1"/>
          </p:cNvPicPr>
          <p:nvPr/>
        </p:nvPicPr>
        <p:blipFill>
          <a:blip r:embed="rId2"/>
          <a:stretch>
            <a:fillRect/>
          </a:stretch>
        </p:blipFill>
        <p:spPr>
          <a:xfrm>
            <a:off x="5181600" y="2057400"/>
            <a:ext cx="7010400" cy="4857996"/>
          </a:xfrm>
          <a:prstGeom prst="rect">
            <a:avLst/>
          </a:prstGeom>
        </p:spPr>
      </p:pic>
    </p:spTree>
    <p:extLst>
      <p:ext uri="{BB962C8B-B14F-4D97-AF65-F5344CB8AC3E}">
        <p14:creationId xmlns:p14="http://schemas.microsoft.com/office/powerpoint/2010/main" val="16636543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5D6102-506A-CA2A-BFE9-F2F24634B5F3}"/>
              </a:ext>
            </a:extLst>
          </p:cNvPr>
          <p:cNvSpPr/>
          <p:nvPr/>
        </p:nvSpPr>
        <p:spPr>
          <a:xfrm>
            <a:off x="0" y="0"/>
            <a:ext cx="12192000" cy="6858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7B3393D-781F-11D8-C930-E92EBC7CE1EA}"/>
              </a:ext>
            </a:extLst>
          </p:cNvPr>
          <p:cNvSpPr/>
          <p:nvPr/>
        </p:nvSpPr>
        <p:spPr>
          <a:xfrm>
            <a:off x="0" y="6515099"/>
            <a:ext cx="12192000" cy="341489"/>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9079191F-A12F-3989-4119-07879E46D6CE}"/>
              </a:ext>
            </a:extLst>
          </p:cNvPr>
          <p:cNvSpPr txBox="1"/>
          <p:nvPr/>
        </p:nvSpPr>
        <p:spPr>
          <a:xfrm>
            <a:off x="152400" y="6547344"/>
            <a:ext cx="5829300" cy="276999"/>
          </a:xfrm>
          <a:prstGeom prst="rect">
            <a:avLst/>
          </a:prstGeom>
          <a:noFill/>
        </p:spPr>
        <p:txBody>
          <a:bodyPr wrap="square" rtlCol="0">
            <a:spAutoFit/>
          </a:bodyPr>
          <a:lstStyle/>
          <a:p>
            <a:r>
              <a:rPr lang="en-US" sz="1200" dirty="0">
                <a:solidFill>
                  <a:schemeClr val="bg1"/>
                </a:solidFill>
              </a:rPr>
              <a:t>Created by Shawn </a:t>
            </a:r>
            <a:r>
              <a:rPr lang="en-US" sz="1200" dirty="0" err="1">
                <a:solidFill>
                  <a:schemeClr val="bg1"/>
                </a:solidFill>
              </a:rPr>
              <a:t>Zernik</a:t>
            </a:r>
            <a:r>
              <a:rPr lang="en-US" sz="1200" dirty="0">
                <a:solidFill>
                  <a:schemeClr val="bg1"/>
                </a:solidFill>
              </a:rPr>
              <a:t> on 1/4/2024</a:t>
            </a:r>
          </a:p>
        </p:txBody>
      </p:sp>
      <p:sp>
        <p:nvSpPr>
          <p:cNvPr id="14" name="TextBox 13">
            <a:extLst>
              <a:ext uri="{FF2B5EF4-FFF2-40B4-BE49-F238E27FC236}">
                <a16:creationId xmlns:a16="http://schemas.microsoft.com/office/drawing/2014/main" id="{447D253E-B6D1-91B9-EEF9-C95B568E2B7B}"/>
              </a:ext>
            </a:extLst>
          </p:cNvPr>
          <p:cNvSpPr txBox="1"/>
          <p:nvPr/>
        </p:nvSpPr>
        <p:spPr>
          <a:xfrm>
            <a:off x="6096000" y="6547344"/>
            <a:ext cx="5943600" cy="276999"/>
          </a:xfrm>
          <a:prstGeom prst="rect">
            <a:avLst/>
          </a:prstGeom>
          <a:noFill/>
        </p:spPr>
        <p:txBody>
          <a:bodyPr wrap="square" rtlCol="0">
            <a:spAutoFit/>
          </a:bodyPr>
          <a:lstStyle/>
          <a:p>
            <a:pPr algn="r"/>
            <a:r>
              <a:rPr lang="en-US" sz="1200" dirty="0">
                <a:solidFill>
                  <a:schemeClr val="bg1"/>
                </a:solidFill>
              </a:rPr>
              <a:t>Slide </a:t>
            </a:r>
            <a:fld id="{6FA3485A-F454-114E-8FF0-4E63EF5BDB5A}" type="slidenum">
              <a:rPr lang="en-US" sz="1200" smtClean="0">
                <a:solidFill>
                  <a:schemeClr val="bg1"/>
                </a:solidFill>
              </a:rPr>
              <a:t>67</a:t>
            </a:fld>
            <a:endParaRPr lang="en-US" sz="1200" dirty="0">
              <a:solidFill>
                <a:schemeClr val="bg1"/>
              </a:solidFill>
            </a:endParaRPr>
          </a:p>
        </p:txBody>
      </p:sp>
      <p:sp>
        <p:nvSpPr>
          <p:cNvPr id="15" name="TextBox 14">
            <a:extLst>
              <a:ext uri="{FF2B5EF4-FFF2-40B4-BE49-F238E27FC236}">
                <a16:creationId xmlns:a16="http://schemas.microsoft.com/office/drawing/2014/main" id="{B0659C44-A5CF-346C-0C24-FFC9AD8A5067}"/>
              </a:ext>
            </a:extLst>
          </p:cNvPr>
          <p:cNvSpPr txBox="1"/>
          <p:nvPr/>
        </p:nvSpPr>
        <p:spPr>
          <a:xfrm>
            <a:off x="152400" y="114300"/>
            <a:ext cx="11887200" cy="461665"/>
          </a:xfrm>
          <a:prstGeom prst="rect">
            <a:avLst/>
          </a:prstGeom>
          <a:noFill/>
        </p:spPr>
        <p:txBody>
          <a:bodyPr wrap="square" rtlCol="0">
            <a:spAutoFit/>
          </a:bodyPr>
          <a:lstStyle/>
          <a:p>
            <a:r>
              <a:rPr lang="en-US" sz="2400" b="1" dirty="0">
                <a:solidFill>
                  <a:schemeClr val="bg1"/>
                </a:solidFill>
              </a:rPr>
              <a:t>Containerization – Ubuntu Image – Listing All</a:t>
            </a:r>
          </a:p>
        </p:txBody>
      </p:sp>
      <p:sp>
        <p:nvSpPr>
          <p:cNvPr id="16" name="TextBox 15">
            <a:extLst>
              <a:ext uri="{FF2B5EF4-FFF2-40B4-BE49-F238E27FC236}">
                <a16:creationId xmlns:a16="http://schemas.microsoft.com/office/drawing/2014/main" id="{F6350C80-858E-A803-4884-75C39ED7AED3}"/>
              </a:ext>
            </a:extLst>
          </p:cNvPr>
          <p:cNvSpPr txBox="1"/>
          <p:nvPr/>
        </p:nvSpPr>
        <p:spPr>
          <a:xfrm>
            <a:off x="609600" y="914400"/>
            <a:ext cx="10972800" cy="646331"/>
          </a:xfrm>
          <a:prstGeom prst="rect">
            <a:avLst/>
          </a:prstGeom>
          <a:noFill/>
        </p:spPr>
        <p:txBody>
          <a:bodyPr wrap="square" rtlCol="0">
            <a:spAutoFit/>
          </a:bodyPr>
          <a:lstStyle/>
          <a:p>
            <a:r>
              <a:rPr lang="en-US" dirty="0"/>
              <a:t>Listing only the running containers gives you an incomplete view.  We’ll often want to see all the containers, running or not.</a:t>
            </a:r>
          </a:p>
        </p:txBody>
      </p:sp>
      <p:sp>
        <p:nvSpPr>
          <p:cNvPr id="2" name="TextBox 1">
            <a:extLst>
              <a:ext uri="{FF2B5EF4-FFF2-40B4-BE49-F238E27FC236}">
                <a16:creationId xmlns:a16="http://schemas.microsoft.com/office/drawing/2014/main" id="{2C1E5F4D-975A-08FF-22B8-E40F33FC652A}"/>
              </a:ext>
            </a:extLst>
          </p:cNvPr>
          <p:cNvSpPr txBox="1"/>
          <p:nvPr/>
        </p:nvSpPr>
        <p:spPr>
          <a:xfrm>
            <a:off x="609600" y="2514600"/>
            <a:ext cx="5257800" cy="1169551"/>
          </a:xfrm>
          <a:prstGeom prst="rect">
            <a:avLst/>
          </a:prstGeom>
          <a:noFill/>
        </p:spPr>
        <p:txBody>
          <a:bodyPr wrap="square" rtlCol="0">
            <a:spAutoFit/>
          </a:bodyPr>
          <a:lstStyle/>
          <a:p>
            <a:r>
              <a:rPr lang="en-US" b="1" dirty="0"/>
              <a:t>List All Containers</a:t>
            </a:r>
          </a:p>
          <a:p>
            <a:r>
              <a:rPr lang="en-US" sz="1000" dirty="0">
                <a:solidFill>
                  <a:schemeClr val="accent1">
                    <a:lumMod val="75000"/>
                  </a:schemeClr>
                </a:solidFill>
                <a:latin typeface="Consolas" panose="020B0609020204030204" pitchFamily="49" charset="0"/>
                <a:cs typeface="Consolas" panose="020B0609020204030204" pitchFamily="49" charset="0"/>
              </a:rPr>
              <a:t>docker </a:t>
            </a:r>
            <a:r>
              <a:rPr lang="en-US" sz="1000" dirty="0" err="1">
                <a:solidFill>
                  <a:schemeClr val="accent1">
                    <a:lumMod val="75000"/>
                  </a:schemeClr>
                </a:solidFill>
                <a:latin typeface="Consolas" panose="020B0609020204030204" pitchFamily="49" charset="0"/>
                <a:cs typeface="Consolas" panose="020B0609020204030204" pitchFamily="49" charset="0"/>
              </a:rPr>
              <a:t>ps</a:t>
            </a:r>
            <a:r>
              <a:rPr lang="en-US" sz="1000" dirty="0">
                <a:solidFill>
                  <a:schemeClr val="accent1">
                    <a:lumMod val="75000"/>
                  </a:schemeClr>
                </a:solidFill>
                <a:latin typeface="Consolas" panose="020B0609020204030204" pitchFamily="49" charset="0"/>
                <a:cs typeface="Consolas" panose="020B0609020204030204" pitchFamily="49" charset="0"/>
              </a:rPr>
              <a:t> -a</a:t>
            </a:r>
          </a:p>
          <a:p>
            <a:endParaRPr lang="en-US" sz="1000" dirty="0"/>
          </a:p>
          <a:p>
            <a:r>
              <a:rPr lang="en-US" sz="1200" b="1" dirty="0"/>
              <a:t>Parameters</a:t>
            </a:r>
          </a:p>
          <a:p>
            <a:pPr marL="171450" indent="-171450">
              <a:buFont typeface="Arial" panose="020B0604020202020204" pitchFamily="34" charset="0"/>
              <a:buChar char="•"/>
            </a:pPr>
            <a:r>
              <a:rPr lang="en-US" sz="1000" dirty="0" err="1"/>
              <a:t>ps</a:t>
            </a:r>
            <a:r>
              <a:rPr lang="en-US" sz="1000" dirty="0"/>
              <a:t> – print status</a:t>
            </a:r>
          </a:p>
          <a:p>
            <a:pPr marL="171450" indent="-171450">
              <a:buFont typeface="Arial" panose="020B0604020202020204" pitchFamily="34" charset="0"/>
              <a:buChar char="•"/>
            </a:pPr>
            <a:r>
              <a:rPr lang="en-US" sz="1000" dirty="0"/>
              <a:t>-a – all, event not running</a:t>
            </a:r>
          </a:p>
        </p:txBody>
      </p:sp>
      <p:pic>
        <p:nvPicPr>
          <p:cNvPr id="3" name="Picture 2">
            <a:extLst>
              <a:ext uri="{FF2B5EF4-FFF2-40B4-BE49-F238E27FC236}">
                <a16:creationId xmlns:a16="http://schemas.microsoft.com/office/drawing/2014/main" id="{AF5DBBD4-BE04-6CAE-95B8-A7A52C51B9FA}"/>
              </a:ext>
            </a:extLst>
          </p:cNvPr>
          <p:cNvPicPr>
            <a:picLocks noChangeAspect="1"/>
          </p:cNvPicPr>
          <p:nvPr/>
        </p:nvPicPr>
        <p:blipFill>
          <a:blip r:embed="rId2"/>
          <a:stretch>
            <a:fillRect/>
          </a:stretch>
        </p:blipFill>
        <p:spPr>
          <a:xfrm>
            <a:off x="5181600" y="2128243"/>
            <a:ext cx="7010400" cy="4857996"/>
          </a:xfrm>
          <a:prstGeom prst="rect">
            <a:avLst/>
          </a:prstGeom>
        </p:spPr>
      </p:pic>
    </p:spTree>
    <p:extLst>
      <p:ext uri="{BB962C8B-B14F-4D97-AF65-F5344CB8AC3E}">
        <p14:creationId xmlns:p14="http://schemas.microsoft.com/office/powerpoint/2010/main" val="329093023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5D6102-506A-CA2A-BFE9-F2F24634B5F3}"/>
              </a:ext>
            </a:extLst>
          </p:cNvPr>
          <p:cNvSpPr/>
          <p:nvPr/>
        </p:nvSpPr>
        <p:spPr>
          <a:xfrm>
            <a:off x="0" y="0"/>
            <a:ext cx="12192000" cy="6858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7B3393D-781F-11D8-C930-E92EBC7CE1EA}"/>
              </a:ext>
            </a:extLst>
          </p:cNvPr>
          <p:cNvSpPr/>
          <p:nvPr/>
        </p:nvSpPr>
        <p:spPr>
          <a:xfrm>
            <a:off x="0" y="6515099"/>
            <a:ext cx="12192000" cy="341489"/>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9079191F-A12F-3989-4119-07879E46D6CE}"/>
              </a:ext>
            </a:extLst>
          </p:cNvPr>
          <p:cNvSpPr txBox="1"/>
          <p:nvPr/>
        </p:nvSpPr>
        <p:spPr>
          <a:xfrm>
            <a:off x="152400" y="6547344"/>
            <a:ext cx="5829300" cy="276999"/>
          </a:xfrm>
          <a:prstGeom prst="rect">
            <a:avLst/>
          </a:prstGeom>
          <a:noFill/>
        </p:spPr>
        <p:txBody>
          <a:bodyPr wrap="square" rtlCol="0">
            <a:spAutoFit/>
          </a:bodyPr>
          <a:lstStyle/>
          <a:p>
            <a:r>
              <a:rPr lang="en-US" sz="1200" dirty="0">
                <a:solidFill>
                  <a:schemeClr val="bg1"/>
                </a:solidFill>
              </a:rPr>
              <a:t>Created by Shawn </a:t>
            </a:r>
            <a:r>
              <a:rPr lang="en-US" sz="1200" dirty="0" err="1">
                <a:solidFill>
                  <a:schemeClr val="bg1"/>
                </a:solidFill>
              </a:rPr>
              <a:t>Zernik</a:t>
            </a:r>
            <a:r>
              <a:rPr lang="en-US" sz="1200" dirty="0">
                <a:solidFill>
                  <a:schemeClr val="bg1"/>
                </a:solidFill>
              </a:rPr>
              <a:t> on 1/4/2024</a:t>
            </a:r>
          </a:p>
        </p:txBody>
      </p:sp>
      <p:sp>
        <p:nvSpPr>
          <p:cNvPr id="14" name="TextBox 13">
            <a:extLst>
              <a:ext uri="{FF2B5EF4-FFF2-40B4-BE49-F238E27FC236}">
                <a16:creationId xmlns:a16="http://schemas.microsoft.com/office/drawing/2014/main" id="{447D253E-B6D1-91B9-EEF9-C95B568E2B7B}"/>
              </a:ext>
            </a:extLst>
          </p:cNvPr>
          <p:cNvSpPr txBox="1"/>
          <p:nvPr/>
        </p:nvSpPr>
        <p:spPr>
          <a:xfrm>
            <a:off x="6096000" y="6547344"/>
            <a:ext cx="5943600" cy="276999"/>
          </a:xfrm>
          <a:prstGeom prst="rect">
            <a:avLst/>
          </a:prstGeom>
          <a:noFill/>
        </p:spPr>
        <p:txBody>
          <a:bodyPr wrap="square" rtlCol="0">
            <a:spAutoFit/>
          </a:bodyPr>
          <a:lstStyle/>
          <a:p>
            <a:pPr algn="r"/>
            <a:r>
              <a:rPr lang="en-US" sz="1200" dirty="0">
                <a:solidFill>
                  <a:schemeClr val="bg1"/>
                </a:solidFill>
              </a:rPr>
              <a:t>Slide </a:t>
            </a:r>
            <a:fld id="{6FA3485A-F454-114E-8FF0-4E63EF5BDB5A}" type="slidenum">
              <a:rPr lang="en-US" sz="1200" smtClean="0">
                <a:solidFill>
                  <a:schemeClr val="bg1"/>
                </a:solidFill>
              </a:rPr>
              <a:t>68</a:t>
            </a:fld>
            <a:endParaRPr lang="en-US" sz="1200" dirty="0">
              <a:solidFill>
                <a:schemeClr val="bg1"/>
              </a:solidFill>
            </a:endParaRPr>
          </a:p>
        </p:txBody>
      </p:sp>
      <p:sp>
        <p:nvSpPr>
          <p:cNvPr id="15" name="TextBox 14">
            <a:extLst>
              <a:ext uri="{FF2B5EF4-FFF2-40B4-BE49-F238E27FC236}">
                <a16:creationId xmlns:a16="http://schemas.microsoft.com/office/drawing/2014/main" id="{B0659C44-A5CF-346C-0C24-FFC9AD8A5067}"/>
              </a:ext>
            </a:extLst>
          </p:cNvPr>
          <p:cNvSpPr txBox="1"/>
          <p:nvPr/>
        </p:nvSpPr>
        <p:spPr>
          <a:xfrm>
            <a:off x="152400" y="114300"/>
            <a:ext cx="11887200" cy="461665"/>
          </a:xfrm>
          <a:prstGeom prst="rect">
            <a:avLst/>
          </a:prstGeom>
          <a:noFill/>
        </p:spPr>
        <p:txBody>
          <a:bodyPr wrap="square" rtlCol="0">
            <a:spAutoFit/>
          </a:bodyPr>
          <a:lstStyle/>
          <a:p>
            <a:r>
              <a:rPr lang="en-US" sz="2400" b="1" dirty="0">
                <a:solidFill>
                  <a:schemeClr val="bg1"/>
                </a:solidFill>
              </a:rPr>
              <a:t>Containerization – Ubuntu Image - Deleting</a:t>
            </a:r>
          </a:p>
        </p:txBody>
      </p:sp>
      <p:sp>
        <p:nvSpPr>
          <p:cNvPr id="16" name="TextBox 15">
            <a:extLst>
              <a:ext uri="{FF2B5EF4-FFF2-40B4-BE49-F238E27FC236}">
                <a16:creationId xmlns:a16="http://schemas.microsoft.com/office/drawing/2014/main" id="{F6350C80-858E-A803-4884-75C39ED7AED3}"/>
              </a:ext>
            </a:extLst>
          </p:cNvPr>
          <p:cNvSpPr txBox="1"/>
          <p:nvPr/>
        </p:nvSpPr>
        <p:spPr>
          <a:xfrm>
            <a:off x="609600" y="914400"/>
            <a:ext cx="10972800" cy="369332"/>
          </a:xfrm>
          <a:prstGeom prst="rect">
            <a:avLst/>
          </a:prstGeom>
          <a:noFill/>
        </p:spPr>
        <p:txBody>
          <a:bodyPr wrap="square" rtlCol="0">
            <a:spAutoFit/>
          </a:bodyPr>
          <a:lstStyle/>
          <a:p>
            <a:r>
              <a:rPr lang="en-US" dirty="0"/>
              <a:t>When your done, delete the containers to free up space on your drive.</a:t>
            </a:r>
          </a:p>
        </p:txBody>
      </p:sp>
      <p:sp>
        <p:nvSpPr>
          <p:cNvPr id="2" name="TextBox 1">
            <a:extLst>
              <a:ext uri="{FF2B5EF4-FFF2-40B4-BE49-F238E27FC236}">
                <a16:creationId xmlns:a16="http://schemas.microsoft.com/office/drawing/2014/main" id="{2C1E5F4D-975A-08FF-22B8-E40F33FC652A}"/>
              </a:ext>
            </a:extLst>
          </p:cNvPr>
          <p:cNvSpPr txBox="1"/>
          <p:nvPr/>
        </p:nvSpPr>
        <p:spPr>
          <a:xfrm>
            <a:off x="609600" y="2514600"/>
            <a:ext cx="5257800" cy="1169551"/>
          </a:xfrm>
          <a:prstGeom prst="rect">
            <a:avLst/>
          </a:prstGeom>
          <a:noFill/>
        </p:spPr>
        <p:txBody>
          <a:bodyPr wrap="square" rtlCol="0">
            <a:spAutoFit/>
          </a:bodyPr>
          <a:lstStyle/>
          <a:p>
            <a:r>
              <a:rPr lang="en-US" b="1" dirty="0"/>
              <a:t>Delete Container</a:t>
            </a:r>
          </a:p>
          <a:p>
            <a:r>
              <a:rPr lang="en-US" sz="1000" dirty="0">
                <a:solidFill>
                  <a:schemeClr val="accent1">
                    <a:lumMod val="75000"/>
                  </a:schemeClr>
                </a:solidFill>
                <a:latin typeface="Consolas" panose="020B0609020204030204" pitchFamily="49" charset="0"/>
                <a:cs typeface="Consolas" panose="020B0609020204030204" pitchFamily="49" charset="0"/>
              </a:rPr>
              <a:t>docker rm </a:t>
            </a:r>
            <a:r>
              <a:rPr lang="en-US" sz="1000" dirty="0" err="1">
                <a:solidFill>
                  <a:schemeClr val="accent1">
                    <a:lumMod val="75000"/>
                  </a:schemeClr>
                </a:solidFill>
                <a:latin typeface="Consolas" panose="020B0609020204030204" pitchFamily="49" charset="0"/>
                <a:cs typeface="Consolas" panose="020B0609020204030204" pitchFamily="49" charset="0"/>
              </a:rPr>
              <a:t>htown</a:t>
            </a:r>
            <a:r>
              <a:rPr lang="en-US" sz="1000" dirty="0">
                <a:solidFill>
                  <a:schemeClr val="accent1">
                    <a:lumMod val="75000"/>
                  </a:schemeClr>
                </a:solidFill>
                <a:latin typeface="Consolas" panose="020B0609020204030204" pitchFamily="49" charset="0"/>
                <a:cs typeface="Consolas" panose="020B0609020204030204" pitchFamily="49" charset="0"/>
              </a:rPr>
              <a:t>-ubuntu</a:t>
            </a:r>
          </a:p>
          <a:p>
            <a:endParaRPr lang="en-US" sz="1000" dirty="0"/>
          </a:p>
          <a:p>
            <a:r>
              <a:rPr lang="en-US" sz="1200" b="1" dirty="0"/>
              <a:t>Parameters</a:t>
            </a:r>
          </a:p>
          <a:p>
            <a:pPr marL="171450" indent="-171450">
              <a:buFont typeface="Arial" panose="020B0604020202020204" pitchFamily="34" charset="0"/>
              <a:buChar char="•"/>
            </a:pPr>
            <a:r>
              <a:rPr lang="en-US" sz="1000" dirty="0"/>
              <a:t>rm – delete action to perform on container</a:t>
            </a:r>
          </a:p>
          <a:p>
            <a:pPr marL="171450" indent="-171450">
              <a:buFont typeface="Arial" panose="020B0604020202020204" pitchFamily="34" charset="0"/>
              <a:buChar char="•"/>
            </a:pPr>
            <a:r>
              <a:rPr lang="en-US" sz="1000" dirty="0" err="1"/>
              <a:t>htown</a:t>
            </a:r>
            <a:r>
              <a:rPr lang="en-US" sz="1000" dirty="0"/>
              <a:t>-ubuntu – name of container to act on</a:t>
            </a:r>
          </a:p>
        </p:txBody>
      </p:sp>
      <p:pic>
        <p:nvPicPr>
          <p:cNvPr id="3" name="Picture 2">
            <a:extLst>
              <a:ext uri="{FF2B5EF4-FFF2-40B4-BE49-F238E27FC236}">
                <a16:creationId xmlns:a16="http://schemas.microsoft.com/office/drawing/2014/main" id="{3953EE34-E002-28E7-B031-0F8E66D3EBAC}"/>
              </a:ext>
            </a:extLst>
          </p:cNvPr>
          <p:cNvPicPr>
            <a:picLocks noChangeAspect="1"/>
          </p:cNvPicPr>
          <p:nvPr/>
        </p:nvPicPr>
        <p:blipFill>
          <a:blip r:embed="rId2"/>
          <a:stretch>
            <a:fillRect/>
          </a:stretch>
        </p:blipFill>
        <p:spPr>
          <a:xfrm>
            <a:off x="5181600" y="2128243"/>
            <a:ext cx="7010400" cy="4857996"/>
          </a:xfrm>
          <a:prstGeom prst="rect">
            <a:avLst/>
          </a:prstGeom>
        </p:spPr>
      </p:pic>
    </p:spTree>
    <p:extLst>
      <p:ext uri="{BB962C8B-B14F-4D97-AF65-F5344CB8AC3E}">
        <p14:creationId xmlns:p14="http://schemas.microsoft.com/office/powerpoint/2010/main" val="72891132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5D6102-506A-CA2A-BFE9-F2F24634B5F3}"/>
              </a:ext>
            </a:extLst>
          </p:cNvPr>
          <p:cNvSpPr/>
          <p:nvPr/>
        </p:nvSpPr>
        <p:spPr>
          <a:xfrm>
            <a:off x="0" y="0"/>
            <a:ext cx="12192000" cy="6858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7B3393D-781F-11D8-C930-E92EBC7CE1EA}"/>
              </a:ext>
            </a:extLst>
          </p:cNvPr>
          <p:cNvSpPr/>
          <p:nvPr/>
        </p:nvSpPr>
        <p:spPr>
          <a:xfrm>
            <a:off x="0" y="6515099"/>
            <a:ext cx="12192000" cy="341489"/>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9079191F-A12F-3989-4119-07879E46D6CE}"/>
              </a:ext>
            </a:extLst>
          </p:cNvPr>
          <p:cNvSpPr txBox="1"/>
          <p:nvPr/>
        </p:nvSpPr>
        <p:spPr>
          <a:xfrm>
            <a:off x="152400" y="6547344"/>
            <a:ext cx="5829300" cy="276999"/>
          </a:xfrm>
          <a:prstGeom prst="rect">
            <a:avLst/>
          </a:prstGeom>
          <a:noFill/>
        </p:spPr>
        <p:txBody>
          <a:bodyPr wrap="square" rtlCol="0">
            <a:spAutoFit/>
          </a:bodyPr>
          <a:lstStyle/>
          <a:p>
            <a:r>
              <a:rPr lang="en-US" sz="1200" dirty="0">
                <a:solidFill>
                  <a:schemeClr val="bg1"/>
                </a:solidFill>
              </a:rPr>
              <a:t>Created by Shawn </a:t>
            </a:r>
            <a:r>
              <a:rPr lang="en-US" sz="1200" dirty="0" err="1">
                <a:solidFill>
                  <a:schemeClr val="bg1"/>
                </a:solidFill>
              </a:rPr>
              <a:t>Zernik</a:t>
            </a:r>
            <a:r>
              <a:rPr lang="en-US" sz="1200" dirty="0">
                <a:solidFill>
                  <a:schemeClr val="bg1"/>
                </a:solidFill>
              </a:rPr>
              <a:t> on 1/4/2024</a:t>
            </a:r>
          </a:p>
        </p:txBody>
      </p:sp>
      <p:sp>
        <p:nvSpPr>
          <p:cNvPr id="14" name="TextBox 13">
            <a:extLst>
              <a:ext uri="{FF2B5EF4-FFF2-40B4-BE49-F238E27FC236}">
                <a16:creationId xmlns:a16="http://schemas.microsoft.com/office/drawing/2014/main" id="{447D253E-B6D1-91B9-EEF9-C95B568E2B7B}"/>
              </a:ext>
            </a:extLst>
          </p:cNvPr>
          <p:cNvSpPr txBox="1"/>
          <p:nvPr/>
        </p:nvSpPr>
        <p:spPr>
          <a:xfrm>
            <a:off x="6096000" y="6547344"/>
            <a:ext cx="5943600" cy="276999"/>
          </a:xfrm>
          <a:prstGeom prst="rect">
            <a:avLst/>
          </a:prstGeom>
          <a:noFill/>
        </p:spPr>
        <p:txBody>
          <a:bodyPr wrap="square" rtlCol="0">
            <a:spAutoFit/>
          </a:bodyPr>
          <a:lstStyle/>
          <a:p>
            <a:pPr algn="r"/>
            <a:r>
              <a:rPr lang="en-US" sz="1200" dirty="0">
                <a:solidFill>
                  <a:schemeClr val="bg1"/>
                </a:solidFill>
              </a:rPr>
              <a:t>Slide </a:t>
            </a:r>
            <a:fld id="{6FA3485A-F454-114E-8FF0-4E63EF5BDB5A}" type="slidenum">
              <a:rPr lang="en-US" sz="1200" smtClean="0">
                <a:solidFill>
                  <a:schemeClr val="bg1"/>
                </a:solidFill>
              </a:rPr>
              <a:t>69</a:t>
            </a:fld>
            <a:endParaRPr lang="en-US" sz="1200" dirty="0">
              <a:solidFill>
                <a:schemeClr val="bg1"/>
              </a:solidFill>
            </a:endParaRPr>
          </a:p>
        </p:txBody>
      </p:sp>
      <p:sp>
        <p:nvSpPr>
          <p:cNvPr id="15" name="TextBox 14">
            <a:extLst>
              <a:ext uri="{FF2B5EF4-FFF2-40B4-BE49-F238E27FC236}">
                <a16:creationId xmlns:a16="http://schemas.microsoft.com/office/drawing/2014/main" id="{B0659C44-A5CF-346C-0C24-FFC9AD8A5067}"/>
              </a:ext>
            </a:extLst>
          </p:cNvPr>
          <p:cNvSpPr txBox="1"/>
          <p:nvPr/>
        </p:nvSpPr>
        <p:spPr>
          <a:xfrm>
            <a:off x="152400" y="114300"/>
            <a:ext cx="11887200" cy="461665"/>
          </a:xfrm>
          <a:prstGeom prst="rect">
            <a:avLst/>
          </a:prstGeom>
          <a:noFill/>
        </p:spPr>
        <p:txBody>
          <a:bodyPr wrap="square" rtlCol="0">
            <a:spAutoFit/>
          </a:bodyPr>
          <a:lstStyle/>
          <a:p>
            <a:r>
              <a:rPr lang="en-US" sz="2400" b="1" dirty="0">
                <a:solidFill>
                  <a:schemeClr val="bg1"/>
                </a:solidFill>
              </a:rPr>
              <a:t>Containerization – Ubuntu Image – Final Note</a:t>
            </a:r>
          </a:p>
        </p:txBody>
      </p:sp>
      <p:sp>
        <p:nvSpPr>
          <p:cNvPr id="4" name="TextBox 3">
            <a:extLst>
              <a:ext uri="{FF2B5EF4-FFF2-40B4-BE49-F238E27FC236}">
                <a16:creationId xmlns:a16="http://schemas.microsoft.com/office/drawing/2014/main" id="{368605F5-9C68-D6EB-3413-227BE7C58D96}"/>
              </a:ext>
            </a:extLst>
          </p:cNvPr>
          <p:cNvSpPr txBox="1"/>
          <p:nvPr/>
        </p:nvSpPr>
        <p:spPr>
          <a:xfrm>
            <a:off x="3352800" y="2171700"/>
            <a:ext cx="5486400" cy="2585323"/>
          </a:xfrm>
          <a:prstGeom prst="rect">
            <a:avLst/>
          </a:prstGeom>
          <a:noFill/>
        </p:spPr>
        <p:txBody>
          <a:bodyPr wrap="square" rtlCol="0">
            <a:spAutoFit/>
          </a:bodyPr>
          <a:lstStyle/>
          <a:p>
            <a:r>
              <a:rPr lang="en-US" dirty="0"/>
              <a:t>As a final note, remember that the network your containers run in is not the same as the host operating systems.  Running an ubuntu box on the same network as your containers is an awesome troubleshooting tool.</a:t>
            </a:r>
          </a:p>
          <a:p>
            <a:endParaRPr lang="en-US" dirty="0"/>
          </a:p>
          <a:p>
            <a:r>
              <a:rPr lang="en-US" dirty="0"/>
              <a:t>Finally, we will not list the commands to create, start, stop, delete, nor list containers in the next sections.  We will focus on some specifics around the images we’ll be using.</a:t>
            </a:r>
          </a:p>
        </p:txBody>
      </p:sp>
    </p:spTree>
    <p:extLst>
      <p:ext uri="{BB962C8B-B14F-4D97-AF65-F5344CB8AC3E}">
        <p14:creationId xmlns:p14="http://schemas.microsoft.com/office/powerpoint/2010/main" val="23809806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5D6102-506A-CA2A-BFE9-F2F24634B5F3}"/>
              </a:ext>
            </a:extLst>
          </p:cNvPr>
          <p:cNvSpPr/>
          <p:nvPr/>
        </p:nvSpPr>
        <p:spPr>
          <a:xfrm>
            <a:off x="0" y="0"/>
            <a:ext cx="12192000" cy="6858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7B3393D-781F-11D8-C930-E92EBC7CE1EA}"/>
              </a:ext>
            </a:extLst>
          </p:cNvPr>
          <p:cNvSpPr/>
          <p:nvPr/>
        </p:nvSpPr>
        <p:spPr>
          <a:xfrm>
            <a:off x="0" y="6515099"/>
            <a:ext cx="12192000" cy="341489"/>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9079191F-A12F-3989-4119-07879E46D6CE}"/>
              </a:ext>
            </a:extLst>
          </p:cNvPr>
          <p:cNvSpPr txBox="1"/>
          <p:nvPr/>
        </p:nvSpPr>
        <p:spPr>
          <a:xfrm>
            <a:off x="152400" y="6547344"/>
            <a:ext cx="5829300" cy="276999"/>
          </a:xfrm>
          <a:prstGeom prst="rect">
            <a:avLst/>
          </a:prstGeom>
          <a:noFill/>
        </p:spPr>
        <p:txBody>
          <a:bodyPr wrap="square" rtlCol="0">
            <a:spAutoFit/>
          </a:bodyPr>
          <a:lstStyle/>
          <a:p>
            <a:r>
              <a:rPr lang="en-US" sz="1200" dirty="0">
                <a:solidFill>
                  <a:schemeClr val="bg1"/>
                </a:solidFill>
              </a:rPr>
              <a:t>Created by Shawn </a:t>
            </a:r>
            <a:r>
              <a:rPr lang="en-US" sz="1200" dirty="0" err="1">
                <a:solidFill>
                  <a:schemeClr val="bg1"/>
                </a:solidFill>
              </a:rPr>
              <a:t>Zernik</a:t>
            </a:r>
            <a:r>
              <a:rPr lang="en-US" sz="1200" dirty="0">
                <a:solidFill>
                  <a:schemeClr val="bg1"/>
                </a:solidFill>
              </a:rPr>
              <a:t> on 1/4/2024</a:t>
            </a:r>
          </a:p>
        </p:txBody>
      </p:sp>
      <p:sp>
        <p:nvSpPr>
          <p:cNvPr id="14" name="TextBox 13">
            <a:extLst>
              <a:ext uri="{FF2B5EF4-FFF2-40B4-BE49-F238E27FC236}">
                <a16:creationId xmlns:a16="http://schemas.microsoft.com/office/drawing/2014/main" id="{447D253E-B6D1-91B9-EEF9-C95B568E2B7B}"/>
              </a:ext>
            </a:extLst>
          </p:cNvPr>
          <p:cNvSpPr txBox="1"/>
          <p:nvPr/>
        </p:nvSpPr>
        <p:spPr>
          <a:xfrm>
            <a:off x="6096000" y="6547344"/>
            <a:ext cx="5943600" cy="276999"/>
          </a:xfrm>
          <a:prstGeom prst="rect">
            <a:avLst/>
          </a:prstGeom>
          <a:noFill/>
        </p:spPr>
        <p:txBody>
          <a:bodyPr wrap="square" rtlCol="0">
            <a:spAutoFit/>
          </a:bodyPr>
          <a:lstStyle/>
          <a:p>
            <a:pPr algn="r"/>
            <a:r>
              <a:rPr lang="en-US" sz="1200" dirty="0">
                <a:solidFill>
                  <a:schemeClr val="bg1"/>
                </a:solidFill>
              </a:rPr>
              <a:t>Slide </a:t>
            </a:r>
            <a:fld id="{6FA3485A-F454-114E-8FF0-4E63EF5BDB5A}" type="slidenum">
              <a:rPr lang="en-US" sz="1200" smtClean="0">
                <a:solidFill>
                  <a:schemeClr val="bg1"/>
                </a:solidFill>
              </a:rPr>
              <a:t>7</a:t>
            </a:fld>
            <a:endParaRPr lang="en-US" sz="1200" dirty="0">
              <a:solidFill>
                <a:schemeClr val="bg1"/>
              </a:solidFill>
            </a:endParaRPr>
          </a:p>
        </p:txBody>
      </p:sp>
      <p:sp>
        <p:nvSpPr>
          <p:cNvPr id="15" name="TextBox 14">
            <a:extLst>
              <a:ext uri="{FF2B5EF4-FFF2-40B4-BE49-F238E27FC236}">
                <a16:creationId xmlns:a16="http://schemas.microsoft.com/office/drawing/2014/main" id="{B0659C44-A5CF-346C-0C24-FFC9AD8A5067}"/>
              </a:ext>
            </a:extLst>
          </p:cNvPr>
          <p:cNvSpPr txBox="1"/>
          <p:nvPr/>
        </p:nvSpPr>
        <p:spPr>
          <a:xfrm>
            <a:off x="152400" y="114300"/>
            <a:ext cx="11887200" cy="461665"/>
          </a:xfrm>
          <a:prstGeom prst="rect">
            <a:avLst/>
          </a:prstGeom>
          <a:noFill/>
        </p:spPr>
        <p:txBody>
          <a:bodyPr wrap="square" rtlCol="0">
            <a:spAutoFit/>
          </a:bodyPr>
          <a:lstStyle/>
          <a:p>
            <a:r>
              <a:rPr lang="en-US" sz="2400" b="1" dirty="0">
                <a:solidFill>
                  <a:schemeClr val="bg1"/>
                </a:solidFill>
              </a:rPr>
              <a:t>History &amp; Evolution</a:t>
            </a:r>
          </a:p>
        </p:txBody>
      </p:sp>
      <p:sp>
        <p:nvSpPr>
          <p:cNvPr id="16" name="TextBox 15">
            <a:extLst>
              <a:ext uri="{FF2B5EF4-FFF2-40B4-BE49-F238E27FC236}">
                <a16:creationId xmlns:a16="http://schemas.microsoft.com/office/drawing/2014/main" id="{F6350C80-858E-A803-4884-75C39ED7AED3}"/>
              </a:ext>
            </a:extLst>
          </p:cNvPr>
          <p:cNvSpPr txBox="1"/>
          <p:nvPr/>
        </p:nvSpPr>
        <p:spPr>
          <a:xfrm>
            <a:off x="2438400" y="1982212"/>
            <a:ext cx="7315200" cy="3046988"/>
          </a:xfrm>
          <a:prstGeom prst="rect">
            <a:avLst/>
          </a:prstGeom>
          <a:noFill/>
        </p:spPr>
        <p:txBody>
          <a:bodyPr wrap="square" rtlCol="0">
            <a:spAutoFit/>
          </a:bodyPr>
          <a:lstStyle/>
          <a:p>
            <a:r>
              <a:rPr lang="en-US" sz="2400" b="1" dirty="0"/>
              <a:t>Virtualization - New Problem</a:t>
            </a:r>
          </a:p>
          <a:p>
            <a:r>
              <a:rPr lang="en-US" dirty="0"/>
              <a:t>Emulating all hardware is inefficient as computing cycles are used to provide the basic function of the hardware it’s self.</a:t>
            </a:r>
          </a:p>
          <a:p>
            <a:endParaRPr lang="en-US" dirty="0"/>
          </a:p>
          <a:p>
            <a:r>
              <a:rPr lang="en-US" sz="2400" b="1" dirty="0"/>
              <a:t>Solution</a:t>
            </a:r>
            <a:endParaRPr lang="en-US" dirty="0"/>
          </a:p>
          <a:p>
            <a:r>
              <a:rPr lang="en-US" dirty="0"/>
              <a:t>Hardware and software working together allows the guest system to use the underlying hardware to simulate and separate different ‘virtual computers.’  While this gives a good performance increase bringing the virtualized performance closer to the bare metal performance, it requires that the system being virtualized by compatible with the underlying hardware.</a:t>
            </a:r>
          </a:p>
        </p:txBody>
      </p:sp>
    </p:spTree>
    <p:extLst>
      <p:ext uri="{BB962C8B-B14F-4D97-AF65-F5344CB8AC3E}">
        <p14:creationId xmlns:p14="http://schemas.microsoft.com/office/powerpoint/2010/main" val="76670766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5D6102-506A-CA2A-BFE9-F2F24634B5F3}"/>
              </a:ext>
            </a:extLst>
          </p:cNvPr>
          <p:cNvSpPr/>
          <p:nvPr/>
        </p:nvSpPr>
        <p:spPr>
          <a:xfrm>
            <a:off x="0" y="0"/>
            <a:ext cx="12192000" cy="6858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7B3393D-781F-11D8-C930-E92EBC7CE1EA}"/>
              </a:ext>
            </a:extLst>
          </p:cNvPr>
          <p:cNvSpPr/>
          <p:nvPr/>
        </p:nvSpPr>
        <p:spPr>
          <a:xfrm>
            <a:off x="0" y="6515099"/>
            <a:ext cx="12192000" cy="341489"/>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9079191F-A12F-3989-4119-07879E46D6CE}"/>
              </a:ext>
            </a:extLst>
          </p:cNvPr>
          <p:cNvSpPr txBox="1"/>
          <p:nvPr/>
        </p:nvSpPr>
        <p:spPr>
          <a:xfrm>
            <a:off x="152400" y="6547344"/>
            <a:ext cx="5829300" cy="276999"/>
          </a:xfrm>
          <a:prstGeom prst="rect">
            <a:avLst/>
          </a:prstGeom>
          <a:noFill/>
        </p:spPr>
        <p:txBody>
          <a:bodyPr wrap="square" rtlCol="0">
            <a:spAutoFit/>
          </a:bodyPr>
          <a:lstStyle/>
          <a:p>
            <a:r>
              <a:rPr lang="en-US" sz="1200" dirty="0">
                <a:solidFill>
                  <a:schemeClr val="bg1"/>
                </a:solidFill>
              </a:rPr>
              <a:t>Created by Shawn </a:t>
            </a:r>
            <a:r>
              <a:rPr lang="en-US" sz="1200" dirty="0" err="1">
                <a:solidFill>
                  <a:schemeClr val="bg1"/>
                </a:solidFill>
              </a:rPr>
              <a:t>Zernik</a:t>
            </a:r>
            <a:r>
              <a:rPr lang="en-US" sz="1200" dirty="0">
                <a:solidFill>
                  <a:schemeClr val="bg1"/>
                </a:solidFill>
              </a:rPr>
              <a:t> on 1/4/2024</a:t>
            </a:r>
          </a:p>
        </p:txBody>
      </p:sp>
      <p:sp>
        <p:nvSpPr>
          <p:cNvPr id="14" name="TextBox 13">
            <a:extLst>
              <a:ext uri="{FF2B5EF4-FFF2-40B4-BE49-F238E27FC236}">
                <a16:creationId xmlns:a16="http://schemas.microsoft.com/office/drawing/2014/main" id="{447D253E-B6D1-91B9-EEF9-C95B568E2B7B}"/>
              </a:ext>
            </a:extLst>
          </p:cNvPr>
          <p:cNvSpPr txBox="1"/>
          <p:nvPr/>
        </p:nvSpPr>
        <p:spPr>
          <a:xfrm>
            <a:off x="6096000" y="6547344"/>
            <a:ext cx="5943600" cy="276999"/>
          </a:xfrm>
          <a:prstGeom prst="rect">
            <a:avLst/>
          </a:prstGeom>
          <a:noFill/>
        </p:spPr>
        <p:txBody>
          <a:bodyPr wrap="square" rtlCol="0">
            <a:spAutoFit/>
          </a:bodyPr>
          <a:lstStyle/>
          <a:p>
            <a:pPr algn="r"/>
            <a:r>
              <a:rPr lang="en-US" sz="1200" dirty="0">
                <a:solidFill>
                  <a:schemeClr val="bg1"/>
                </a:solidFill>
              </a:rPr>
              <a:t>Slide </a:t>
            </a:r>
            <a:fld id="{6FA3485A-F454-114E-8FF0-4E63EF5BDB5A}" type="slidenum">
              <a:rPr lang="en-US" sz="1200" smtClean="0">
                <a:solidFill>
                  <a:schemeClr val="bg1"/>
                </a:solidFill>
              </a:rPr>
              <a:t>70</a:t>
            </a:fld>
            <a:endParaRPr lang="en-US" sz="1200" dirty="0">
              <a:solidFill>
                <a:schemeClr val="bg1"/>
              </a:solidFill>
            </a:endParaRPr>
          </a:p>
        </p:txBody>
      </p:sp>
      <p:sp>
        <p:nvSpPr>
          <p:cNvPr id="15" name="TextBox 14">
            <a:extLst>
              <a:ext uri="{FF2B5EF4-FFF2-40B4-BE49-F238E27FC236}">
                <a16:creationId xmlns:a16="http://schemas.microsoft.com/office/drawing/2014/main" id="{B0659C44-A5CF-346C-0C24-FFC9AD8A5067}"/>
              </a:ext>
            </a:extLst>
          </p:cNvPr>
          <p:cNvSpPr txBox="1"/>
          <p:nvPr/>
        </p:nvSpPr>
        <p:spPr>
          <a:xfrm>
            <a:off x="152400" y="114300"/>
            <a:ext cx="11887200" cy="461665"/>
          </a:xfrm>
          <a:prstGeom prst="rect">
            <a:avLst/>
          </a:prstGeom>
          <a:noFill/>
        </p:spPr>
        <p:txBody>
          <a:bodyPr wrap="square" rtlCol="0">
            <a:spAutoFit/>
          </a:bodyPr>
          <a:lstStyle/>
          <a:p>
            <a:r>
              <a:rPr lang="en-US" sz="2400" b="1" dirty="0">
                <a:solidFill>
                  <a:schemeClr val="bg1"/>
                </a:solidFill>
              </a:rPr>
              <a:t>Application Development with Kubernetes and AWS</a:t>
            </a:r>
          </a:p>
        </p:txBody>
      </p:sp>
      <p:sp>
        <p:nvSpPr>
          <p:cNvPr id="3" name="Rectangle 2">
            <a:extLst>
              <a:ext uri="{FF2B5EF4-FFF2-40B4-BE49-F238E27FC236}">
                <a16:creationId xmlns:a16="http://schemas.microsoft.com/office/drawing/2014/main" id="{9F34FFAA-EDB2-75A7-1F1A-2382235EA88D}"/>
              </a:ext>
            </a:extLst>
          </p:cNvPr>
          <p:cNvSpPr/>
          <p:nvPr/>
        </p:nvSpPr>
        <p:spPr>
          <a:xfrm>
            <a:off x="0" y="685800"/>
            <a:ext cx="12192000" cy="5829300"/>
          </a:xfrm>
          <a:prstGeom prst="rect">
            <a:avLst/>
          </a:prstGeom>
          <a:no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3600" b="1" dirty="0">
                <a:solidFill>
                  <a:schemeClr val="tx1"/>
                </a:solidFill>
              </a:rPr>
              <a:t>Microsoft SQL Server</a:t>
            </a:r>
          </a:p>
          <a:p>
            <a:pPr algn="ctr"/>
            <a:r>
              <a:rPr lang="en-US" sz="3600" b="1" dirty="0">
                <a:solidFill>
                  <a:schemeClr val="tx1"/>
                </a:solidFill>
              </a:rPr>
              <a:t>Or</a:t>
            </a:r>
          </a:p>
          <a:p>
            <a:pPr algn="ctr"/>
            <a:r>
              <a:rPr lang="en-US" sz="3600" b="1" dirty="0">
                <a:solidFill>
                  <a:schemeClr val="tx1"/>
                </a:solidFill>
              </a:rPr>
              <a:t>Microsoft Azure SQL</a:t>
            </a:r>
          </a:p>
        </p:txBody>
      </p:sp>
    </p:spTree>
    <p:extLst>
      <p:ext uri="{BB962C8B-B14F-4D97-AF65-F5344CB8AC3E}">
        <p14:creationId xmlns:p14="http://schemas.microsoft.com/office/powerpoint/2010/main" val="172953511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5D6102-506A-CA2A-BFE9-F2F24634B5F3}"/>
              </a:ext>
            </a:extLst>
          </p:cNvPr>
          <p:cNvSpPr/>
          <p:nvPr/>
        </p:nvSpPr>
        <p:spPr>
          <a:xfrm>
            <a:off x="0" y="0"/>
            <a:ext cx="12192000" cy="6858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7B3393D-781F-11D8-C930-E92EBC7CE1EA}"/>
              </a:ext>
            </a:extLst>
          </p:cNvPr>
          <p:cNvSpPr/>
          <p:nvPr/>
        </p:nvSpPr>
        <p:spPr>
          <a:xfrm>
            <a:off x="0" y="6515099"/>
            <a:ext cx="12192000" cy="341489"/>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9079191F-A12F-3989-4119-07879E46D6CE}"/>
              </a:ext>
            </a:extLst>
          </p:cNvPr>
          <p:cNvSpPr txBox="1"/>
          <p:nvPr/>
        </p:nvSpPr>
        <p:spPr>
          <a:xfrm>
            <a:off x="152400" y="6547344"/>
            <a:ext cx="5829300" cy="276999"/>
          </a:xfrm>
          <a:prstGeom prst="rect">
            <a:avLst/>
          </a:prstGeom>
          <a:noFill/>
        </p:spPr>
        <p:txBody>
          <a:bodyPr wrap="square" rtlCol="0">
            <a:spAutoFit/>
          </a:bodyPr>
          <a:lstStyle/>
          <a:p>
            <a:r>
              <a:rPr lang="en-US" sz="1200" dirty="0">
                <a:solidFill>
                  <a:schemeClr val="bg1"/>
                </a:solidFill>
              </a:rPr>
              <a:t>Created by Shawn </a:t>
            </a:r>
            <a:r>
              <a:rPr lang="en-US" sz="1200" dirty="0" err="1">
                <a:solidFill>
                  <a:schemeClr val="bg1"/>
                </a:solidFill>
              </a:rPr>
              <a:t>Zernik</a:t>
            </a:r>
            <a:r>
              <a:rPr lang="en-US" sz="1200" dirty="0">
                <a:solidFill>
                  <a:schemeClr val="bg1"/>
                </a:solidFill>
              </a:rPr>
              <a:t> on 1/4/2024</a:t>
            </a:r>
          </a:p>
        </p:txBody>
      </p:sp>
      <p:sp>
        <p:nvSpPr>
          <p:cNvPr id="14" name="TextBox 13">
            <a:extLst>
              <a:ext uri="{FF2B5EF4-FFF2-40B4-BE49-F238E27FC236}">
                <a16:creationId xmlns:a16="http://schemas.microsoft.com/office/drawing/2014/main" id="{447D253E-B6D1-91B9-EEF9-C95B568E2B7B}"/>
              </a:ext>
            </a:extLst>
          </p:cNvPr>
          <p:cNvSpPr txBox="1"/>
          <p:nvPr/>
        </p:nvSpPr>
        <p:spPr>
          <a:xfrm>
            <a:off x="6096000" y="6547344"/>
            <a:ext cx="5943600" cy="276999"/>
          </a:xfrm>
          <a:prstGeom prst="rect">
            <a:avLst/>
          </a:prstGeom>
          <a:noFill/>
        </p:spPr>
        <p:txBody>
          <a:bodyPr wrap="square" rtlCol="0">
            <a:spAutoFit/>
          </a:bodyPr>
          <a:lstStyle/>
          <a:p>
            <a:pPr algn="r"/>
            <a:r>
              <a:rPr lang="en-US" sz="1200" dirty="0">
                <a:solidFill>
                  <a:schemeClr val="bg1"/>
                </a:solidFill>
              </a:rPr>
              <a:t>Slide </a:t>
            </a:r>
            <a:fld id="{6FA3485A-F454-114E-8FF0-4E63EF5BDB5A}" type="slidenum">
              <a:rPr lang="en-US" sz="1200" smtClean="0">
                <a:solidFill>
                  <a:schemeClr val="bg1"/>
                </a:solidFill>
              </a:rPr>
              <a:t>71</a:t>
            </a:fld>
            <a:endParaRPr lang="en-US" sz="1200" dirty="0">
              <a:solidFill>
                <a:schemeClr val="bg1"/>
              </a:solidFill>
            </a:endParaRPr>
          </a:p>
        </p:txBody>
      </p:sp>
      <p:sp>
        <p:nvSpPr>
          <p:cNvPr id="15" name="TextBox 14">
            <a:extLst>
              <a:ext uri="{FF2B5EF4-FFF2-40B4-BE49-F238E27FC236}">
                <a16:creationId xmlns:a16="http://schemas.microsoft.com/office/drawing/2014/main" id="{B0659C44-A5CF-346C-0C24-FFC9AD8A5067}"/>
              </a:ext>
            </a:extLst>
          </p:cNvPr>
          <p:cNvSpPr txBox="1"/>
          <p:nvPr/>
        </p:nvSpPr>
        <p:spPr>
          <a:xfrm>
            <a:off x="152400" y="114300"/>
            <a:ext cx="11887200" cy="461665"/>
          </a:xfrm>
          <a:prstGeom prst="rect">
            <a:avLst/>
          </a:prstGeom>
          <a:noFill/>
        </p:spPr>
        <p:txBody>
          <a:bodyPr wrap="square" rtlCol="0">
            <a:spAutoFit/>
          </a:bodyPr>
          <a:lstStyle/>
          <a:p>
            <a:r>
              <a:rPr lang="en-US" sz="2400" b="1" dirty="0">
                <a:solidFill>
                  <a:schemeClr val="bg1"/>
                </a:solidFill>
              </a:rPr>
              <a:t>Containerization – Azure SQL</a:t>
            </a:r>
          </a:p>
        </p:txBody>
      </p:sp>
      <p:sp>
        <p:nvSpPr>
          <p:cNvPr id="16" name="TextBox 15">
            <a:extLst>
              <a:ext uri="{FF2B5EF4-FFF2-40B4-BE49-F238E27FC236}">
                <a16:creationId xmlns:a16="http://schemas.microsoft.com/office/drawing/2014/main" id="{F6350C80-858E-A803-4884-75C39ED7AED3}"/>
              </a:ext>
            </a:extLst>
          </p:cNvPr>
          <p:cNvSpPr txBox="1"/>
          <p:nvPr/>
        </p:nvSpPr>
        <p:spPr>
          <a:xfrm>
            <a:off x="609600" y="914400"/>
            <a:ext cx="10972800" cy="646331"/>
          </a:xfrm>
          <a:prstGeom prst="rect">
            <a:avLst/>
          </a:prstGeom>
          <a:noFill/>
        </p:spPr>
        <p:txBody>
          <a:bodyPr wrap="square" rtlCol="0">
            <a:spAutoFit/>
          </a:bodyPr>
          <a:lstStyle/>
          <a:p>
            <a:r>
              <a:rPr lang="en-US" dirty="0"/>
              <a:t>This will create an instance of the Microsoft Azure SQL Edge server.  Effectively, this is the Azure SQL server used in Microsoft’s cloud.</a:t>
            </a:r>
          </a:p>
        </p:txBody>
      </p:sp>
      <p:sp>
        <p:nvSpPr>
          <p:cNvPr id="2" name="TextBox 1">
            <a:extLst>
              <a:ext uri="{FF2B5EF4-FFF2-40B4-BE49-F238E27FC236}">
                <a16:creationId xmlns:a16="http://schemas.microsoft.com/office/drawing/2014/main" id="{2C1E5F4D-975A-08FF-22B8-E40F33FC652A}"/>
              </a:ext>
            </a:extLst>
          </p:cNvPr>
          <p:cNvSpPr txBox="1"/>
          <p:nvPr/>
        </p:nvSpPr>
        <p:spPr>
          <a:xfrm>
            <a:off x="609600" y="2514600"/>
            <a:ext cx="5257800" cy="2215991"/>
          </a:xfrm>
          <a:prstGeom prst="rect">
            <a:avLst/>
          </a:prstGeom>
          <a:noFill/>
        </p:spPr>
        <p:txBody>
          <a:bodyPr wrap="square" rtlCol="0">
            <a:spAutoFit/>
          </a:bodyPr>
          <a:lstStyle/>
          <a:p>
            <a:r>
              <a:rPr lang="en-US" b="1" dirty="0"/>
              <a:t>Microsoft Azure SQL</a:t>
            </a:r>
            <a:endParaRPr lang="en-US" sz="1000" b="1" dirty="0"/>
          </a:p>
          <a:p>
            <a:r>
              <a:rPr lang="en-US" sz="1000" dirty="0"/>
              <a:t>Running Microsoft SQL server on ARM processors gives a nice error.  An alternative is to run the Microsoft Azure SQL.  The command to create the container is as follows:</a:t>
            </a:r>
          </a:p>
          <a:p>
            <a:endParaRPr lang="en-US" sz="1000" b="1" dirty="0"/>
          </a:p>
          <a:p>
            <a:r>
              <a:rPr lang="en-US" sz="1000" dirty="0">
                <a:solidFill>
                  <a:schemeClr val="accent1">
                    <a:lumMod val="75000"/>
                  </a:schemeClr>
                </a:solidFill>
                <a:latin typeface="Consolas" panose="020B0609020204030204" pitchFamily="49" charset="0"/>
                <a:cs typeface="Consolas" panose="020B0609020204030204" pitchFamily="49" charset="0"/>
              </a:rPr>
              <a:t>docker create \</a:t>
            </a:r>
          </a:p>
          <a:p>
            <a:r>
              <a:rPr lang="en-US" sz="1000" dirty="0">
                <a:solidFill>
                  <a:schemeClr val="accent1">
                    <a:lumMod val="75000"/>
                  </a:schemeClr>
                </a:solidFill>
                <a:latin typeface="Consolas" panose="020B0609020204030204" pitchFamily="49" charset="0"/>
                <a:cs typeface="Consolas" panose="020B0609020204030204" pitchFamily="49" charset="0"/>
              </a:rPr>
              <a:t>-e "ACCEPT_EULA=Y" \</a:t>
            </a:r>
          </a:p>
          <a:p>
            <a:r>
              <a:rPr lang="en-US" sz="1000" dirty="0">
                <a:solidFill>
                  <a:schemeClr val="accent1">
                    <a:lumMod val="75000"/>
                  </a:schemeClr>
                </a:solidFill>
                <a:latin typeface="Consolas" panose="020B0609020204030204" pitchFamily="49" charset="0"/>
                <a:cs typeface="Consolas" panose="020B0609020204030204" pitchFamily="49" charset="0"/>
              </a:rPr>
              <a:t>-e "MSSQL_SA_PASSWORD=Welcome123" \</a:t>
            </a:r>
          </a:p>
          <a:p>
            <a:r>
              <a:rPr lang="en-US" sz="1000" dirty="0">
                <a:solidFill>
                  <a:schemeClr val="accent1">
                    <a:lumMod val="75000"/>
                  </a:schemeClr>
                </a:solidFill>
                <a:latin typeface="Consolas" panose="020B0609020204030204" pitchFamily="49" charset="0"/>
                <a:cs typeface="Consolas" panose="020B0609020204030204" pitchFamily="49" charset="0"/>
              </a:rPr>
              <a:t>-v "~/Projects/</a:t>
            </a:r>
            <a:r>
              <a:rPr lang="en-US" sz="1000" dirty="0" err="1">
                <a:solidFill>
                  <a:schemeClr val="accent1">
                    <a:lumMod val="75000"/>
                  </a:schemeClr>
                </a:solidFill>
                <a:latin typeface="Consolas" panose="020B0609020204030204" pitchFamily="49" charset="0"/>
                <a:cs typeface="Consolas" panose="020B0609020204030204" pitchFamily="49" charset="0"/>
              </a:rPr>
              <a:t>houston</a:t>
            </a:r>
            <a:r>
              <a:rPr lang="en-US" sz="1000" dirty="0">
                <a:solidFill>
                  <a:schemeClr val="accent1">
                    <a:lumMod val="75000"/>
                  </a:schemeClr>
                </a:solidFill>
                <a:latin typeface="Consolas" panose="020B0609020204030204" pitchFamily="49" charset="0"/>
                <a:cs typeface="Consolas" panose="020B0609020204030204" pitchFamily="49" charset="0"/>
              </a:rPr>
              <a:t>/</a:t>
            </a:r>
            <a:r>
              <a:rPr lang="en-US" sz="1000" dirty="0" err="1">
                <a:solidFill>
                  <a:schemeClr val="accent1">
                    <a:lumMod val="75000"/>
                  </a:schemeClr>
                </a:solidFill>
                <a:latin typeface="Consolas" panose="020B0609020204030204" pitchFamily="49" charset="0"/>
                <a:cs typeface="Consolas" panose="020B0609020204030204" pitchFamily="49" charset="0"/>
              </a:rPr>
              <a:t>htown-mssql</a:t>
            </a:r>
            <a:r>
              <a:rPr lang="en-US" sz="1000" dirty="0">
                <a:solidFill>
                  <a:schemeClr val="accent1">
                    <a:lumMod val="75000"/>
                  </a:schemeClr>
                </a:solidFill>
                <a:latin typeface="Consolas" panose="020B0609020204030204" pitchFamily="49" charset="0"/>
                <a:cs typeface="Consolas" panose="020B0609020204030204" pitchFamily="49" charset="0"/>
              </a:rPr>
              <a:t>/data":/var/opt/</a:t>
            </a:r>
            <a:r>
              <a:rPr lang="en-US" sz="1000" dirty="0" err="1">
                <a:solidFill>
                  <a:schemeClr val="accent1">
                    <a:lumMod val="75000"/>
                  </a:schemeClr>
                </a:solidFill>
                <a:latin typeface="Consolas" panose="020B0609020204030204" pitchFamily="49" charset="0"/>
                <a:cs typeface="Consolas" panose="020B0609020204030204" pitchFamily="49" charset="0"/>
              </a:rPr>
              <a:t>mssql</a:t>
            </a:r>
            <a:r>
              <a:rPr lang="en-US" sz="1000" dirty="0">
                <a:solidFill>
                  <a:schemeClr val="accent1">
                    <a:lumMod val="75000"/>
                  </a:schemeClr>
                </a:solidFill>
                <a:latin typeface="Consolas" panose="020B0609020204030204" pitchFamily="49" charset="0"/>
                <a:cs typeface="Consolas" panose="020B0609020204030204" pitchFamily="49" charset="0"/>
              </a:rPr>
              <a:t>/data \</a:t>
            </a:r>
          </a:p>
          <a:p>
            <a:r>
              <a:rPr lang="en-US" sz="1000" dirty="0">
                <a:solidFill>
                  <a:schemeClr val="accent1">
                    <a:lumMod val="75000"/>
                  </a:schemeClr>
                </a:solidFill>
                <a:latin typeface="Consolas" panose="020B0609020204030204" pitchFamily="49" charset="0"/>
                <a:cs typeface="Consolas" panose="020B0609020204030204" pitchFamily="49" charset="0"/>
              </a:rPr>
              <a:t>-v "~/Projects/</a:t>
            </a:r>
            <a:r>
              <a:rPr lang="en-US" sz="1000" dirty="0" err="1">
                <a:solidFill>
                  <a:schemeClr val="accent1">
                    <a:lumMod val="75000"/>
                  </a:schemeClr>
                </a:solidFill>
                <a:latin typeface="Consolas" panose="020B0609020204030204" pitchFamily="49" charset="0"/>
                <a:cs typeface="Consolas" panose="020B0609020204030204" pitchFamily="49" charset="0"/>
              </a:rPr>
              <a:t>houston</a:t>
            </a:r>
            <a:r>
              <a:rPr lang="en-US" sz="1000" dirty="0">
                <a:solidFill>
                  <a:schemeClr val="accent1">
                    <a:lumMod val="75000"/>
                  </a:schemeClr>
                </a:solidFill>
                <a:latin typeface="Consolas" panose="020B0609020204030204" pitchFamily="49" charset="0"/>
                <a:cs typeface="Consolas" panose="020B0609020204030204" pitchFamily="49" charset="0"/>
              </a:rPr>
              <a:t>/</a:t>
            </a:r>
            <a:r>
              <a:rPr lang="en-US" sz="1000" dirty="0" err="1">
                <a:solidFill>
                  <a:schemeClr val="accent1">
                    <a:lumMod val="75000"/>
                  </a:schemeClr>
                </a:solidFill>
                <a:latin typeface="Consolas" panose="020B0609020204030204" pitchFamily="49" charset="0"/>
                <a:cs typeface="Consolas" panose="020B0609020204030204" pitchFamily="49" charset="0"/>
              </a:rPr>
              <a:t>htown-mssql</a:t>
            </a:r>
            <a:r>
              <a:rPr lang="en-US" sz="1000" dirty="0">
                <a:solidFill>
                  <a:schemeClr val="accent1">
                    <a:lumMod val="75000"/>
                  </a:schemeClr>
                </a:solidFill>
                <a:latin typeface="Consolas" panose="020B0609020204030204" pitchFamily="49" charset="0"/>
                <a:cs typeface="Consolas" panose="020B0609020204030204" pitchFamily="49" charset="0"/>
              </a:rPr>
              <a:t>/log":/var/opt/</a:t>
            </a:r>
            <a:r>
              <a:rPr lang="en-US" sz="1000" dirty="0" err="1">
                <a:solidFill>
                  <a:schemeClr val="accent1">
                    <a:lumMod val="75000"/>
                  </a:schemeClr>
                </a:solidFill>
                <a:latin typeface="Consolas" panose="020B0609020204030204" pitchFamily="49" charset="0"/>
                <a:cs typeface="Consolas" panose="020B0609020204030204" pitchFamily="49" charset="0"/>
              </a:rPr>
              <a:t>mssql</a:t>
            </a:r>
            <a:r>
              <a:rPr lang="en-US" sz="1000" dirty="0">
                <a:solidFill>
                  <a:schemeClr val="accent1">
                    <a:lumMod val="75000"/>
                  </a:schemeClr>
                </a:solidFill>
                <a:latin typeface="Consolas" panose="020B0609020204030204" pitchFamily="49" charset="0"/>
                <a:cs typeface="Consolas" panose="020B0609020204030204" pitchFamily="49" charset="0"/>
              </a:rPr>
              <a:t>/log \</a:t>
            </a:r>
          </a:p>
          <a:p>
            <a:r>
              <a:rPr lang="en-US" sz="1000" dirty="0">
                <a:solidFill>
                  <a:schemeClr val="accent1">
                    <a:lumMod val="75000"/>
                  </a:schemeClr>
                </a:solidFill>
                <a:latin typeface="Consolas" panose="020B0609020204030204" pitchFamily="49" charset="0"/>
                <a:cs typeface="Consolas" panose="020B0609020204030204" pitchFamily="49" charset="0"/>
              </a:rPr>
              <a:t>-p 1433:1433 \</a:t>
            </a:r>
          </a:p>
          <a:p>
            <a:r>
              <a:rPr lang="en-US" sz="1000" dirty="0">
                <a:solidFill>
                  <a:schemeClr val="accent1">
                    <a:lumMod val="75000"/>
                  </a:schemeClr>
                </a:solidFill>
                <a:latin typeface="Consolas" panose="020B0609020204030204" pitchFamily="49" charset="0"/>
                <a:cs typeface="Consolas" panose="020B0609020204030204" pitchFamily="49" charset="0"/>
              </a:rPr>
              <a:t>--network </a:t>
            </a:r>
            <a:r>
              <a:rPr lang="en-US" sz="1000" dirty="0" err="1">
                <a:solidFill>
                  <a:schemeClr val="accent1">
                    <a:lumMod val="75000"/>
                  </a:schemeClr>
                </a:solidFill>
                <a:latin typeface="Consolas" panose="020B0609020204030204" pitchFamily="49" charset="0"/>
                <a:cs typeface="Consolas" panose="020B0609020204030204" pitchFamily="49" charset="0"/>
              </a:rPr>
              <a:t>houston</a:t>
            </a:r>
            <a:r>
              <a:rPr lang="en-US" sz="1000" dirty="0">
                <a:solidFill>
                  <a:schemeClr val="accent1">
                    <a:lumMod val="75000"/>
                  </a:schemeClr>
                </a:solidFill>
                <a:latin typeface="Consolas" panose="020B0609020204030204" pitchFamily="49" charset="0"/>
                <a:cs typeface="Consolas" panose="020B0609020204030204" pitchFamily="49" charset="0"/>
              </a:rPr>
              <a:t> \</a:t>
            </a:r>
          </a:p>
          <a:p>
            <a:r>
              <a:rPr lang="en-US" sz="1000" dirty="0">
                <a:solidFill>
                  <a:schemeClr val="accent1">
                    <a:lumMod val="75000"/>
                  </a:schemeClr>
                </a:solidFill>
                <a:latin typeface="Consolas" panose="020B0609020204030204" pitchFamily="49" charset="0"/>
                <a:cs typeface="Consolas" panose="020B0609020204030204" pitchFamily="49" charset="0"/>
              </a:rPr>
              <a:t>--name </a:t>
            </a:r>
            <a:r>
              <a:rPr lang="en-US" sz="1000" dirty="0" err="1">
                <a:solidFill>
                  <a:schemeClr val="accent1">
                    <a:lumMod val="75000"/>
                  </a:schemeClr>
                </a:solidFill>
                <a:latin typeface="Consolas" panose="020B0609020204030204" pitchFamily="49" charset="0"/>
                <a:cs typeface="Consolas" panose="020B0609020204030204" pitchFamily="49" charset="0"/>
              </a:rPr>
              <a:t>htown-mssql</a:t>
            </a:r>
            <a:r>
              <a:rPr lang="en-US" sz="1000" dirty="0">
                <a:solidFill>
                  <a:schemeClr val="accent1">
                    <a:lumMod val="75000"/>
                  </a:schemeClr>
                </a:solidFill>
                <a:latin typeface="Consolas" panose="020B0609020204030204" pitchFamily="49" charset="0"/>
                <a:cs typeface="Consolas" panose="020B0609020204030204" pitchFamily="49" charset="0"/>
              </a:rPr>
              <a:t> \</a:t>
            </a:r>
          </a:p>
          <a:p>
            <a:r>
              <a:rPr lang="en-US" sz="1000" dirty="0" err="1">
                <a:solidFill>
                  <a:schemeClr val="accent1">
                    <a:lumMod val="75000"/>
                  </a:schemeClr>
                </a:solidFill>
                <a:latin typeface="Consolas" panose="020B0609020204030204" pitchFamily="49" charset="0"/>
                <a:cs typeface="Consolas" panose="020B0609020204030204" pitchFamily="49" charset="0"/>
              </a:rPr>
              <a:t>mcr.microsoft.com</a:t>
            </a:r>
            <a:r>
              <a:rPr lang="en-US" sz="1000" dirty="0">
                <a:solidFill>
                  <a:schemeClr val="accent1">
                    <a:lumMod val="75000"/>
                  </a:schemeClr>
                </a:solidFill>
                <a:latin typeface="Consolas" panose="020B0609020204030204" pitchFamily="49" charset="0"/>
                <a:cs typeface="Consolas" panose="020B0609020204030204" pitchFamily="49" charset="0"/>
              </a:rPr>
              <a:t>/azure-</a:t>
            </a:r>
            <a:r>
              <a:rPr lang="en-US" sz="1000" dirty="0" err="1">
                <a:solidFill>
                  <a:schemeClr val="accent1">
                    <a:lumMod val="75000"/>
                  </a:schemeClr>
                </a:solidFill>
                <a:latin typeface="Consolas" panose="020B0609020204030204" pitchFamily="49" charset="0"/>
                <a:cs typeface="Consolas" panose="020B0609020204030204" pitchFamily="49" charset="0"/>
              </a:rPr>
              <a:t>sql</a:t>
            </a:r>
            <a:r>
              <a:rPr lang="en-US" sz="1000" dirty="0">
                <a:solidFill>
                  <a:schemeClr val="accent1">
                    <a:lumMod val="75000"/>
                  </a:schemeClr>
                </a:solidFill>
                <a:latin typeface="Consolas" panose="020B0609020204030204" pitchFamily="49" charset="0"/>
                <a:cs typeface="Consolas" panose="020B0609020204030204" pitchFamily="49" charset="0"/>
              </a:rPr>
              <a:t>-edge</a:t>
            </a:r>
          </a:p>
        </p:txBody>
      </p:sp>
      <p:sp>
        <p:nvSpPr>
          <p:cNvPr id="4" name="TextBox 3">
            <a:extLst>
              <a:ext uri="{FF2B5EF4-FFF2-40B4-BE49-F238E27FC236}">
                <a16:creationId xmlns:a16="http://schemas.microsoft.com/office/drawing/2014/main" id="{7378CC3E-A5A0-95F8-BAF1-5CA43A5B4538}"/>
              </a:ext>
            </a:extLst>
          </p:cNvPr>
          <p:cNvSpPr txBox="1"/>
          <p:nvPr/>
        </p:nvSpPr>
        <p:spPr>
          <a:xfrm>
            <a:off x="6324600" y="2514600"/>
            <a:ext cx="5257800" cy="2031325"/>
          </a:xfrm>
          <a:prstGeom prst="rect">
            <a:avLst/>
          </a:prstGeom>
          <a:noFill/>
        </p:spPr>
        <p:txBody>
          <a:bodyPr wrap="square" rtlCol="0">
            <a:spAutoFit/>
          </a:bodyPr>
          <a:lstStyle/>
          <a:p>
            <a:r>
              <a:rPr lang="en-US" sz="1200" b="1" dirty="0"/>
              <a:t>Parameters</a:t>
            </a:r>
          </a:p>
          <a:p>
            <a:pPr marL="171450" indent="-171450">
              <a:buFont typeface="Arial" panose="020B0604020202020204" pitchFamily="34" charset="0"/>
              <a:buChar char="•"/>
            </a:pPr>
            <a:r>
              <a:rPr lang="en-US" sz="1000" dirty="0"/>
              <a:t>-e – sets environment variables</a:t>
            </a:r>
          </a:p>
          <a:p>
            <a:pPr marL="628650" lvl="1" indent="-171450">
              <a:buFont typeface="Arial" panose="020B0604020202020204" pitchFamily="34" charset="0"/>
              <a:buChar char="•"/>
            </a:pPr>
            <a:r>
              <a:rPr lang="en-US" sz="1000" dirty="0"/>
              <a:t>ACCEPT_EULA – accepts the license agreement</a:t>
            </a:r>
          </a:p>
          <a:p>
            <a:pPr marL="628650" lvl="1" indent="-171450">
              <a:buFont typeface="Arial" panose="020B0604020202020204" pitchFamily="34" charset="0"/>
              <a:buChar char="•"/>
            </a:pPr>
            <a:r>
              <a:rPr lang="en-US" sz="1000" dirty="0"/>
              <a:t>MSSQL_SA_PASSWORD – set the password for the “</a:t>
            </a:r>
            <a:r>
              <a:rPr lang="en-US" sz="1000" dirty="0" err="1"/>
              <a:t>sa</a:t>
            </a:r>
            <a:r>
              <a:rPr lang="en-US" sz="1000" dirty="0"/>
              <a:t>” (admin) account</a:t>
            </a:r>
          </a:p>
          <a:p>
            <a:pPr marL="171450" indent="-171450">
              <a:buFont typeface="Arial" panose="020B0604020202020204" pitchFamily="34" charset="0"/>
              <a:buChar char="•"/>
            </a:pPr>
            <a:r>
              <a:rPr lang="en-US" sz="1000" dirty="0"/>
              <a:t>-p </a:t>
            </a:r>
            <a:r>
              <a:rPr lang="en-US" sz="1000" dirty="0" err="1"/>
              <a:t>inside_port:outside_port</a:t>
            </a:r>
            <a:r>
              <a:rPr lang="en-US" sz="1000" dirty="0"/>
              <a:t> – defines the port </a:t>
            </a:r>
            <a:r>
              <a:rPr lang="en-US" sz="1000" dirty="0" err="1"/>
              <a:t>fordwarding</a:t>
            </a:r>
            <a:r>
              <a:rPr lang="en-US" sz="1000" dirty="0"/>
              <a:t> rule to allow traffic from the “</a:t>
            </a:r>
            <a:r>
              <a:rPr lang="en-US" sz="1000" dirty="0" err="1"/>
              <a:t>outside_port</a:t>
            </a:r>
            <a:r>
              <a:rPr lang="en-US" sz="1000" dirty="0"/>
              <a:t>” into the containers “</a:t>
            </a:r>
            <a:r>
              <a:rPr lang="en-US" sz="1000" dirty="0" err="1"/>
              <a:t>inside_port</a:t>
            </a:r>
            <a:r>
              <a:rPr lang="en-US" sz="1000" dirty="0"/>
              <a:t>”.</a:t>
            </a:r>
          </a:p>
          <a:p>
            <a:pPr marL="171450" indent="-171450">
              <a:buFont typeface="Arial" panose="020B0604020202020204" pitchFamily="34" charset="0"/>
              <a:buChar char="•"/>
            </a:pPr>
            <a:endParaRPr lang="en-US" sz="1200" dirty="0"/>
          </a:p>
          <a:p>
            <a:r>
              <a:rPr lang="en-US" sz="1200" b="1" dirty="0"/>
              <a:t>Data Persistence</a:t>
            </a:r>
          </a:p>
          <a:p>
            <a:r>
              <a:rPr lang="en-US" sz="1000" dirty="0"/>
              <a:t>Stateful containers must have special care taken that the state is stored in/on some type of persistent storage.</a:t>
            </a:r>
          </a:p>
          <a:p>
            <a:endParaRPr lang="en-US" sz="1000" dirty="0"/>
          </a:p>
          <a:p>
            <a:r>
              <a:rPr lang="en-US" sz="1000" dirty="0"/>
              <a:t>Orchestration systems typically delete containers - so any data inside the container will be lost.</a:t>
            </a:r>
          </a:p>
        </p:txBody>
      </p:sp>
      <p:sp>
        <p:nvSpPr>
          <p:cNvPr id="7" name="TextBox 6">
            <a:extLst>
              <a:ext uri="{FF2B5EF4-FFF2-40B4-BE49-F238E27FC236}">
                <a16:creationId xmlns:a16="http://schemas.microsoft.com/office/drawing/2014/main" id="{B38AD478-5E5F-1C7F-34E2-6425BE8DDF19}"/>
              </a:ext>
            </a:extLst>
          </p:cNvPr>
          <p:cNvSpPr txBox="1"/>
          <p:nvPr/>
        </p:nvSpPr>
        <p:spPr>
          <a:xfrm>
            <a:off x="495300" y="5943600"/>
            <a:ext cx="6096000" cy="215444"/>
          </a:xfrm>
          <a:prstGeom prst="rect">
            <a:avLst/>
          </a:prstGeom>
          <a:noFill/>
        </p:spPr>
        <p:txBody>
          <a:bodyPr wrap="square">
            <a:spAutoFit/>
          </a:bodyPr>
          <a:lstStyle/>
          <a:p>
            <a:r>
              <a:rPr lang="en-US" sz="800" dirty="0"/>
              <a:t>https://</a:t>
            </a:r>
            <a:r>
              <a:rPr lang="en-US" sz="800" dirty="0" err="1"/>
              <a:t>hub.docker.com</a:t>
            </a:r>
            <a:r>
              <a:rPr lang="en-US" sz="800" dirty="0"/>
              <a:t>/_/</a:t>
            </a:r>
            <a:r>
              <a:rPr lang="en-US" sz="800" dirty="0" err="1"/>
              <a:t>microsoft</a:t>
            </a:r>
            <a:r>
              <a:rPr lang="en-US" sz="800" dirty="0"/>
              <a:t>-azure-</a:t>
            </a:r>
            <a:r>
              <a:rPr lang="en-US" sz="800" dirty="0" err="1"/>
              <a:t>sql</a:t>
            </a:r>
            <a:r>
              <a:rPr lang="en-US" sz="800" dirty="0"/>
              <a:t>-edge</a:t>
            </a:r>
          </a:p>
        </p:txBody>
      </p:sp>
    </p:spTree>
    <p:extLst>
      <p:ext uri="{BB962C8B-B14F-4D97-AF65-F5344CB8AC3E}">
        <p14:creationId xmlns:p14="http://schemas.microsoft.com/office/powerpoint/2010/main" val="203713392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5D6102-506A-CA2A-BFE9-F2F24634B5F3}"/>
              </a:ext>
            </a:extLst>
          </p:cNvPr>
          <p:cNvSpPr/>
          <p:nvPr/>
        </p:nvSpPr>
        <p:spPr>
          <a:xfrm>
            <a:off x="0" y="0"/>
            <a:ext cx="12192000" cy="6858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7B3393D-781F-11D8-C930-E92EBC7CE1EA}"/>
              </a:ext>
            </a:extLst>
          </p:cNvPr>
          <p:cNvSpPr/>
          <p:nvPr/>
        </p:nvSpPr>
        <p:spPr>
          <a:xfrm>
            <a:off x="0" y="6515099"/>
            <a:ext cx="12192000" cy="341489"/>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9079191F-A12F-3989-4119-07879E46D6CE}"/>
              </a:ext>
            </a:extLst>
          </p:cNvPr>
          <p:cNvSpPr txBox="1"/>
          <p:nvPr/>
        </p:nvSpPr>
        <p:spPr>
          <a:xfrm>
            <a:off x="152400" y="6547344"/>
            <a:ext cx="5829300" cy="276999"/>
          </a:xfrm>
          <a:prstGeom prst="rect">
            <a:avLst/>
          </a:prstGeom>
          <a:noFill/>
        </p:spPr>
        <p:txBody>
          <a:bodyPr wrap="square" rtlCol="0">
            <a:spAutoFit/>
          </a:bodyPr>
          <a:lstStyle/>
          <a:p>
            <a:r>
              <a:rPr lang="en-US" sz="1200" dirty="0">
                <a:solidFill>
                  <a:schemeClr val="bg1"/>
                </a:solidFill>
              </a:rPr>
              <a:t>Created by Shawn </a:t>
            </a:r>
            <a:r>
              <a:rPr lang="en-US" sz="1200" dirty="0" err="1">
                <a:solidFill>
                  <a:schemeClr val="bg1"/>
                </a:solidFill>
              </a:rPr>
              <a:t>Zernik</a:t>
            </a:r>
            <a:r>
              <a:rPr lang="en-US" sz="1200" dirty="0">
                <a:solidFill>
                  <a:schemeClr val="bg1"/>
                </a:solidFill>
              </a:rPr>
              <a:t> on 1/4/2024</a:t>
            </a:r>
          </a:p>
        </p:txBody>
      </p:sp>
      <p:sp>
        <p:nvSpPr>
          <p:cNvPr id="14" name="TextBox 13">
            <a:extLst>
              <a:ext uri="{FF2B5EF4-FFF2-40B4-BE49-F238E27FC236}">
                <a16:creationId xmlns:a16="http://schemas.microsoft.com/office/drawing/2014/main" id="{447D253E-B6D1-91B9-EEF9-C95B568E2B7B}"/>
              </a:ext>
            </a:extLst>
          </p:cNvPr>
          <p:cNvSpPr txBox="1"/>
          <p:nvPr/>
        </p:nvSpPr>
        <p:spPr>
          <a:xfrm>
            <a:off x="6096000" y="6547344"/>
            <a:ext cx="5943600" cy="276999"/>
          </a:xfrm>
          <a:prstGeom prst="rect">
            <a:avLst/>
          </a:prstGeom>
          <a:noFill/>
        </p:spPr>
        <p:txBody>
          <a:bodyPr wrap="square" rtlCol="0">
            <a:spAutoFit/>
          </a:bodyPr>
          <a:lstStyle/>
          <a:p>
            <a:pPr algn="r"/>
            <a:r>
              <a:rPr lang="en-US" sz="1200" dirty="0">
                <a:solidFill>
                  <a:schemeClr val="bg1"/>
                </a:solidFill>
              </a:rPr>
              <a:t>Slide </a:t>
            </a:r>
            <a:fld id="{6FA3485A-F454-114E-8FF0-4E63EF5BDB5A}" type="slidenum">
              <a:rPr lang="en-US" sz="1200" smtClean="0">
                <a:solidFill>
                  <a:schemeClr val="bg1"/>
                </a:solidFill>
              </a:rPr>
              <a:t>72</a:t>
            </a:fld>
            <a:endParaRPr lang="en-US" sz="1200" dirty="0">
              <a:solidFill>
                <a:schemeClr val="bg1"/>
              </a:solidFill>
            </a:endParaRPr>
          </a:p>
        </p:txBody>
      </p:sp>
      <p:sp>
        <p:nvSpPr>
          <p:cNvPr id="15" name="TextBox 14">
            <a:extLst>
              <a:ext uri="{FF2B5EF4-FFF2-40B4-BE49-F238E27FC236}">
                <a16:creationId xmlns:a16="http://schemas.microsoft.com/office/drawing/2014/main" id="{B0659C44-A5CF-346C-0C24-FFC9AD8A5067}"/>
              </a:ext>
            </a:extLst>
          </p:cNvPr>
          <p:cNvSpPr txBox="1"/>
          <p:nvPr/>
        </p:nvSpPr>
        <p:spPr>
          <a:xfrm>
            <a:off x="152400" y="114300"/>
            <a:ext cx="11887200" cy="461665"/>
          </a:xfrm>
          <a:prstGeom prst="rect">
            <a:avLst/>
          </a:prstGeom>
          <a:noFill/>
        </p:spPr>
        <p:txBody>
          <a:bodyPr wrap="square" rtlCol="0">
            <a:spAutoFit/>
          </a:bodyPr>
          <a:lstStyle/>
          <a:p>
            <a:r>
              <a:rPr lang="en-US" sz="2400" b="1" dirty="0">
                <a:solidFill>
                  <a:schemeClr val="bg1"/>
                </a:solidFill>
              </a:rPr>
              <a:t>Containerization – Azure SQL</a:t>
            </a:r>
          </a:p>
        </p:txBody>
      </p:sp>
      <p:sp>
        <p:nvSpPr>
          <p:cNvPr id="16" name="TextBox 15">
            <a:extLst>
              <a:ext uri="{FF2B5EF4-FFF2-40B4-BE49-F238E27FC236}">
                <a16:creationId xmlns:a16="http://schemas.microsoft.com/office/drawing/2014/main" id="{F6350C80-858E-A803-4884-75C39ED7AED3}"/>
              </a:ext>
            </a:extLst>
          </p:cNvPr>
          <p:cNvSpPr txBox="1"/>
          <p:nvPr/>
        </p:nvSpPr>
        <p:spPr>
          <a:xfrm>
            <a:off x="609600" y="914400"/>
            <a:ext cx="10972800" cy="646331"/>
          </a:xfrm>
          <a:prstGeom prst="rect">
            <a:avLst/>
          </a:prstGeom>
          <a:noFill/>
        </p:spPr>
        <p:txBody>
          <a:bodyPr wrap="square" rtlCol="0">
            <a:spAutoFit/>
          </a:bodyPr>
          <a:lstStyle/>
          <a:p>
            <a:r>
              <a:rPr lang="en-US" dirty="0"/>
              <a:t>For a traditional Microsoft SQL server, we can use the follow.  Note– this will not work on Mac’s with ARM processors.</a:t>
            </a:r>
          </a:p>
        </p:txBody>
      </p:sp>
      <p:sp>
        <p:nvSpPr>
          <p:cNvPr id="2" name="TextBox 1">
            <a:extLst>
              <a:ext uri="{FF2B5EF4-FFF2-40B4-BE49-F238E27FC236}">
                <a16:creationId xmlns:a16="http://schemas.microsoft.com/office/drawing/2014/main" id="{2C1E5F4D-975A-08FF-22B8-E40F33FC652A}"/>
              </a:ext>
            </a:extLst>
          </p:cNvPr>
          <p:cNvSpPr txBox="1"/>
          <p:nvPr/>
        </p:nvSpPr>
        <p:spPr>
          <a:xfrm>
            <a:off x="609600" y="2514600"/>
            <a:ext cx="5257800" cy="2369880"/>
          </a:xfrm>
          <a:prstGeom prst="rect">
            <a:avLst/>
          </a:prstGeom>
          <a:noFill/>
        </p:spPr>
        <p:txBody>
          <a:bodyPr wrap="square" rtlCol="0">
            <a:spAutoFit/>
          </a:bodyPr>
          <a:lstStyle/>
          <a:p>
            <a:r>
              <a:rPr lang="en-US" b="1" dirty="0"/>
              <a:t>Microsoft Azure SQL</a:t>
            </a:r>
            <a:endParaRPr lang="en-US" sz="1000" b="1" dirty="0"/>
          </a:p>
          <a:p>
            <a:r>
              <a:rPr lang="en-US" sz="1000" dirty="0"/>
              <a:t>Running Microsoft SQL server on ARM processors gives a nice error.  An alternative is to run the Microsoft Azure SQL.  The command to create the container is as follows:</a:t>
            </a:r>
          </a:p>
          <a:p>
            <a:endParaRPr lang="en-US" sz="1000" b="1" dirty="0"/>
          </a:p>
          <a:p>
            <a:r>
              <a:rPr lang="en-US" sz="1000" dirty="0">
                <a:solidFill>
                  <a:schemeClr val="accent1">
                    <a:lumMod val="75000"/>
                  </a:schemeClr>
                </a:solidFill>
                <a:latin typeface="Consolas" panose="020B0609020204030204" pitchFamily="49" charset="0"/>
                <a:cs typeface="Consolas" panose="020B0609020204030204" pitchFamily="49" charset="0"/>
              </a:rPr>
              <a:t>docker create \</a:t>
            </a:r>
          </a:p>
          <a:p>
            <a:r>
              <a:rPr lang="en-US" sz="1000" dirty="0">
                <a:solidFill>
                  <a:schemeClr val="accent1">
                    <a:lumMod val="75000"/>
                  </a:schemeClr>
                </a:solidFill>
                <a:latin typeface="Consolas" panose="020B0609020204030204" pitchFamily="49" charset="0"/>
                <a:cs typeface="Consolas" panose="020B0609020204030204" pitchFamily="49" charset="0"/>
              </a:rPr>
              <a:t>-e "ACCEPT_EULA=Y" \</a:t>
            </a:r>
          </a:p>
          <a:p>
            <a:r>
              <a:rPr lang="en-US" sz="1000" dirty="0">
                <a:solidFill>
                  <a:schemeClr val="accent1">
                    <a:lumMod val="75000"/>
                  </a:schemeClr>
                </a:solidFill>
                <a:latin typeface="Consolas" panose="020B0609020204030204" pitchFamily="49" charset="0"/>
                <a:cs typeface="Consolas" panose="020B0609020204030204" pitchFamily="49" charset="0"/>
              </a:rPr>
              <a:t>-e "MSSQL_SA_PASSWORD=Welcome123" \</a:t>
            </a:r>
          </a:p>
          <a:p>
            <a:r>
              <a:rPr lang="en-US" sz="1000" dirty="0">
                <a:solidFill>
                  <a:schemeClr val="accent1">
                    <a:lumMod val="75000"/>
                  </a:schemeClr>
                </a:solidFill>
                <a:latin typeface="Consolas" panose="020B0609020204030204" pitchFamily="49" charset="0"/>
                <a:cs typeface="Consolas" panose="020B0609020204030204" pitchFamily="49" charset="0"/>
              </a:rPr>
              <a:t>-e "MSSQL_PID=Developer"</a:t>
            </a:r>
          </a:p>
          <a:p>
            <a:r>
              <a:rPr lang="en-US" sz="1000" dirty="0">
                <a:solidFill>
                  <a:schemeClr val="accent1">
                    <a:lumMod val="75000"/>
                  </a:schemeClr>
                </a:solidFill>
                <a:latin typeface="Consolas" panose="020B0609020204030204" pitchFamily="49" charset="0"/>
                <a:cs typeface="Consolas" panose="020B0609020204030204" pitchFamily="49" charset="0"/>
              </a:rPr>
              <a:t>-v "~/Projects/</a:t>
            </a:r>
            <a:r>
              <a:rPr lang="en-US" sz="1000" dirty="0" err="1">
                <a:solidFill>
                  <a:schemeClr val="accent1">
                    <a:lumMod val="75000"/>
                  </a:schemeClr>
                </a:solidFill>
                <a:latin typeface="Consolas" panose="020B0609020204030204" pitchFamily="49" charset="0"/>
                <a:cs typeface="Consolas" panose="020B0609020204030204" pitchFamily="49" charset="0"/>
              </a:rPr>
              <a:t>houston</a:t>
            </a:r>
            <a:r>
              <a:rPr lang="en-US" sz="1000" dirty="0">
                <a:solidFill>
                  <a:schemeClr val="accent1">
                    <a:lumMod val="75000"/>
                  </a:schemeClr>
                </a:solidFill>
                <a:latin typeface="Consolas" panose="020B0609020204030204" pitchFamily="49" charset="0"/>
                <a:cs typeface="Consolas" panose="020B0609020204030204" pitchFamily="49" charset="0"/>
              </a:rPr>
              <a:t>/</a:t>
            </a:r>
            <a:r>
              <a:rPr lang="en-US" sz="1000" dirty="0" err="1">
                <a:solidFill>
                  <a:schemeClr val="accent1">
                    <a:lumMod val="75000"/>
                  </a:schemeClr>
                </a:solidFill>
                <a:latin typeface="Consolas" panose="020B0609020204030204" pitchFamily="49" charset="0"/>
                <a:cs typeface="Consolas" panose="020B0609020204030204" pitchFamily="49" charset="0"/>
              </a:rPr>
              <a:t>htown-mssql</a:t>
            </a:r>
            <a:r>
              <a:rPr lang="en-US" sz="1000" dirty="0">
                <a:solidFill>
                  <a:schemeClr val="accent1">
                    <a:lumMod val="75000"/>
                  </a:schemeClr>
                </a:solidFill>
                <a:latin typeface="Consolas" panose="020B0609020204030204" pitchFamily="49" charset="0"/>
                <a:cs typeface="Consolas" panose="020B0609020204030204" pitchFamily="49" charset="0"/>
              </a:rPr>
              <a:t>/data":/var/opt/</a:t>
            </a:r>
            <a:r>
              <a:rPr lang="en-US" sz="1000" dirty="0" err="1">
                <a:solidFill>
                  <a:schemeClr val="accent1">
                    <a:lumMod val="75000"/>
                  </a:schemeClr>
                </a:solidFill>
                <a:latin typeface="Consolas" panose="020B0609020204030204" pitchFamily="49" charset="0"/>
                <a:cs typeface="Consolas" panose="020B0609020204030204" pitchFamily="49" charset="0"/>
              </a:rPr>
              <a:t>mssql</a:t>
            </a:r>
            <a:r>
              <a:rPr lang="en-US" sz="1000" dirty="0">
                <a:solidFill>
                  <a:schemeClr val="accent1">
                    <a:lumMod val="75000"/>
                  </a:schemeClr>
                </a:solidFill>
                <a:latin typeface="Consolas" panose="020B0609020204030204" pitchFamily="49" charset="0"/>
                <a:cs typeface="Consolas" panose="020B0609020204030204" pitchFamily="49" charset="0"/>
              </a:rPr>
              <a:t>/data \</a:t>
            </a:r>
          </a:p>
          <a:p>
            <a:r>
              <a:rPr lang="en-US" sz="1000" dirty="0">
                <a:solidFill>
                  <a:schemeClr val="accent1">
                    <a:lumMod val="75000"/>
                  </a:schemeClr>
                </a:solidFill>
                <a:latin typeface="Consolas" panose="020B0609020204030204" pitchFamily="49" charset="0"/>
                <a:cs typeface="Consolas" panose="020B0609020204030204" pitchFamily="49" charset="0"/>
              </a:rPr>
              <a:t>-v "~/Projects/</a:t>
            </a:r>
            <a:r>
              <a:rPr lang="en-US" sz="1000" dirty="0" err="1">
                <a:solidFill>
                  <a:schemeClr val="accent1">
                    <a:lumMod val="75000"/>
                  </a:schemeClr>
                </a:solidFill>
                <a:latin typeface="Consolas" panose="020B0609020204030204" pitchFamily="49" charset="0"/>
                <a:cs typeface="Consolas" panose="020B0609020204030204" pitchFamily="49" charset="0"/>
              </a:rPr>
              <a:t>houston</a:t>
            </a:r>
            <a:r>
              <a:rPr lang="en-US" sz="1000" dirty="0">
                <a:solidFill>
                  <a:schemeClr val="accent1">
                    <a:lumMod val="75000"/>
                  </a:schemeClr>
                </a:solidFill>
                <a:latin typeface="Consolas" panose="020B0609020204030204" pitchFamily="49" charset="0"/>
                <a:cs typeface="Consolas" panose="020B0609020204030204" pitchFamily="49" charset="0"/>
              </a:rPr>
              <a:t>/</a:t>
            </a:r>
            <a:r>
              <a:rPr lang="en-US" sz="1000" dirty="0" err="1">
                <a:solidFill>
                  <a:schemeClr val="accent1">
                    <a:lumMod val="75000"/>
                  </a:schemeClr>
                </a:solidFill>
                <a:latin typeface="Consolas" panose="020B0609020204030204" pitchFamily="49" charset="0"/>
                <a:cs typeface="Consolas" panose="020B0609020204030204" pitchFamily="49" charset="0"/>
              </a:rPr>
              <a:t>htown-mssql</a:t>
            </a:r>
            <a:r>
              <a:rPr lang="en-US" sz="1000" dirty="0">
                <a:solidFill>
                  <a:schemeClr val="accent1">
                    <a:lumMod val="75000"/>
                  </a:schemeClr>
                </a:solidFill>
                <a:latin typeface="Consolas" panose="020B0609020204030204" pitchFamily="49" charset="0"/>
                <a:cs typeface="Consolas" panose="020B0609020204030204" pitchFamily="49" charset="0"/>
              </a:rPr>
              <a:t>/log":/var/opt/</a:t>
            </a:r>
            <a:r>
              <a:rPr lang="en-US" sz="1000" dirty="0" err="1">
                <a:solidFill>
                  <a:schemeClr val="accent1">
                    <a:lumMod val="75000"/>
                  </a:schemeClr>
                </a:solidFill>
                <a:latin typeface="Consolas" panose="020B0609020204030204" pitchFamily="49" charset="0"/>
                <a:cs typeface="Consolas" panose="020B0609020204030204" pitchFamily="49" charset="0"/>
              </a:rPr>
              <a:t>mssql</a:t>
            </a:r>
            <a:r>
              <a:rPr lang="en-US" sz="1000" dirty="0">
                <a:solidFill>
                  <a:schemeClr val="accent1">
                    <a:lumMod val="75000"/>
                  </a:schemeClr>
                </a:solidFill>
                <a:latin typeface="Consolas" panose="020B0609020204030204" pitchFamily="49" charset="0"/>
                <a:cs typeface="Consolas" panose="020B0609020204030204" pitchFamily="49" charset="0"/>
              </a:rPr>
              <a:t>/log \</a:t>
            </a:r>
          </a:p>
          <a:p>
            <a:r>
              <a:rPr lang="en-US" sz="1000" dirty="0">
                <a:solidFill>
                  <a:schemeClr val="accent1">
                    <a:lumMod val="75000"/>
                  </a:schemeClr>
                </a:solidFill>
                <a:latin typeface="Consolas" panose="020B0609020204030204" pitchFamily="49" charset="0"/>
                <a:cs typeface="Consolas" panose="020B0609020204030204" pitchFamily="49" charset="0"/>
              </a:rPr>
              <a:t>-p 1433:1433 \</a:t>
            </a:r>
          </a:p>
          <a:p>
            <a:r>
              <a:rPr lang="en-US" sz="1000" dirty="0">
                <a:solidFill>
                  <a:schemeClr val="accent1">
                    <a:lumMod val="75000"/>
                  </a:schemeClr>
                </a:solidFill>
                <a:latin typeface="Consolas" panose="020B0609020204030204" pitchFamily="49" charset="0"/>
                <a:cs typeface="Consolas" panose="020B0609020204030204" pitchFamily="49" charset="0"/>
              </a:rPr>
              <a:t>--network </a:t>
            </a:r>
            <a:r>
              <a:rPr lang="en-US" sz="1000" dirty="0" err="1">
                <a:solidFill>
                  <a:schemeClr val="accent1">
                    <a:lumMod val="75000"/>
                  </a:schemeClr>
                </a:solidFill>
                <a:latin typeface="Consolas" panose="020B0609020204030204" pitchFamily="49" charset="0"/>
                <a:cs typeface="Consolas" panose="020B0609020204030204" pitchFamily="49" charset="0"/>
              </a:rPr>
              <a:t>houston</a:t>
            </a:r>
            <a:r>
              <a:rPr lang="en-US" sz="1000" dirty="0">
                <a:solidFill>
                  <a:schemeClr val="accent1">
                    <a:lumMod val="75000"/>
                  </a:schemeClr>
                </a:solidFill>
                <a:latin typeface="Consolas" panose="020B0609020204030204" pitchFamily="49" charset="0"/>
                <a:cs typeface="Consolas" panose="020B0609020204030204" pitchFamily="49" charset="0"/>
              </a:rPr>
              <a:t> \</a:t>
            </a:r>
          </a:p>
          <a:p>
            <a:r>
              <a:rPr lang="en-US" sz="1000" dirty="0">
                <a:solidFill>
                  <a:schemeClr val="accent1">
                    <a:lumMod val="75000"/>
                  </a:schemeClr>
                </a:solidFill>
                <a:latin typeface="Consolas" panose="020B0609020204030204" pitchFamily="49" charset="0"/>
                <a:cs typeface="Consolas" panose="020B0609020204030204" pitchFamily="49" charset="0"/>
              </a:rPr>
              <a:t>--name </a:t>
            </a:r>
            <a:r>
              <a:rPr lang="en-US" sz="1000" dirty="0" err="1">
                <a:solidFill>
                  <a:schemeClr val="accent1">
                    <a:lumMod val="75000"/>
                  </a:schemeClr>
                </a:solidFill>
                <a:latin typeface="Consolas" panose="020B0609020204030204" pitchFamily="49" charset="0"/>
                <a:cs typeface="Consolas" panose="020B0609020204030204" pitchFamily="49" charset="0"/>
              </a:rPr>
              <a:t>htown-mssql</a:t>
            </a:r>
            <a:r>
              <a:rPr lang="en-US" sz="1000" dirty="0">
                <a:solidFill>
                  <a:schemeClr val="accent1">
                    <a:lumMod val="75000"/>
                  </a:schemeClr>
                </a:solidFill>
                <a:latin typeface="Consolas" panose="020B0609020204030204" pitchFamily="49" charset="0"/>
                <a:cs typeface="Consolas" panose="020B0609020204030204" pitchFamily="49" charset="0"/>
              </a:rPr>
              <a:t> \</a:t>
            </a:r>
          </a:p>
          <a:p>
            <a:r>
              <a:rPr lang="en-US" sz="1000" dirty="0" err="1">
                <a:solidFill>
                  <a:schemeClr val="accent1">
                    <a:lumMod val="75000"/>
                  </a:schemeClr>
                </a:solidFill>
                <a:latin typeface="Consolas" panose="020B0609020204030204" pitchFamily="49" charset="0"/>
                <a:cs typeface="Consolas" panose="020B0609020204030204" pitchFamily="49" charset="0"/>
              </a:rPr>
              <a:t>mcr.microsoft.com</a:t>
            </a:r>
            <a:r>
              <a:rPr lang="en-US" sz="1000" dirty="0">
                <a:solidFill>
                  <a:schemeClr val="accent1">
                    <a:lumMod val="75000"/>
                  </a:schemeClr>
                </a:solidFill>
                <a:latin typeface="Consolas" panose="020B0609020204030204" pitchFamily="49" charset="0"/>
                <a:cs typeface="Consolas" panose="020B0609020204030204" pitchFamily="49" charset="0"/>
              </a:rPr>
              <a:t>/</a:t>
            </a:r>
            <a:r>
              <a:rPr lang="en-US" sz="1000" dirty="0" err="1">
                <a:solidFill>
                  <a:schemeClr val="accent1">
                    <a:lumMod val="75000"/>
                  </a:schemeClr>
                </a:solidFill>
                <a:latin typeface="Consolas" panose="020B0609020204030204" pitchFamily="49" charset="0"/>
                <a:cs typeface="Consolas" panose="020B0609020204030204" pitchFamily="49" charset="0"/>
              </a:rPr>
              <a:t>mssql</a:t>
            </a:r>
            <a:r>
              <a:rPr lang="en-US" sz="1000" dirty="0">
                <a:solidFill>
                  <a:schemeClr val="accent1">
                    <a:lumMod val="75000"/>
                  </a:schemeClr>
                </a:solidFill>
                <a:latin typeface="Consolas" panose="020B0609020204030204" pitchFamily="49" charset="0"/>
                <a:cs typeface="Consolas" panose="020B0609020204030204" pitchFamily="49" charset="0"/>
              </a:rPr>
              <a:t>/server:2022-latest</a:t>
            </a:r>
          </a:p>
        </p:txBody>
      </p:sp>
      <p:sp>
        <p:nvSpPr>
          <p:cNvPr id="4" name="TextBox 3">
            <a:extLst>
              <a:ext uri="{FF2B5EF4-FFF2-40B4-BE49-F238E27FC236}">
                <a16:creationId xmlns:a16="http://schemas.microsoft.com/office/drawing/2014/main" id="{7378CC3E-A5A0-95F8-BAF1-5CA43A5B4538}"/>
              </a:ext>
            </a:extLst>
          </p:cNvPr>
          <p:cNvSpPr txBox="1"/>
          <p:nvPr/>
        </p:nvSpPr>
        <p:spPr>
          <a:xfrm>
            <a:off x="6324600" y="2514600"/>
            <a:ext cx="5257800" cy="2954655"/>
          </a:xfrm>
          <a:prstGeom prst="rect">
            <a:avLst/>
          </a:prstGeom>
          <a:noFill/>
        </p:spPr>
        <p:txBody>
          <a:bodyPr wrap="square" rtlCol="0">
            <a:spAutoFit/>
          </a:bodyPr>
          <a:lstStyle/>
          <a:p>
            <a:r>
              <a:rPr lang="en-US" sz="1200" b="1" dirty="0"/>
              <a:t>Parameters</a:t>
            </a:r>
          </a:p>
          <a:p>
            <a:pPr marL="171450" indent="-171450">
              <a:buFont typeface="Arial" panose="020B0604020202020204" pitchFamily="34" charset="0"/>
              <a:buChar char="•"/>
            </a:pPr>
            <a:r>
              <a:rPr lang="en-US" sz="1000" dirty="0"/>
              <a:t>-e – sets environment variables</a:t>
            </a:r>
          </a:p>
          <a:p>
            <a:pPr marL="628650" lvl="1" indent="-171450">
              <a:buFont typeface="Arial" panose="020B0604020202020204" pitchFamily="34" charset="0"/>
              <a:buChar char="•"/>
            </a:pPr>
            <a:r>
              <a:rPr lang="en-US" sz="1000" dirty="0"/>
              <a:t>ACCEPT_EULA – accepts the license agreement</a:t>
            </a:r>
          </a:p>
          <a:p>
            <a:pPr marL="628650" lvl="1" indent="-171450">
              <a:buFont typeface="Arial" panose="020B0604020202020204" pitchFamily="34" charset="0"/>
              <a:buChar char="•"/>
            </a:pPr>
            <a:r>
              <a:rPr lang="en-US" sz="1000" dirty="0"/>
              <a:t>MSSQL_SA_PASSWORD – set the password for the “</a:t>
            </a:r>
            <a:r>
              <a:rPr lang="en-US" sz="1000" dirty="0" err="1"/>
              <a:t>sa</a:t>
            </a:r>
            <a:r>
              <a:rPr lang="en-US" sz="1000" dirty="0"/>
              <a:t>” (admin) account</a:t>
            </a:r>
          </a:p>
          <a:p>
            <a:pPr marL="628650" lvl="1" indent="-171450">
              <a:buFont typeface="Arial" panose="020B0604020202020204" pitchFamily="34" charset="0"/>
              <a:buChar char="•"/>
            </a:pPr>
            <a:r>
              <a:rPr lang="en-US" sz="1000" dirty="0"/>
              <a:t>MSSQL_PID – the flavor of SQL server</a:t>
            </a:r>
          </a:p>
          <a:p>
            <a:pPr marL="1085850" lvl="2" indent="-171450">
              <a:buFont typeface="Arial" panose="020B0604020202020204" pitchFamily="34" charset="0"/>
              <a:buChar char="•"/>
            </a:pPr>
            <a:r>
              <a:rPr lang="en-US" sz="1000" dirty="0"/>
              <a:t>Developer</a:t>
            </a:r>
          </a:p>
          <a:p>
            <a:pPr marL="1085850" lvl="2" indent="-171450">
              <a:buFont typeface="Arial" panose="020B0604020202020204" pitchFamily="34" charset="0"/>
              <a:buChar char="•"/>
            </a:pPr>
            <a:r>
              <a:rPr lang="en-US" sz="1000" dirty="0"/>
              <a:t>Express</a:t>
            </a:r>
          </a:p>
          <a:p>
            <a:pPr marL="1085850" lvl="2" indent="-171450">
              <a:buFont typeface="Arial" panose="020B0604020202020204" pitchFamily="34" charset="0"/>
              <a:buChar char="•"/>
            </a:pPr>
            <a:r>
              <a:rPr lang="en-US" sz="1000" dirty="0"/>
              <a:t>Standard</a:t>
            </a:r>
          </a:p>
          <a:p>
            <a:pPr marL="1085850" lvl="2" indent="-171450">
              <a:buFont typeface="Arial" panose="020B0604020202020204" pitchFamily="34" charset="0"/>
              <a:buChar char="•"/>
            </a:pPr>
            <a:r>
              <a:rPr lang="en-US" sz="1000" dirty="0"/>
              <a:t>Enterprise</a:t>
            </a:r>
          </a:p>
          <a:p>
            <a:pPr marL="1085850" lvl="2" indent="-171450">
              <a:buFont typeface="Arial" panose="020B0604020202020204" pitchFamily="34" charset="0"/>
              <a:buChar char="•"/>
            </a:pPr>
            <a:r>
              <a:rPr lang="en-US" sz="1000" dirty="0" err="1"/>
              <a:t>EnterpriseCore</a:t>
            </a:r>
            <a:endParaRPr lang="en-US" sz="1000" dirty="0"/>
          </a:p>
          <a:p>
            <a:pPr marL="171450" indent="-171450">
              <a:buFont typeface="Arial" panose="020B0604020202020204" pitchFamily="34" charset="0"/>
              <a:buChar char="•"/>
            </a:pPr>
            <a:r>
              <a:rPr lang="en-US" sz="1000" dirty="0"/>
              <a:t>-p </a:t>
            </a:r>
            <a:r>
              <a:rPr lang="en-US" sz="1000" dirty="0" err="1"/>
              <a:t>inside_port:outside_port</a:t>
            </a:r>
            <a:r>
              <a:rPr lang="en-US" sz="1000" dirty="0"/>
              <a:t> – defines the port </a:t>
            </a:r>
            <a:r>
              <a:rPr lang="en-US" sz="1000" dirty="0" err="1"/>
              <a:t>fordwarding</a:t>
            </a:r>
            <a:r>
              <a:rPr lang="en-US" sz="1000" dirty="0"/>
              <a:t> rule to allow traffic from the “</a:t>
            </a:r>
            <a:r>
              <a:rPr lang="en-US" sz="1000" dirty="0" err="1"/>
              <a:t>outside_port</a:t>
            </a:r>
            <a:r>
              <a:rPr lang="en-US" sz="1000" dirty="0"/>
              <a:t>” into the containers “</a:t>
            </a:r>
            <a:r>
              <a:rPr lang="en-US" sz="1000" dirty="0" err="1"/>
              <a:t>inside_port</a:t>
            </a:r>
            <a:r>
              <a:rPr lang="en-US" sz="1000" dirty="0"/>
              <a:t>”.</a:t>
            </a:r>
          </a:p>
          <a:p>
            <a:pPr marL="171450" indent="-171450">
              <a:buFont typeface="Arial" panose="020B0604020202020204" pitchFamily="34" charset="0"/>
              <a:buChar char="•"/>
            </a:pPr>
            <a:endParaRPr lang="en-US" sz="1200" dirty="0"/>
          </a:p>
          <a:p>
            <a:r>
              <a:rPr lang="en-US" sz="1200" b="1" dirty="0"/>
              <a:t>Data Persistence</a:t>
            </a:r>
          </a:p>
          <a:p>
            <a:r>
              <a:rPr lang="en-US" sz="1000" dirty="0"/>
              <a:t>Stateful containers must have special care taken that the state is stored in/on some type of persistent storage.</a:t>
            </a:r>
          </a:p>
          <a:p>
            <a:endParaRPr lang="en-US" sz="1000" dirty="0"/>
          </a:p>
          <a:p>
            <a:r>
              <a:rPr lang="en-US" sz="1000" dirty="0"/>
              <a:t>Orchestration systems typically delete containers - so any data inside the container will be lost.</a:t>
            </a:r>
          </a:p>
        </p:txBody>
      </p:sp>
      <p:sp>
        <p:nvSpPr>
          <p:cNvPr id="3" name="TextBox 2">
            <a:extLst>
              <a:ext uri="{FF2B5EF4-FFF2-40B4-BE49-F238E27FC236}">
                <a16:creationId xmlns:a16="http://schemas.microsoft.com/office/drawing/2014/main" id="{5632851A-A62E-9BBB-69F1-BED2DE1E9C52}"/>
              </a:ext>
            </a:extLst>
          </p:cNvPr>
          <p:cNvSpPr txBox="1"/>
          <p:nvPr/>
        </p:nvSpPr>
        <p:spPr>
          <a:xfrm>
            <a:off x="495300" y="6057900"/>
            <a:ext cx="5064207" cy="215444"/>
          </a:xfrm>
          <a:prstGeom prst="rect">
            <a:avLst/>
          </a:prstGeom>
          <a:noFill/>
        </p:spPr>
        <p:txBody>
          <a:bodyPr wrap="none" rtlCol="0">
            <a:spAutoFit/>
          </a:bodyPr>
          <a:lstStyle/>
          <a:p>
            <a:r>
              <a:rPr lang="en-US" sz="800" dirty="0"/>
              <a:t>https://</a:t>
            </a:r>
            <a:r>
              <a:rPr lang="en-US" sz="800" dirty="0" err="1"/>
              <a:t>learn.microsoft.com</a:t>
            </a:r>
            <a:r>
              <a:rPr lang="en-US" sz="800" dirty="0"/>
              <a:t>/</a:t>
            </a:r>
            <a:r>
              <a:rPr lang="en-US" sz="800" dirty="0" err="1"/>
              <a:t>en</a:t>
            </a:r>
            <a:r>
              <a:rPr lang="en-US" sz="800" dirty="0"/>
              <a:t>-us/</a:t>
            </a:r>
            <a:r>
              <a:rPr lang="en-US" sz="800" dirty="0" err="1"/>
              <a:t>sql</a:t>
            </a:r>
            <a:r>
              <a:rPr lang="en-US" sz="800" dirty="0"/>
              <a:t>/</a:t>
            </a:r>
            <a:r>
              <a:rPr lang="en-US" sz="800" dirty="0" err="1"/>
              <a:t>linux</a:t>
            </a:r>
            <a:r>
              <a:rPr lang="en-US" sz="800" dirty="0"/>
              <a:t>/</a:t>
            </a:r>
            <a:r>
              <a:rPr lang="en-US" sz="800" dirty="0" err="1"/>
              <a:t>sql-server-linux-configure-environment-variables?view</a:t>
            </a:r>
            <a:r>
              <a:rPr lang="en-US" sz="800" dirty="0"/>
              <a:t>=sql-server-2017</a:t>
            </a:r>
          </a:p>
        </p:txBody>
      </p:sp>
    </p:spTree>
    <p:extLst>
      <p:ext uri="{BB962C8B-B14F-4D97-AF65-F5344CB8AC3E}">
        <p14:creationId xmlns:p14="http://schemas.microsoft.com/office/powerpoint/2010/main" val="173111056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5D6102-506A-CA2A-BFE9-F2F24634B5F3}"/>
              </a:ext>
            </a:extLst>
          </p:cNvPr>
          <p:cNvSpPr/>
          <p:nvPr/>
        </p:nvSpPr>
        <p:spPr>
          <a:xfrm>
            <a:off x="0" y="0"/>
            <a:ext cx="12192000" cy="6858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7B3393D-781F-11D8-C930-E92EBC7CE1EA}"/>
              </a:ext>
            </a:extLst>
          </p:cNvPr>
          <p:cNvSpPr/>
          <p:nvPr/>
        </p:nvSpPr>
        <p:spPr>
          <a:xfrm>
            <a:off x="0" y="6515099"/>
            <a:ext cx="12192000" cy="341489"/>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9079191F-A12F-3989-4119-07879E46D6CE}"/>
              </a:ext>
            </a:extLst>
          </p:cNvPr>
          <p:cNvSpPr txBox="1"/>
          <p:nvPr/>
        </p:nvSpPr>
        <p:spPr>
          <a:xfrm>
            <a:off x="152400" y="6547344"/>
            <a:ext cx="5829300" cy="276999"/>
          </a:xfrm>
          <a:prstGeom prst="rect">
            <a:avLst/>
          </a:prstGeom>
          <a:noFill/>
        </p:spPr>
        <p:txBody>
          <a:bodyPr wrap="square" rtlCol="0">
            <a:spAutoFit/>
          </a:bodyPr>
          <a:lstStyle/>
          <a:p>
            <a:r>
              <a:rPr lang="en-US" sz="1200" dirty="0">
                <a:solidFill>
                  <a:schemeClr val="bg1"/>
                </a:solidFill>
              </a:rPr>
              <a:t>Created by Shawn </a:t>
            </a:r>
            <a:r>
              <a:rPr lang="en-US" sz="1200" dirty="0" err="1">
                <a:solidFill>
                  <a:schemeClr val="bg1"/>
                </a:solidFill>
              </a:rPr>
              <a:t>Zernik</a:t>
            </a:r>
            <a:r>
              <a:rPr lang="en-US" sz="1200" dirty="0">
                <a:solidFill>
                  <a:schemeClr val="bg1"/>
                </a:solidFill>
              </a:rPr>
              <a:t> on 1/4/2024</a:t>
            </a:r>
          </a:p>
        </p:txBody>
      </p:sp>
      <p:sp>
        <p:nvSpPr>
          <p:cNvPr id="14" name="TextBox 13">
            <a:extLst>
              <a:ext uri="{FF2B5EF4-FFF2-40B4-BE49-F238E27FC236}">
                <a16:creationId xmlns:a16="http://schemas.microsoft.com/office/drawing/2014/main" id="{447D253E-B6D1-91B9-EEF9-C95B568E2B7B}"/>
              </a:ext>
            </a:extLst>
          </p:cNvPr>
          <p:cNvSpPr txBox="1"/>
          <p:nvPr/>
        </p:nvSpPr>
        <p:spPr>
          <a:xfrm>
            <a:off x="6096000" y="6547344"/>
            <a:ext cx="5943600" cy="276999"/>
          </a:xfrm>
          <a:prstGeom prst="rect">
            <a:avLst/>
          </a:prstGeom>
          <a:noFill/>
        </p:spPr>
        <p:txBody>
          <a:bodyPr wrap="square" rtlCol="0">
            <a:spAutoFit/>
          </a:bodyPr>
          <a:lstStyle/>
          <a:p>
            <a:pPr algn="r"/>
            <a:r>
              <a:rPr lang="en-US" sz="1200" dirty="0">
                <a:solidFill>
                  <a:schemeClr val="bg1"/>
                </a:solidFill>
              </a:rPr>
              <a:t>Slide </a:t>
            </a:r>
            <a:fld id="{6FA3485A-F454-114E-8FF0-4E63EF5BDB5A}" type="slidenum">
              <a:rPr lang="en-US" sz="1200" smtClean="0">
                <a:solidFill>
                  <a:schemeClr val="bg1"/>
                </a:solidFill>
              </a:rPr>
              <a:t>73</a:t>
            </a:fld>
            <a:endParaRPr lang="en-US" sz="1200" dirty="0">
              <a:solidFill>
                <a:schemeClr val="bg1"/>
              </a:solidFill>
            </a:endParaRPr>
          </a:p>
        </p:txBody>
      </p:sp>
      <p:sp>
        <p:nvSpPr>
          <p:cNvPr id="15" name="TextBox 14">
            <a:extLst>
              <a:ext uri="{FF2B5EF4-FFF2-40B4-BE49-F238E27FC236}">
                <a16:creationId xmlns:a16="http://schemas.microsoft.com/office/drawing/2014/main" id="{B0659C44-A5CF-346C-0C24-FFC9AD8A5067}"/>
              </a:ext>
            </a:extLst>
          </p:cNvPr>
          <p:cNvSpPr txBox="1"/>
          <p:nvPr/>
        </p:nvSpPr>
        <p:spPr>
          <a:xfrm>
            <a:off x="152400" y="114300"/>
            <a:ext cx="11887200" cy="461665"/>
          </a:xfrm>
          <a:prstGeom prst="rect">
            <a:avLst/>
          </a:prstGeom>
          <a:noFill/>
        </p:spPr>
        <p:txBody>
          <a:bodyPr wrap="square" rtlCol="0">
            <a:spAutoFit/>
          </a:bodyPr>
          <a:lstStyle/>
          <a:p>
            <a:r>
              <a:rPr lang="en-US" sz="2400" b="1" dirty="0">
                <a:solidFill>
                  <a:schemeClr val="bg1"/>
                </a:solidFill>
              </a:rPr>
              <a:t>Containerization – Developers</a:t>
            </a:r>
          </a:p>
        </p:txBody>
      </p:sp>
      <p:sp>
        <p:nvSpPr>
          <p:cNvPr id="5" name="TextBox 4">
            <a:extLst>
              <a:ext uri="{FF2B5EF4-FFF2-40B4-BE49-F238E27FC236}">
                <a16:creationId xmlns:a16="http://schemas.microsoft.com/office/drawing/2014/main" id="{854BEF4F-4F74-42CF-F47D-DA4559BD9BD8}"/>
              </a:ext>
            </a:extLst>
          </p:cNvPr>
          <p:cNvSpPr txBox="1"/>
          <p:nvPr/>
        </p:nvSpPr>
        <p:spPr>
          <a:xfrm>
            <a:off x="1524000" y="2286000"/>
            <a:ext cx="3657600" cy="2308324"/>
          </a:xfrm>
          <a:prstGeom prst="rect">
            <a:avLst/>
          </a:prstGeom>
          <a:noFill/>
        </p:spPr>
        <p:txBody>
          <a:bodyPr wrap="square" rtlCol="0">
            <a:spAutoFit/>
          </a:bodyPr>
          <a:lstStyle/>
          <a:p>
            <a:r>
              <a:rPr lang="en-US" b="1" dirty="0"/>
              <a:t>Note to Developers</a:t>
            </a:r>
          </a:p>
          <a:p>
            <a:r>
              <a:rPr lang="en-US" dirty="0"/>
              <a:t>Rather than install database servers directly on your operating system, use containers.  They install faster, start faster, use less space, and do not run 100% of the time – only when you start them.  Practice with containers this way!</a:t>
            </a:r>
          </a:p>
        </p:txBody>
      </p:sp>
      <p:sp>
        <p:nvSpPr>
          <p:cNvPr id="3" name="TextBox 2">
            <a:extLst>
              <a:ext uri="{FF2B5EF4-FFF2-40B4-BE49-F238E27FC236}">
                <a16:creationId xmlns:a16="http://schemas.microsoft.com/office/drawing/2014/main" id="{49E30733-D498-6705-DD83-A4D2D5440029}"/>
              </a:ext>
            </a:extLst>
          </p:cNvPr>
          <p:cNvSpPr txBox="1"/>
          <p:nvPr/>
        </p:nvSpPr>
        <p:spPr>
          <a:xfrm>
            <a:off x="6324600" y="1600200"/>
            <a:ext cx="4897495" cy="4093428"/>
          </a:xfrm>
          <a:prstGeom prst="rect">
            <a:avLst/>
          </a:prstGeom>
          <a:noFill/>
        </p:spPr>
        <p:txBody>
          <a:bodyPr wrap="none" rtlCol="0">
            <a:spAutoFit/>
          </a:bodyPr>
          <a:lstStyle/>
          <a:p>
            <a:pPr marL="285750" indent="-285750">
              <a:buFont typeface="Arial" panose="020B0604020202020204" pitchFamily="34" charset="0"/>
              <a:buChar char="•"/>
            </a:pPr>
            <a:r>
              <a:rPr lang="en-US" sz="1000" dirty="0"/>
              <a:t>Postgres SQL</a:t>
            </a:r>
            <a:br>
              <a:rPr lang="en-US" sz="1000" dirty="0"/>
            </a:br>
            <a:r>
              <a:rPr lang="en-US" sz="1000" dirty="0">
                <a:hlinkClick r:id="rId2"/>
              </a:rPr>
              <a:t>https://hub.docker.com/_/postgres</a:t>
            </a:r>
            <a:endParaRPr lang="en-US" sz="1000" dirty="0"/>
          </a:p>
          <a:p>
            <a:pPr marL="285750" indent="-285750">
              <a:buFont typeface="Arial" panose="020B0604020202020204" pitchFamily="34" charset="0"/>
              <a:buChar char="•"/>
            </a:pPr>
            <a:endParaRPr lang="en-US" sz="1000" dirty="0"/>
          </a:p>
          <a:p>
            <a:pPr marL="285750" indent="-285750">
              <a:buFont typeface="Arial" panose="020B0604020202020204" pitchFamily="34" charset="0"/>
              <a:buChar char="•"/>
            </a:pPr>
            <a:r>
              <a:rPr lang="en-US" sz="1000" dirty="0"/>
              <a:t>MySQL</a:t>
            </a:r>
            <a:br>
              <a:rPr lang="en-US" sz="1000" dirty="0"/>
            </a:br>
            <a:r>
              <a:rPr lang="en-US" sz="1000" dirty="0">
                <a:hlinkClick r:id="rId3"/>
              </a:rPr>
              <a:t>https://hub.docker.com/_/mysql</a:t>
            </a:r>
            <a:endParaRPr lang="en-US" sz="1000" dirty="0"/>
          </a:p>
          <a:p>
            <a:pPr marL="285750" indent="-285750">
              <a:buFont typeface="Arial" panose="020B0604020202020204" pitchFamily="34" charset="0"/>
              <a:buChar char="•"/>
            </a:pPr>
            <a:endParaRPr lang="en-US" sz="1000" dirty="0"/>
          </a:p>
          <a:p>
            <a:pPr marL="285750" indent="-285750">
              <a:buFont typeface="Arial" panose="020B0604020202020204" pitchFamily="34" charset="0"/>
              <a:buChar char="•"/>
            </a:pPr>
            <a:r>
              <a:rPr lang="en-US" sz="1000" dirty="0"/>
              <a:t>MariaDB</a:t>
            </a:r>
            <a:br>
              <a:rPr lang="en-US" sz="1000" dirty="0"/>
            </a:br>
            <a:r>
              <a:rPr lang="en-US" sz="1000" dirty="0">
                <a:hlinkClick r:id="rId4"/>
              </a:rPr>
              <a:t>https://hub.docker.com/_/mariadb</a:t>
            </a:r>
            <a:endParaRPr lang="en-US" sz="1000" dirty="0"/>
          </a:p>
          <a:p>
            <a:pPr marL="285750" indent="-285750">
              <a:buFont typeface="Arial" panose="020B0604020202020204" pitchFamily="34" charset="0"/>
              <a:buChar char="•"/>
            </a:pPr>
            <a:endParaRPr lang="en-US" sz="1000" dirty="0"/>
          </a:p>
          <a:p>
            <a:pPr marL="285750" indent="-285750">
              <a:buFont typeface="Arial" panose="020B0604020202020204" pitchFamily="34" charset="0"/>
              <a:buChar char="•"/>
            </a:pPr>
            <a:r>
              <a:rPr lang="en-US" sz="1000" dirty="0"/>
              <a:t>Mongo</a:t>
            </a:r>
            <a:br>
              <a:rPr lang="en-US" sz="1000" dirty="0"/>
            </a:br>
            <a:r>
              <a:rPr lang="en-US" sz="1000" dirty="0">
                <a:hlinkClick r:id="rId5"/>
              </a:rPr>
              <a:t>https://hub.docker.com/_/mongo</a:t>
            </a:r>
            <a:endParaRPr lang="en-US" sz="1000" dirty="0"/>
          </a:p>
          <a:p>
            <a:pPr marL="285750" indent="-285750">
              <a:buFont typeface="Arial" panose="020B0604020202020204" pitchFamily="34" charset="0"/>
              <a:buChar char="•"/>
            </a:pPr>
            <a:endParaRPr lang="en-US" sz="1000" dirty="0"/>
          </a:p>
          <a:p>
            <a:pPr marL="285750" indent="-285750">
              <a:buFont typeface="Arial" panose="020B0604020202020204" pitchFamily="34" charset="0"/>
              <a:buChar char="•"/>
            </a:pPr>
            <a:r>
              <a:rPr lang="en-US" sz="1000" dirty="0"/>
              <a:t>RabbitMQ</a:t>
            </a:r>
            <a:br>
              <a:rPr lang="en-US" sz="1000" dirty="0"/>
            </a:br>
            <a:r>
              <a:rPr lang="en-US" sz="1000" dirty="0">
                <a:hlinkClick r:id="rId6"/>
              </a:rPr>
              <a:t>https://hub.docker.com/_/rabbitmq</a:t>
            </a:r>
            <a:endParaRPr lang="en-US" sz="1000" dirty="0"/>
          </a:p>
          <a:p>
            <a:pPr marL="285750" indent="-285750">
              <a:buFont typeface="Arial" panose="020B0604020202020204" pitchFamily="34" charset="0"/>
              <a:buChar char="•"/>
            </a:pPr>
            <a:endParaRPr lang="en-US" sz="1000" dirty="0"/>
          </a:p>
          <a:p>
            <a:pPr marL="285750" indent="-285750">
              <a:buFont typeface="Arial" panose="020B0604020202020204" pitchFamily="34" charset="0"/>
              <a:buChar char="•"/>
            </a:pPr>
            <a:r>
              <a:rPr lang="en-US" sz="1000" dirty="0"/>
              <a:t>Redis</a:t>
            </a:r>
            <a:br>
              <a:rPr lang="en-US" sz="1000" dirty="0"/>
            </a:br>
            <a:r>
              <a:rPr lang="en-US" sz="1000" dirty="0">
                <a:hlinkClick r:id="rId7"/>
              </a:rPr>
              <a:t>https://hub.docker.com/_/redis</a:t>
            </a:r>
            <a:endParaRPr lang="en-US" sz="1000" dirty="0"/>
          </a:p>
          <a:p>
            <a:pPr marL="285750" indent="-285750">
              <a:buFont typeface="Arial" panose="020B0604020202020204" pitchFamily="34" charset="0"/>
              <a:buChar char="•"/>
            </a:pPr>
            <a:endParaRPr lang="en-US" sz="1000" dirty="0"/>
          </a:p>
          <a:p>
            <a:pPr marL="285750" indent="-285750">
              <a:buFont typeface="Arial" panose="020B0604020202020204" pitchFamily="34" charset="0"/>
              <a:buChar char="•"/>
            </a:pPr>
            <a:r>
              <a:rPr lang="en-US" sz="1000" dirty="0"/>
              <a:t>DB2</a:t>
            </a:r>
            <a:br>
              <a:rPr lang="en-US" sz="1000" dirty="0"/>
            </a:br>
            <a:r>
              <a:rPr lang="en-US" sz="1000" dirty="0">
                <a:hlinkClick r:id="rId8"/>
              </a:rPr>
              <a:t>https://hub.docker.com/r/ibmcom/db2</a:t>
            </a:r>
            <a:endParaRPr lang="en-US" sz="1000" dirty="0"/>
          </a:p>
          <a:p>
            <a:pPr marL="285750" indent="-285750">
              <a:buFont typeface="Arial" panose="020B0604020202020204" pitchFamily="34" charset="0"/>
              <a:buChar char="•"/>
            </a:pPr>
            <a:endParaRPr lang="en-US" sz="1000" dirty="0"/>
          </a:p>
          <a:p>
            <a:pPr marL="285750" indent="-285750">
              <a:buFont typeface="Arial" panose="020B0604020202020204" pitchFamily="34" charset="0"/>
              <a:buChar char="•"/>
            </a:pPr>
            <a:r>
              <a:rPr lang="en-US" sz="1000" dirty="0" err="1"/>
              <a:t>OracleDB</a:t>
            </a:r>
            <a:br>
              <a:rPr lang="en-US" sz="1000" dirty="0"/>
            </a:br>
            <a:r>
              <a:rPr lang="en-US" sz="1000" dirty="0">
                <a:hlinkClick r:id="rId9"/>
              </a:rPr>
              <a:t>https://github.com/oracle/docker-images/tree/main/OracleDatabase/SingleInstance</a:t>
            </a:r>
            <a:endParaRPr lang="en-US" sz="1000" dirty="0"/>
          </a:p>
          <a:p>
            <a:pPr marL="285750" indent="-285750">
              <a:buFont typeface="Arial" panose="020B0604020202020204" pitchFamily="34" charset="0"/>
              <a:buChar char="•"/>
            </a:pPr>
            <a:endParaRPr lang="en-US" sz="1000" dirty="0"/>
          </a:p>
          <a:p>
            <a:pPr marL="285750" indent="-285750">
              <a:buFont typeface="Arial" panose="020B0604020202020204" pitchFamily="34" charset="0"/>
              <a:buChar char="•"/>
            </a:pPr>
            <a:r>
              <a:rPr lang="en-US" sz="1000" dirty="0"/>
              <a:t>SonarQube</a:t>
            </a:r>
            <a:br>
              <a:rPr lang="en-US" sz="1000" dirty="0"/>
            </a:br>
            <a:r>
              <a:rPr lang="en-US" sz="1000" dirty="0">
                <a:hlinkClick r:id="rId10"/>
              </a:rPr>
              <a:t>https://hub.docker.com/_/sonarqube</a:t>
            </a:r>
            <a:endParaRPr lang="en-US" sz="1000" dirty="0"/>
          </a:p>
        </p:txBody>
      </p:sp>
    </p:spTree>
    <p:extLst>
      <p:ext uri="{BB962C8B-B14F-4D97-AF65-F5344CB8AC3E}">
        <p14:creationId xmlns:p14="http://schemas.microsoft.com/office/powerpoint/2010/main" val="120647890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5D6102-506A-CA2A-BFE9-F2F24634B5F3}"/>
              </a:ext>
            </a:extLst>
          </p:cNvPr>
          <p:cNvSpPr/>
          <p:nvPr/>
        </p:nvSpPr>
        <p:spPr>
          <a:xfrm>
            <a:off x="0" y="0"/>
            <a:ext cx="12192000" cy="6858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7B3393D-781F-11D8-C930-E92EBC7CE1EA}"/>
              </a:ext>
            </a:extLst>
          </p:cNvPr>
          <p:cNvSpPr/>
          <p:nvPr/>
        </p:nvSpPr>
        <p:spPr>
          <a:xfrm>
            <a:off x="0" y="6515099"/>
            <a:ext cx="12192000" cy="341489"/>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9079191F-A12F-3989-4119-07879E46D6CE}"/>
              </a:ext>
            </a:extLst>
          </p:cNvPr>
          <p:cNvSpPr txBox="1"/>
          <p:nvPr/>
        </p:nvSpPr>
        <p:spPr>
          <a:xfrm>
            <a:off x="152400" y="6547344"/>
            <a:ext cx="5829300" cy="276999"/>
          </a:xfrm>
          <a:prstGeom prst="rect">
            <a:avLst/>
          </a:prstGeom>
          <a:noFill/>
        </p:spPr>
        <p:txBody>
          <a:bodyPr wrap="square" rtlCol="0">
            <a:spAutoFit/>
          </a:bodyPr>
          <a:lstStyle/>
          <a:p>
            <a:r>
              <a:rPr lang="en-US" sz="1200" dirty="0">
                <a:solidFill>
                  <a:schemeClr val="bg1"/>
                </a:solidFill>
              </a:rPr>
              <a:t>Created by Shawn </a:t>
            </a:r>
            <a:r>
              <a:rPr lang="en-US" sz="1200" dirty="0" err="1">
                <a:solidFill>
                  <a:schemeClr val="bg1"/>
                </a:solidFill>
              </a:rPr>
              <a:t>Zernik</a:t>
            </a:r>
            <a:r>
              <a:rPr lang="en-US" sz="1200" dirty="0">
                <a:solidFill>
                  <a:schemeClr val="bg1"/>
                </a:solidFill>
              </a:rPr>
              <a:t> on 1/4/2024</a:t>
            </a:r>
          </a:p>
        </p:txBody>
      </p:sp>
      <p:sp>
        <p:nvSpPr>
          <p:cNvPr id="14" name="TextBox 13">
            <a:extLst>
              <a:ext uri="{FF2B5EF4-FFF2-40B4-BE49-F238E27FC236}">
                <a16:creationId xmlns:a16="http://schemas.microsoft.com/office/drawing/2014/main" id="{447D253E-B6D1-91B9-EEF9-C95B568E2B7B}"/>
              </a:ext>
            </a:extLst>
          </p:cNvPr>
          <p:cNvSpPr txBox="1"/>
          <p:nvPr/>
        </p:nvSpPr>
        <p:spPr>
          <a:xfrm>
            <a:off x="6096000" y="6547344"/>
            <a:ext cx="5943600" cy="276999"/>
          </a:xfrm>
          <a:prstGeom prst="rect">
            <a:avLst/>
          </a:prstGeom>
          <a:noFill/>
        </p:spPr>
        <p:txBody>
          <a:bodyPr wrap="square" rtlCol="0">
            <a:spAutoFit/>
          </a:bodyPr>
          <a:lstStyle/>
          <a:p>
            <a:pPr algn="r"/>
            <a:r>
              <a:rPr lang="en-US" sz="1200" dirty="0">
                <a:solidFill>
                  <a:schemeClr val="bg1"/>
                </a:solidFill>
              </a:rPr>
              <a:t>Slide </a:t>
            </a:r>
            <a:fld id="{6FA3485A-F454-114E-8FF0-4E63EF5BDB5A}" type="slidenum">
              <a:rPr lang="en-US" sz="1200" smtClean="0">
                <a:solidFill>
                  <a:schemeClr val="bg1"/>
                </a:solidFill>
              </a:rPr>
              <a:t>74</a:t>
            </a:fld>
            <a:endParaRPr lang="en-US" sz="1200" dirty="0">
              <a:solidFill>
                <a:schemeClr val="bg1"/>
              </a:solidFill>
            </a:endParaRPr>
          </a:p>
        </p:txBody>
      </p:sp>
      <p:sp>
        <p:nvSpPr>
          <p:cNvPr id="15" name="TextBox 14">
            <a:extLst>
              <a:ext uri="{FF2B5EF4-FFF2-40B4-BE49-F238E27FC236}">
                <a16:creationId xmlns:a16="http://schemas.microsoft.com/office/drawing/2014/main" id="{B0659C44-A5CF-346C-0C24-FFC9AD8A5067}"/>
              </a:ext>
            </a:extLst>
          </p:cNvPr>
          <p:cNvSpPr txBox="1"/>
          <p:nvPr/>
        </p:nvSpPr>
        <p:spPr>
          <a:xfrm>
            <a:off x="152400" y="114300"/>
            <a:ext cx="11887200" cy="461665"/>
          </a:xfrm>
          <a:prstGeom prst="rect">
            <a:avLst/>
          </a:prstGeom>
          <a:noFill/>
        </p:spPr>
        <p:txBody>
          <a:bodyPr wrap="square" rtlCol="0">
            <a:spAutoFit/>
          </a:bodyPr>
          <a:lstStyle/>
          <a:p>
            <a:r>
              <a:rPr lang="en-US" sz="2400" b="1" dirty="0">
                <a:solidFill>
                  <a:schemeClr val="bg1"/>
                </a:solidFill>
              </a:rPr>
              <a:t>Application Development with Kubernetes and AWS</a:t>
            </a:r>
          </a:p>
        </p:txBody>
      </p:sp>
      <p:sp>
        <p:nvSpPr>
          <p:cNvPr id="3" name="Rectangle 2">
            <a:extLst>
              <a:ext uri="{FF2B5EF4-FFF2-40B4-BE49-F238E27FC236}">
                <a16:creationId xmlns:a16="http://schemas.microsoft.com/office/drawing/2014/main" id="{9F34FFAA-EDB2-75A7-1F1A-2382235EA88D}"/>
              </a:ext>
            </a:extLst>
          </p:cNvPr>
          <p:cNvSpPr/>
          <p:nvPr/>
        </p:nvSpPr>
        <p:spPr>
          <a:xfrm>
            <a:off x="0" y="685800"/>
            <a:ext cx="12192000" cy="5829300"/>
          </a:xfrm>
          <a:prstGeom prst="rect">
            <a:avLst/>
          </a:prstGeom>
          <a:no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3600" b="1" dirty="0">
                <a:solidFill>
                  <a:schemeClr val="tx1"/>
                </a:solidFill>
              </a:rPr>
              <a:t>Custom Images</a:t>
            </a:r>
          </a:p>
        </p:txBody>
      </p:sp>
    </p:spTree>
    <p:extLst>
      <p:ext uri="{BB962C8B-B14F-4D97-AF65-F5344CB8AC3E}">
        <p14:creationId xmlns:p14="http://schemas.microsoft.com/office/powerpoint/2010/main" val="207915922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5D6102-506A-CA2A-BFE9-F2F24634B5F3}"/>
              </a:ext>
            </a:extLst>
          </p:cNvPr>
          <p:cNvSpPr/>
          <p:nvPr/>
        </p:nvSpPr>
        <p:spPr>
          <a:xfrm>
            <a:off x="0" y="0"/>
            <a:ext cx="12192000" cy="6858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7B3393D-781F-11D8-C930-E92EBC7CE1EA}"/>
              </a:ext>
            </a:extLst>
          </p:cNvPr>
          <p:cNvSpPr/>
          <p:nvPr/>
        </p:nvSpPr>
        <p:spPr>
          <a:xfrm>
            <a:off x="0" y="6515099"/>
            <a:ext cx="12192000" cy="341489"/>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9079191F-A12F-3989-4119-07879E46D6CE}"/>
              </a:ext>
            </a:extLst>
          </p:cNvPr>
          <p:cNvSpPr txBox="1"/>
          <p:nvPr/>
        </p:nvSpPr>
        <p:spPr>
          <a:xfrm>
            <a:off x="152400" y="6547344"/>
            <a:ext cx="5829300" cy="276999"/>
          </a:xfrm>
          <a:prstGeom prst="rect">
            <a:avLst/>
          </a:prstGeom>
          <a:noFill/>
        </p:spPr>
        <p:txBody>
          <a:bodyPr wrap="square" rtlCol="0">
            <a:spAutoFit/>
          </a:bodyPr>
          <a:lstStyle/>
          <a:p>
            <a:r>
              <a:rPr lang="en-US" sz="1200" dirty="0">
                <a:solidFill>
                  <a:schemeClr val="bg1"/>
                </a:solidFill>
              </a:rPr>
              <a:t>Created by Shawn </a:t>
            </a:r>
            <a:r>
              <a:rPr lang="en-US" sz="1200" dirty="0" err="1">
                <a:solidFill>
                  <a:schemeClr val="bg1"/>
                </a:solidFill>
              </a:rPr>
              <a:t>Zernik</a:t>
            </a:r>
            <a:r>
              <a:rPr lang="en-US" sz="1200" dirty="0">
                <a:solidFill>
                  <a:schemeClr val="bg1"/>
                </a:solidFill>
              </a:rPr>
              <a:t> on 1/4/2024</a:t>
            </a:r>
          </a:p>
        </p:txBody>
      </p:sp>
      <p:sp>
        <p:nvSpPr>
          <p:cNvPr id="14" name="TextBox 13">
            <a:extLst>
              <a:ext uri="{FF2B5EF4-FFF2-40B4-BE49-F238E27FC236}">
                <a16:creationId xmlns:a16="http://schemas.microsoft.com/office/drawing/2014/main" id="{447D253E-B6D1-91B9-EEF9-C95B568E2B7B}"/>
              </a:ext>
            </a:extLst>
          </p:cNvPr>
          <p:cNvSpPr txBox="1"/>
          <p:nvPr/>
        </p:nvSpPr>
        <p:spPr>
          <a:xfrm>
            <a:off x="6096000" y="6547344"/>
            <a:ext cx="5943600" cy="276999"/>
          </a:xfrm>
          <a:prstGeom prst="rect">
            <a:avLst/>
          </a:prstGeom>
          <a:noFill/>
        </p:spPr>
        <p:txBody>
          <a:bodyPr wrap="square" rtlCol="0">
            <a:spAutoFit/>
          </a:bodyPr>
          <a:lstStyle/>
          <a:p>
            <a:pPr algn="r"/>
            <a:r>
              <a:rPr lang="en-US" sz="1200" dirty="0">
                <a:solidFill>
                  <a:schemeClr val="bg1"/>
                </a:solidFill>
              </a:rPr>
              <a:t>Slide </a:t>
            </a:r>
            <a:fld id="{6FA3485A-F454-114E-8FF0-4E63EF5BDB5A}" type="slidenum">
              <a:rPr lang="en-US" sz="1200" smtClean="0">
                <a:solidFill>
                  <a:schemeClr val="bg1"/>
                </a:solidFill>
              </a:rPr>
              <a:t>75</a:t>
            </a:fld>
            <a:endParaRPr lang="en-US" sz="1200" dirty="0">
              <a:solidFill>
                <a:schemeClr val="bg1"/>
              </a:solidFill>
            </a:endParaRPr>
          </a:p>
        </p:txBody>
      </p:sp>
      <p:sp>
        <p:nvSpPr>
          <p:cNvPr id="15" name="TextBox 14">
            <a:extLst>
              <a:ext uri="{FF2B5EF4-FFF2-40B4-BE49-F238E27FC236}">
                <a16:creationId xmlns:a16="http://schemas.microsoft.com/office/drawing/2014/main" id="{B0659C44-A5CF-346C-0C24-FFC9AD8A5067}"/>
              </a:ext>
            </a:extLst>
          </p:cNvPr>
          <p:cNvSpPr txBox="1"/>
          <p:nvPr/>
        </p:nvSpPr>
        <p:spPr>
          <a:xfrm>
            <a:off x="152400" y="114300"/>
            <a:ext cx="11887200" cy="461665"/>
          </a:xfrm>
          <a:prstGeom prst="rect">
            <a:avLst/>
          </a:prstGeom>
          <a:noFill/>
        </p:spPr>
        <p:txBody>
          <a:bodyPr wrap="square" rtlCol="0">
            <a:spAutoFit/>
          </a:bodyPr>
          <a:lstStyle/>
          <a:p>
            <a:r>
              <a:rPr lang="en-US" sz="2400" b="1" dirty="0">
                <a:solidFill>
                  <a:schemeClr val="bg1"/>
                </a:solidFill>
              </a:rPr>
              <a:t>Containerization – Custom Images – Files Used</a:t>
            </a:r>
          </a:p>
        </p:txBody>
      </p:sp>
      <p:sp>
        <p:nvSpPr>
          <p:cNvPr id="16" name="TextBox 15">
            <a:extLst>
              <a:ext uri="{FF2B5EF4-FFF2-40B4-BE49-F238E27FC236}">
                <a16:creationId xmlns:a16="http://schemas.microsoft.com/office/drawing/2014/main" id="{F6350C80-858E-A803-4884-75C39ED7AED3}"/>
              </a:ext>
            </a:extLst>
          </p:cNvPr>
          <p:cNvSpPr txBox="1"/>
          <p:nvPr/>
        </p:nvSpPr>
        <p:spPr>
          <a:xfrm>
            <a:off x="609600" y="914400"/>
            <a:ext cx="10972800" cy="923330"/>
          </a:xfrm>
          <a:prstGeom prst="rect">
            <a:avLst/>
          </a:prstGeom>
          <a:noFill/>
        </p:spPr>
        <p:txBody>
          <a:bodyPr wrap="square" rtlCol="0">
            <a:spAutoFit/>
          </a:bodyPr>
          <a:lstStyle/>
          <a:p>
            <a:r>
              <a:rPr lang="en-US" dirty="0"/>
              <a:t>We’ll need to create a custom image to deploy our application – stock images will only get you so far.  Being able to inject software, data, and content into images is critical for custom software. For demonstration purposes, we’ll create a ”hello world” website.</a:t>
            </a:r>
          </a:p>
        </p:txBody>
      </p:sp>
      <p:pic>
        <p:nvPicPr>
          <p:cNvPr id="3" name="Picture 2">
            <a:extLst>
              <a:ext uri="{FF2B5EF4-FFF2-40B4-BE49-F238E27FC236}">
                <a16:creationId xmlns:a16="http://schemas.microsoft.com/office/drawing/2014/main" id="{6564844A-147F-4063-E31D-EE2C055B4B60}"/>
              </a:ext>
            </a:extLst>
          </p:cNvPr>
          <p:cNvPicPr>
            <a:picLocks noChangeAspect="1"/>
          </p:cNvPicPr>
          <p:nvPr/>
        </p:nvPicPr>
        <p:blipFill>
          <a:blip r:embed="rId2"/>
          <a:stretch>
            <a:fillRect/>
          </a:stretch>
        </p:blipFill>
        <p:spPr>
          <a:xfrm>
            <a:off x="1181100" y="3086100"/>
            <a:ext cx="2667000" cy="1384300"/>
          </a:xfrm>
          <a:prstGeom prst="rect">
            <a:avLst/>
          </a:prstGeom>
        </p:spPr>
      </p:pic>
      <p:pic>
        <p:nvPicPr>
          <p:cNvPr id="5" name="Picture 4">
            <a:extLst>
              <a:ext uri="{FF2B5EF4-FFF2-40B4-BE49-F238E27FC236}">
                <a16:creationId xmlns:a16="http://schemas.microsoft.com/office/drawing/2014/main" id="{EA20554B-96A4-DCE8-458F-AC187140E6AC}"/>
              </a:ext>
            </a:extLst>
          </p:cNvPr>
          <p:cNvPicPr>
            <a:picLocks noChangeAspect="1"/>
          </p:cNvPicPr>
          <p:nvPr/>
        </p:nvPicPr>
        <p:blipFill>
          <a:blip r:embed="rId3"/>
          <a:stretch>
            <a:fillRect/>
          </a:stretch>
        </p:blipFill>
        <p:spPr>
          <a:xfrm>
            <a:off x="5410200" y="2857500"/>
            <a:ext cx="5118100" cy="2108200"/>
          </a:xfrm>
          <a:prstGeom prst="rect">
            <a:avLst/>
          </a:prstGeom>
        </p:spPr>
      </p:pic>
      <p:cxnSp>
        <p:nvCxnSpPr>
          <p:cNvPr id="8" name="Straight Arrow Connector 7">
            <a:extLst>
              <a:ext uri="{FF2B5EF4-FFF2-40B4-BE49-F238E27FC236}">
                <a16:creationId xmlns:a16="http://schemas.microsoft.com/office/drawing/2014/main" id="{D7E7B9F7-0DC7-405B-6242-8105DEB7BF0F}"/>
              </a:ext>
            </a:extLst>
          </p:cNvPr>
          <p:cNvCxnSpPr>
            <a:cxnSpLocks/>
          </p:cNvCxnSpPr>
          <p:nvPr/>
        </p:nvCxnSpPr>
        <p:spPr>
          <a:xfrm>
            <a:off x="2895600" y="3886200"/>
            <a:ext cx="2400300"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B71AF654-292A-DB22-87DC-BC378B8836D5}"/>
              </a:ext>
            </a:extLst>
          </p:cNvPr>
          <p:cNvSpPr/>
          <p:nvPr/>
        </p:nvSpPr>
        <p:spPr>
          <a:xfrm>
            <a:off x="1638300" y="3771900"/>
            <a:ext cx="1143000" cy="342900"/>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4947965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5D6102-506A-CA2A-BFE9-F2F24634B5F3}"/>
              </a:ext>
            </a:extLst>
          </p:cNvPr>
          <p:cNvSpPr/>
          <p:nvPr/>
        </p:nvSpPr>
        <p:spPr>
          <a:xfrm>
            <a:off x="0" y="0"/>
            <a:ext cx="12192000" cy="6858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7B3393D-781F-11D8-C930-E92EBC7CE1EA}"/>
              </a:ext>
            </a:extLst>
          </p:cNvPr>
          <p:cNvSpPr/>
          <p:nvPr/>
        </p:nvSpPr>
        <p:spPr>
          <a:xfrm>
            <a:off x="0" y="6515099"/>
            <a:ext cx="12192000" cy="341489"/>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9079191F-A12F-3989-4119-07879E46D6CE}"/>
              </a:ext>
            </a:extLst>
          </p:cNvPr>
          <p:cNvSpPr txBox="1"/>
          <p:nvPr/>
        </p:nvSpPr>
        <p:spPr>
          <a:xfrm>
            <a:off x="152400" y="6547344"/>
            <a:ext cx="5829300" cy="276999"/>
          </a:xfrm>
          <a:prstGeom prst="rect">
            <a:avLst/>
          </a:prstGeom>
          <a:noFill/>
        </p:spPr>
        <p:txBody>
          <a:bodyPr wrap="square" rtlCol="0">
            <a:spAutoFit/>
          </a:bodyPr>
          <a:lstStyle/>
          <a:p>
            <a:r>
              <a:rPr lang="en-US" sz="1200" dirty="0">
                <a:solidFill>
                  <a:schemeClr val="bg1"/>
                </a:solidFill>
              </a:rPr>
              <a:t>Created by Shawn </a:t>
            </a:r>
            <a:r>
              <a:rPr lang="en-US" sz="1200" dirty="0" err="1">
                <a:solidFill>
                  <a:schemeClr val="bg1"/>
                </a:solidFill>
              </a:rPr>
              <a:t>Zernik</a:t>
            </a:r>
            <a:r>
              <a:rPr lang="en-US" sz="1200" dirty="0">
                <a:solidFill>
                  <a:schemeClr val="bg1"/>
                </a:solidFill>
              </a:rPr>
              <a:t> on 1/4/2024</a:t>
            </a:r>
          </a:p>
        </p:txBody>
      </p:sp>
      <p:sp>
        <p:nvSpPr>
          <p:cNvPr id="14" name="TextBox 13">
            <a:extLst>
              <a:ext uri="{FF2B5EF4-FFF2-40B4-BE49-F238E27FC236}">
                <a16:creationId xmlns:a16="http://schemas.microsoft.com/office/drawing/2014/main" id="{447D253E-B6D1-91B9-EEF9-C95B568E2B7B}"/>
              </a:ext>
            </a:extLst>
          </p:cNvPr>
          <p:cNvSpPr txBox="1"/>
          <p:nvPr/>
        </p:nvSpPr>
        <p:spPr>
          <a:xfrm>
            <a:off x="6096000" y="6547344"/>
            <a:ext cx="5943600" cy="276999"/>
          </a:xfrm>
          <a:prstGeom prst="rect">
            <a:avLst/>
          </a:prstGeom>
          <a:noFill/>
        </p:spPr>
        <p:txBody>
          <a:bodyPr wrap="square" rtlCol="0">
            <a:spAutoFit/>
          </a:bodyPr>
          <a:lstStyle/>
          <a:p>
            <a:pPr algn="r"/>
            <a:r>
              <a:rPr lang="en-US" sz="1200" dirty="0">
                <a:solidFill>
                  <a:schemeClr val="bg1"/>
                </a:solidFill>
              </a:rPr>
              <a:t>Slide </a:t>
            </a:r>
            <a:fld id="{6FA3485A-F454-114E-8FF0-4E63EF5BDB5A}" type="slidenum">
              <a:rPr lang="en-US" sz="1200" smtClean="0">
                <a:solidFill>
                  <a:schemeClr val="bg1"/>
                </a:solidFill>
              </a:rPr>
              <a:t>76</a:t>
            </a:fld>
            <a:endParaRPr lang="en-US" sz="1200" dirty="0">
              <a:solidFill>
                <a:schemeClr val="bg1"/>
              </a:solidFill>
            </a:endParaRPr>
          </a:p>
        </p:txBody>
      </p:sp>
      <p:sp>
        <p:nvSpPr>
          <p:cNvPr id="15" name="TextBox 14">
            <a:extLst>
              <a:ext uri="{FF2B5EF4-FFF2-40B4-BE49-F238E27FC236}">
                <a16:creationId xmlns:a16="http://schemas.microsoft.com/office/drawing/2014/main" id="{B0659C44-A5CF-346C-0C24-FFC9AD8A5067}"/>
              </a:ext>
            </a:extLst>
          </p:cNvPr>
          <p:cNvSpPr txBox="1"/>
          <p:nvPr/>
        </p:nvSpPr>
        <p:spPr>
          <a:xfrm>
            <a:off x="152400" y="114300"/>
            <a:ext cx="11887200" cy="461665"/>
          </a:xfrm>
          <a:prstGeom prst="rect">
            <a:avLst/>
          </a:prstGeom>
          <a:noFill/>
        </p:spPr>
        <p:txBody>
          <a:bodyPr wrap="square" rtlCol="0">
            <a:spAutoFit/>
          </a:bodyPr>
          <a:lstStyle/>
          <a:p>
            <a:r>
              <a:rPr lang="en-US" sz="2400" b="1" dirty="0">
                <a:solidFill>
                  <a:schemeClr val="bg1"/>
                </a:solidFill>
              </a:rPr>
              <a:t>Containerization – Custom Images – </a:t>
            </a:r>
            <a:r>
              <a:rPr lang="en-US" sz="2400" b="1" dirty="0" err="1">
                <a:solidFill>
                  <a:schemeClr val="bg1"/>
                </a:solidFill>
              </a:rPr>
              <a:t>Dockerfile</a:t>
            </a:r>
            <a:endParaRPr lang="en-US" sz="2400" b="1" dirty="0">
              <a:solidFill>
                <a:schemeClr val="bg1"/>
              </a:solidFill>
            </a:endParaRPr>
          </a:p>
        </p:txBody>
      </p:sp>
      <p:sp>
        <p:nvSpPr>
          <p:cNvPr id="16" name="TextBox 15">
            <a:extLst>
              <a:ext uri="{FF2B5EF4-FFF2-40B4-BE49-F238E27FC236}">
                <a16:creationId xmlns:a16="http://schemas.microsoft.com/office/drawing/2014/main" id="{F6350C80-858E-A803-4884-75C39ED7AED3}"/>
              </a:ext>
            </a:extLst>
          </p:cNvPr>
          <p:cNvSpPr txBox="1"/>
          <p:nvPr/>
        </p:nvSpPr>
        <p:spPr>
          <a:xfrm>
            <a:off x="609600" y="914400"/>
            <a:ext cx="10972800" cy="646331"/>
          </a:xfrm>
          <a:prstGeom prst="rect">
            <a:avLst/>
          </a:prstGeom>
          <a:noFill/>
        </p:spPr>
        <p:txBody>
          <a:bodyPr wrap="square" rtlCol="0">
            <a:spAutoFit/>
          </a:bodyPr>
          <a:lstStyle/>
          <a:p>
            <a:r>
              <a:rPr lang="en-US" dirty="0"/>
              <a:t>It does not get much simpler than this.  We are starting with “nginx” image – a web server / proxy server.  We will then copy “</a:t>
            </a:r>
            <a:r>
              <a:rPr lang="en-US" dirty="0" err="1"/>
              <a:t>index.html</a:t>
            </a:r>
            <a:r>
              <a:rPr lang="en-US" dirty="0"/>
              <a:t>” into the root of the website.</a:t>
            </a:r>
          </a:p>
        </p:txBody>
      </p:sp>
      <p:pic>
        <p:nvPicPr>
          <p:cNvPr id="3" name="Picture 2">
            <a:extLst>
              <a:ext uri="{FF2B5EF4-FFF2-40B4-BE49-F238E27FC236}">
                <a16:creationId xmlns:a16="http://schemas.microsoft.com/office/drawing/2014/main" id="{6564844A-147F-4063-E31D-EE2C055B4B60}"/>
              </a:ext>
            </a:extLst>
          </p:cNvPr>
          <p:cNvPicPr>
            <a:picLocks noChangeAspect="1"/>
          </p:cNvPicPr>
          <p:nvPr/>
        </p:nvPicPr>
        <p:blipFill>
          <a:blip r:embed="rId2"/>
          <a:stretch>
            <a:fillRect/>
          </a:stretch>
        </p:blipFill>
        <p:spPr>
          <a:xfrm>
            <a:off x="1752600" y="2971800"/>
            <a:ext cx="2667000" cy="1384300"/>
          </a:xfrm>
          <a:prstGeom prst="rect">
            <a:avLst/>
          </a:prstGeom>
        </p:spPr>
      </p:pic>
      <p:cxnSp>
        <p:nvCxnSpPr>
          <p:cNvPr id="8" name="Straight Arrow Connector 7">
            <a:extLst>
              <a:ext uri="{FF2B5EF4-FFF2-40B4-BE49-F238E27FC236}">
                <a16:creationId xmlns:a16="http://schemas.microsoft.com/office/drawing/2014/main" id="{D7E7B9F7-0DC7-405B-6242-8105DEB7BF0F}"/>
              </a:ext>
            </a:extLst>
          </p:cNvPr>
          <p:cNvCxnSpPr>
            <a:cxnSpLocks/>
          </p:cNvCxnSpPr>
          <p:nvPr/>
        </p:nvCxnSpPr>
        <p:spPr>
          <a:xfrm flipV="1">
            <a:off x="3352800" y="3771900"/>
            <a:ext cx="2514600" cy="22860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B71AF654-292A-DB22-87DC-BC378B8836D5}"/>
              </a:ext>
            </a:extLst>
          </p:cNvPr>
          <p:cNvSpPr/>
          <p:nvPr/>
        </p:nvSpPr>
        <p:spPr>
          <a:xfrm>
            <a:off x="1981200" y="3886200"/>
            <a:ext cx="1257300" cy="342900"/>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BC1DA6DE-EECD-B34F-8EC4-266911F9B8F3}"/>
              </a:ext>
            </a:extLst>
          </p:cNvPr>
          <p:cNvPicPr>
            <a:picLocks noChangeAspect="1"/>
          </p:cNvPicPr>
          <p:nvPr/>
        </p:nvPicPr>
        <p:blipFill>
          <a:blip r:embed="rId3"/>
          <a:stretch>
            <a:fillRect/>
          </a:stretch>
        </p:blipFill>
        <p:spPr>
          <a:xfrm>
            <a:off x="5981700" y="3429000"/>
            <a:ext cx="4013200" cy="774700"/>
          </a:xfrm>
          <a:prstGeom prst="rect">
            <a:avLst/>
          </a:prstGeom>
        </p:spPr>
      </p:pic>
    </p:spTree>
    <p:extLst>
      <p:ext uri="{BB962C8B-B14F-4D97-AF65-F5344CB8AC3E}">
        <p14:creationId xmlns:p14="http://schemas.microsoft.com/office/powerpoint/2010/main" val="2327395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5D6102-506A-CA2A-BFE9-F2F24634B5F3}"/>
              </a:ext>
            </a:extLst>
          </p:cNvPr>
          <p:cNvSpPr/>
          <p:nvPr/>
        </p:nvSpPr>
        <p:spPr>
          <a:xfrm>
            <a:off x="0" y="0"/>
            <a:ext cx="12192000" cy="6858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7B3393D-781F-11D8-C930-E92EBC7CE1EA}"/>
              </a:ext>
            </a:extLst>
          </p:cNvPr>
          <p:cNvSpPr/>
          <p:nvPr/>
        </p:nvSpPr>
        <p:spPr>
          <a:xfrm>
            <a:off x="0" y="6515099"/>
            <a:ext cx="12192000" cy="341489"/>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9079191F-A12F-3989-4119-07879E46D6CE}"/>
              </a:ext>
            </a:extLst>
          </p:cNvPr>
          <p:cNvSpPr txBox="1"/>
          <p:nvPr/>
        </p:nvSpPr>
        <p:spPr>
          <a:xfrm>
            <a:off x="152400" y="6547344"/>
            <a:ext cx="5829300" cy="276999"/>
          </a:xfrm>
          <a:prstGeom prst="rect">
            <a:avLst/>
          </a:prstGeom>
          <a:noFill/>
        </p:spPr>
        <p:txBody>
          <a:bodyPr wrap="square" rtlCol="0">
            <a:spAutoFit/>
          </a:bodyPr>
          <a:lstStyle/>
          <a:p>
            <a:r>
              <a:rPr lang="en-US" sz="1200" dirty="0">
                <a:solidFill>
                  <a:schemeClr val="bg1"/>
                </a:solidFill>
              </a:rPr>
              <a:t>Created by Shawn </a:t>
            </a:r>
            <a:r>
              <a:rPr lang="en-US" sz="1200" dirty="0" err="1">
                <a:solidFill>
                  <a:schemeClr val="bg1"/>
                </a:solidFill>
              </a:rPr>
              <a:t>Zernik</a:t>
            </a:r>
            <a:r>
              <a:rPr lang="en-US" sz="1200" dirty="0">
                <a:solidFill>
                  <a:schemeClr val="bg1"/>
                </a:solidFill>
              </a:rPr>
              <a:t> on 1/4/2024</a:t>
            </a:r>
          </a:p>
        </p:txBody>
      </p:sp>
      <p:sp>
        <p:nvSpPr>
          <p:cNvPr id="14" name="TextBox 13">
            <a:extLst>
              <a:ext uri="{FF2B5EF4-FFF2-40B4-BE49-F238E27FC236}">
                <a16:creationId xmlns:a16="http://schemas.microsoft.com/office/drawing/2014/main" id="{447D253E-B6D1-91B9-EEF9-C95B568E2B7B}"/>
              </a:ext>
            </a:extLst>
          </p:cNvPr>
          <p:cNvSpPr txBox="1"/>
          <p:nvPr/>
        </p:nvSpPr>
        <p:spPr>
          <a:xfrm>
            <a:off x="6096000" y="6547344"/>
            <a:ext cx="5943600" cy="276999"/>
          </a:xfrm>
          <a:prstGeom prst="rect">
            <a:avLst/>
          </a:prstGeom>
          <a:noFill/>
        </p:spPr>
        <p:txBody>
          <a:bodyPr wrap="square" rtlCol="0">
            <a:spAutoFit/>
          </a:bodyPr>
          <a:lstStyle/>
          <a:p>
            <a:pPr algn="r"/>
            <a:r>
              <a:rPr lang="en-US" sz="1200" dirty="0">
                <a:solidFill>
                  <a:schemeClr val="bg1"/>
                </a:solidFill>
              </a:rPr>
              <a:t>Slide </a:t>
            </a:r>
            <a:fld id="{6FA3485A-F454-114E-8FF0-4E63EF5BDB5A}" type="slidenum">
              <a:rPr lang="en-US" sz="1200" smtClean="0">
                <a:solidFill>
                  <a:schemeClr val="bg1"/>
                </a:solidFill>
              </a:rPr>
              <a:t>77</a:t>
            </a:fld>
            <a:endParaRPr lang="en-US" sz="1200" dirty="0">
              <a:solidFill>
                <a:schemeClr val="bg1"/>
              </a:solidFill>
            </a:endParaRPr>
          </a:p>
        </p:txBody>
      </p:sp>
      <p:sp>
        <p:nvSpPr>
          <p:cNvPr id="15" name="TextBox 14">
            <a:extLst>
              <a:ext uri="{FF2B5EF4-FFF2-40B4-BE49-F238E27FC236}">
                <a16:creationId xmlns:a16="http://schemas.microsoft.com/office/drawing/2014/main" id="{B0659C44-A5CF-346C-0C24-FFC9AD8A5067}"/>
              </a:ext>
            </a:extLst>
          </p:cNvPr>
          <p:cNvSpPr txBox="1"/>
          <p:nvPr/>
        </p:nvSpPr>
        <p:spPr>
          <a:xfrm>
            <a:off x="152400" y="114300"/>
            <a:ext cx="11887200" cy="461665"/>
          </a:xfrm>
          <a:prstGeom prst="rect">
            <a:avLst/>
          </a:prstGeom>
          <a:noFill/>
        </p:spPr>
        <p:txBody>
          <a:bodyPr wrap="square" rtlCol="0">
            <a:spAutoFit/>
          </a:bodyPr>
          <a:lstStyle/>
          <a:p>
            <a:r>
              <a:rPr lang="en-US" sz="2400" b="1" dirty="0">
                <a:solidFill>
                  <a:schemeClr val="bg1"/>
                </a:solidFill>
              </a:rPr>
              <a:t>Containerization – Custom Images - Building</a:t>
            </a:r>
          </a:p>
        </p:txBody>
      </p:sp>
      <p:sp>
        <p:nvSpPr>
          <p:cNvPr id="16" name="TextBox 15">
            <a:extLst>
              <a:ext uri="{FF2B5EF4-FFF2-40B4-BE49-F238E27FC236}">
                <a16:creationId xmlns:a16="http://schemas.microsoft.com/office/drawing/2014/main" id="{F6350C80-858E-A803-4884-75C39ED7AED3}"/>
              </a:ext>
            </a:extLst>
          </p:cNvPr>
          <p:cNvSpPr txBox="1"/>
          <p:nvPr/>
        </p:nvSpPr>
        <p:spPr>
          <a:xfrm>
            <a:off x="609600" y="914400"/>
            <a:ext cx="10972800" cy="646331"/>
          </a:xfrm>
          <a:prstGeom prst="rect">
            <a:avLst/>
          </a:prstGeom>
          <a:noFill/>
        </p:spPr>
        <p:txBody>
          <a:bodyPr wrap="square" rtlCol="0">
            <a:spAutoFit/>
          </a:bodyPr>
          <a:lstStyle/>
          <a:p>
            <a:r>
              <a:rPr lang="en-US" dirty="0"/>
              <a:t>Now we need to build the container.  When executing the “docker build” command, we need to have the current directory be the same location that has our ”</a:t>
            </a:r>
            <a:r>
              <a:rPr lang="en-US" dirty="0" err="1"/>
              <a:t>Dockerfile</a:t>
            </a:r>
            <a:r>
              <a:rPr lang="en-US" dirty="0"/>
              <a:t>”.  In my instance, that’s “~/Projects/</a:t>
            </a:r>
            <a:r>
              <a:rPr lang="en-US" dirty="0" err="1"/>
              <a:t>houston</a:t>
            </a:r>
            <a:r>
              <a:rPr lang="en-US" dirty="0"/>
              <a:t>/</a:t>
            </a:r>
            <a:r>
              <a:rPr lang="en-US" dirty="0" err="1"/>
              <a:t>htown</a:t>
            </a:r>
            <a:r>
              <a:rPr lang="en-US" dirty="0"/>
              <a:t>-http”.</a:t>
            </a:r>
          </a:p>
        </p:txBody>
      </p:sp>
      <p:sp>
        <p:nvSpPr>
          <p:cNvPr id="2" name="TextBox 1">
            <a:extLst>
              <a:ext uri="{FF2B5EF4-FFF2-40B4-BE49-F238E27FC236}">
                <a16:creationId xmlns:a16="http://schemas.microsoft.com/office/drawing/2014/main" id="{6682BBF0-3400-4846-EC97-17381E377254}"/>
              </a:ext>
            </a:extLst>
          </p:cNvPr>
          <p:cNvSpPr txBox="1"/>
          <p:nvPr/>
        </p:nvSpPr>
        <p:spPr>
          <a:xfrm>
            <a:off x="609600" y="2514600"/>
            <a:ext cx="4347882" cy="2862322"/>
          </a:xfrm>
          <a:prstGeom prst="rect">
            <a:avLst/>
          </a:prstGeom>
          <a:noFill/>
        </p:spPr>
        <p:txBody>
          <a:bodyPr wrap="square" rtlCol="0">
            <a:spAutoFit/>
          </a:bodyPr>
          <a:lstStyle/>
          <a:p>
            <a:r>
              <a:rPr lang="en-US" b="1" dirty="0"/>
              <a:t>Build an Image</a:t>
            </a:r>
          </a:p>
          <a:p>
            <a:r>
              <a:rPr lang="en-US" sz="1000" dirty="0">
                <a:solidFill>
                  <a:schemeClr val="accent1">
                    <a:lumMod val="75000"/>
                  </a:schemeClr>
                </a:solidFill>
                <a:latin typeface="Consolas" panose="020B0609020204030204" pitchFamily="49" charset="0"/>
                <a:cs typeface="Consolas" panose="020B0609020204030204" pitchFamily="49" charset="0"/>
              </a:rPr>
              <a:t>docker build –t </a:t>
            </a:r>
            <a:r>
              <a:rPr lang="en-US" sz="1000" dirty="0" err="1">
                <a:solidFill>
                  <a:schemeClr val="accent1">
                    <a:lumMod val="75000"/>
                  </a:schemeClr>
                </a:solidFill>
                <a:latin typeface="Consolas" panose="020B0609020204030204" pitchFamily="49" charset="0"/>
                <a:cs typeface="Consolas" panose="020B0609020204030204" pitchFamily="49" charset="0"/>
              </a:rPr>
              <a:t>szhttp</a:t>
            </a:r>
            <a:r>
              <a:rPr lang="en-US" sz="1000" dirty="0">
                <a:solidFill>
                  <a:schemeClr val="accent1">
                    <a:lumMod val="75000"/>
                  </a:schemeClr>
                </a:solidFill>
                <a:latin typeface="Consolas" panose="020B0609020204030204" pitchFamily="49" charset="0"/>
                <a:cs typeface="Consolas" panose="020B0609020204030204" pitchFamily="49" charset="0"/>
              </a:rPr>
              <a:t> .</a:t>
            </a:r>
          </a:p>
          <a:p>
            <a:endParaRPr lang="en-US" sz="1000" dirty="0"/>
          </a:p>
          <a:p>
            <a:r>
              <a:rPr lang="en-US" sz="1200" b="1" dirty="0"/>
              <a:t>Parameters</a:t>
            </a:r>
          </a:p>
          <a:p>
            <a:pPr marL="171450" indent="-171450">
              <a:buFont typeface="Arial" panose="020B0604020202020204" pitchFamily="34" charset="0"/>
              <a:buChar char="•"/>
            </a:pPr>
            <a:r>
              <a:rPr lang="en-US" sz="1000" dirty="0"/>
              <a:t>build – the action to take</a:t>
            </a:r>
          </a:p>
          <a:p>
            <a:pPr marL="171450" indent="-171450">
              <a:buFont typeface="Arial" panose="020B0604020202020204" pitchFamily="34" charset="0"/>
              <a:buChar char="•"/>
            </a:pPr>
            <a:r>
              <a:rPr lang="en-US" sz="1000" dirty="0"/>
              <a:t>-t – the “</a:t>
            </a:r>
            <a:r>
              <a:rPr lang="en-US" sz="1000" dirty="0" err="1"/>
              <a:t>name:tage</a:t>
            </a:r>
            <a:r>
              <a:rPr lang="en-US" sz="1000" dirty="0"/>
              <a:t>” to tag the image</a:t>
            </a:r>
          </a:p>
          <a:p>
            <a:pPr marL="171450" indent="-171450">
              <a:buFont typeface="Arial" panose="020B0604020202020204" pitchFamily="34" charset="0"/>
              <a:buChar char="•"/>
            </a:pPr>
            <a:r>
              <a:rPr lang="en-US" sz="1000" dirty="0"/>
              <a:t>. – the path to work from</a:t>
            </a:r>
          </a:p>
          <a:p>
            <a:pPr marL="171450" indent="-171450">
              <a:buFont typeface="Arial" panose="020B0604020202020204" pitchFamily="34" charset="0"/>
              <a:buChar char="•"/>
            </a:pPr>
            <a:endParaRPr lang="en-US" sz="1000" dirty="0"/>
          </a:p>
          <a:p>
            <a:r>
              <a:rPr lang="en-US" sz="1000" dirty="0"/>
              <a:t>Note the final dot on the command – this represents the current directory.</a:t>
            </a:r>
          </a:p>
          <a:p>
            <a:endParaRPr lang="en-US" sz="1000" dirty="0"/>
          </a:p>
          <a:p>
            <a:r>
              <a:rPr lang="en-US" sz="1000" dirty="0"/>
              <a:t>As another note, containers look for the file named “</a:t>
            </a:r>
            <a:r>
              <a:rPr lang="en-US" sz="1000" dirty="0" err="1"/>
              <a:t>Dockerfile</a:t>
            </a:r>
            <a:r>
              <a:rPr lang="en-US" sz="1000" dirty="0"/>
              <a:t>”.  It has to be this name.</a:t>
            </a:r>
          </a:p>
          <a:p>
            <a:endParaRPr lang="en-US" sz="1000" dirty="0"/>
          </a:p>
          <a:p>
            <a:r>
              <a:rPr lang="en-US" sz="1000" dirty="0"/>
              <a:t>Output will list the images it downloaded, and actions taken.  Once completed, you can create a container.</a:t>
            </a:r>
          </a:p>
          <a:p>
            <a:pPr marL="171450" indent="-171450">
              <a:buFont typeface="Arial" panose="020B0604020202020204" pitchFamily="34" charset="0"/>
              <a:buChar char="•"/>
            </a:pPr>
            <a:endParaRPr lang="en-US" sz="1000" dirty="0"/>
          </a:p>
          <a:p>
            <a:pPr marL="171450" indent="-171450">
              <a:buFont typeface="Arial" panose="020B0604020202020204" pitchFamily="34" charset="0"/>
              <a:buChar char="•"/>
            </a:pPr>
            <a:endParaRPr lang="en-US" sz="1000" dirty="0"/>
          </a:p>
        </p:txBody>
      </p:sp>
      <p:pic>
        <p:nvPicPr>
          <p:cNvPr id="5" name="Picture 4">
            <a:extLst>
              <a:ext uri="{FF2B5EF4-FFF2-40B4-BE49-F238E27FC236}">
                <a16:creationId xmlns:a16="http://schemas.microsoft.com/office/drawing/2014/main" id="{614C647B-1EDA-7DAB-A042-60B6D0F5D6DB}"/>
              </a:ext>
            </a:extLst>
          </p:cNvPr>
          <p:cNvPicPr>
            <a:picLocks noChangeAspect="1"/>
          </p:cNvPicPr>
          <p:nvPr/>
        </p:nvPicPr>
        <p:blipFill>
          <a:blip r:embed="rId2"/>
          <a:stretch>
            <a:fillRect/>
          </a:stretch>
        </p:blipFill>
        <p:spPr>
          <a:xfrm>
            <a:off x="5181600" y="2128243"/>
            <a:ext cx="7010400" cy="4857996"/>
          </a:xfrm>
          <a:prstGeom prst="rect">
            <a:avLst/>
          </a:prstGeom>
        </p:spPr>
      </p:pic>
      <p:sp>
        <p:nvSpPr>
          <p:cNvPr id="6" name="Rectangle 5">
            <a:extLst>
              <a:ext uri="{FF2B5EF4-FFF2-40B4-BE49-F238E27FC236}">
                <a16:creationId xmlns:a16="http://schemas.microsoft.com/office/drawing/2014/main" id="{D6FCBE09-C211-1B6E-F1E6-C442B8CF8A77}"/>
              </a:ext>
            </a:extLst>
          </p:cNvPr>
          <p:cNvSpPr/>
          <p:nvPr/>
        </p:nvSpPr>
        <p:spPr>
          <a:xfrm>
            <a:off x="8382000" y="3473825"/>
            <a:ext cx="1943100" cy="228600"/>
          </a:xfrm>
          <a:prstGeom prst="rect">
            <a:avLst/>
          </a:prstGeom>
          <a:solidFill>
            <a:srgbClr val="FFFF00">
              <a:alpha val="32941"/>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3223929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5D6102-506A-CA2A-BFE9-F2F24634B5F3}"/>
              </a:ext>
            </a:extLst>
          </p:cNvPr>
          <p:cNvSpPr/>
          <p:nvPr/>
        </p:nvSpPr>
        <p:spPr>
          <a:xfrm>
            <a:off x="0" y="0"/>
            <a:ext cx="12192000" cy="6858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7B3393D-781F-11D8-C930-E92EBC7CE1EA}"/>
              </a:ext>
            </a:extLst>
          </p:cNvPr>
          <p:cNvSpPr/>
          <p:nvPr/>
        </p:nvSpPr>
        <p:spPr>
          <a:xfrm>
            <a:off x="0" y="6515099"/>
            <a:ext cx="12192000" cy="341489"/>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9079191F-A12F-3989-4119-07879E46D6CE}"/>
              </a:ext>
            </a:extLst>
          </p:cNvPr>
          <p:cNvSpPr txBox="1"/>
          <p:nvPr/>
        </p:nvSpPr>
        <p:spPr>
          <a:xfrm>
            <a:off x="152400" y="6547344"/>
            <a:ext cx="5829300" cy="276999"/>
          </a:xfrm>
          <a:prstGeom prst="rect">
            <a:avLst/>
          </a:prstGeom>
          <a:noFill/>
        </p:spPr>
        <p:txBody>
          <a:bodyPr wrap="square" rtlCol="0">
            <a:spAutoFit/>
          </a:bodyPr>
          <a:lstStyle/>
          <a:p>
            <a:r>
              <a:rPr lang="en-US" sz="1200" dirty="0">
                <a:solidFill>
                  <a:schemeClr val="bg1"/>
                </a:solidFill>
              </a:rPr>
              <a:t>Created by Shawn </a:t>
            </a:r>
            <a:r>
              <a:rPr lang="en-US" sz="1200" dirty="0" err="1">
                <a:solidFill>
                  <a:schemeClr val="bg1"/>
                </a:solidFill>
              </a:rPr>
              <a:t>Zernik</a:t>
            </a:r>
            <a:r>
              <a:rPr lang="en-US" sz="1200" dirty="0">
                <a:solidFill>
                  <a:schemeClr val="bg1"/>
                </a:solidFill>
              </a:rPr>
              <a:t> on 1/4/2024</a:t>
            </a:r>
          </a:p>
        </p:txBody>
      </p:sp>
      <p:sp>
        <p:nvSpPr>
          <p:cNvPr id="14" name="TextBox 13">
            <a:extLst>
              <a:ext uri="{FF2B5EF4-FFF2-40B4-BE49-F238E27FC236}">
                <a16:creationId xmlns:a16="http://schemas.microsoft.com/office/drawing/2014/main" id="{447D253E-B6D1-91B9-EEF9-C95B568E2B7B}"/>
              </a:ext>
            </a:extLst>
          </p:cNvPr>
          <p:cNvSpPr txBox="1"/>
          <p:nvPr/>
        </p:nvSpPr>
        <p:spPr>
          <a:xfrm>
            <a:off x="6096000" y="6547344"/>
            <a:ext cx="5943600" cy="276999"/>
          </a:xfrm>
          <a:prstGeom prst="rect">
            <a:avLst/>
          </a:prstGeom>
          <a:noFill/>
        </p:spPr>
        <p:txBody>
          <a:bodyPr wrap="square" rtlCol="0">
            <a:spAutoFit/>
          </a:bodyPr>
          <a:lstStyle/>
          <a:p>
            <a:pPr algn="r"/>
            <a:r>
              <a:rPr lang="en-US" sz="1200" dirty="0">
                <a:solidFill>
                  <a:schemeClr val="bg1"/>
                </a:solidFill>
              </a:rPr>
              <a:t>Slide </a:t>
            </a:r>
            <a:fld id="{6FA3485A-F454-114E-8FF0-4E63EF5BDB5A}" type="slidenum">
              <a:rPr lang="en-US" sz="1200" smtClean="0">
                <a:solidFill>
                  <a:schemeClr val="bg1"/>
                </a:solidFill>
              </a:rPr>
              <a:t>78</a:t>
            </a:fld>
            <a:endParaRPr lang="en-US" sz="1200" dirty="0">
              <a:solidFill>
                <a:schemeClr val="bg1"/>
              </a:solidFill>
            </a:endParaRPr>
          </a:p>
        </p:txBody>
      </p:sp>
      <p:sp>
        <p:nvSpPr>
          <p:cNvPr id="15" name="TextBox 14">
            <a:extLst>
              <a:ext uri="{FF2B5EF4-FFF2-40B4-BE49-F238E27FC236}">
                <a16:creationId xmlns:a16="http://schemas.microsoft.com/office/drawing/2014/main" id="{B0659C44-A5CF-346C-0C24-FFC9AD8A5067}"/>
              </a:ext>
            </a:extLst>
          </p:cNvPr>
          <p:cNvSpPr txBox="1"/>
          <p:nvPr/>
        </p:nvSpPr>
        <p:spPr>
          <a:xfrm>
            <a:off x="152400" y="114300"/>
            <a:ext cx="11887200" cy="461665"/>
          </a:xfrm>
          <a:prstGeom prst="rect">
            <a:avLst/>
          </a:prstGeom>
          <a:noFill/>
        </p:spPr>
        <p:txBody>
          <a:bodyPr wrap="square" rtlCol="0">
            <a:spAutoFit/>
          </a:bodyPr>
          <a:lstStyle/>
          <a:p>
            <a:r>
              <a:rPr lang="en-US" sz="2400" b="1" dirty="0">
                <a:solidFill>
                  <a:schemeClr val="bg1"/>
                </a:solidFill>
              </a:rPr>
              <a:t>Containerization – Custom Images – Creating the Container</a:t>
            </a:r>
          </a:p>
        </p:txBody>
      </p:sp>
      <p:sp>
        <p:nvSpPr>
          <p:cNvPr id="16" name="TextBox 15">
            <a:extLst>
              <a:ext uri="{FF2B5EF4-FFF2-40B4-BE49-F238E27FC236}">
                <a16:creationId xmlns:a16="http://schemas.microsoft.com/office/drawing/2014/main" id="{F6350C80-858E-A803-4884-75C39ED7AED3}"/>
              </a:ext>
            </a:extLst>
          </p:cNvPr>
          <p:cNvSpPr txBox="1"/>
          <p:nvPr/>
        </p:nvSpPr>
        <p:spPr>
          <a:xfrm>
            <a:off x="609600" y="914400"/>
            <a:ext cx="10972800" cy="646331"/>
          </a:xfrm>
          <a:prstGeom prst="rect">
            <a:avLst/>
          </a:prstGeom>
          <a:noFill/>
        </p:spPr>
        <p:txBody>
          <a:bodyPr wrap="square" rtlCol="0">
            <a:spAutoFit/>
          </a:bodyPr>
          <a:lstStyle/>
          <a:p>
            <a:r>
              <a:rPr lang="en-US" dirty="0"/>
              <a:t>Now we need to build the container.  When executing the “docker build” command, we need to have the current directory be the same location that has our ”</a:t>
            </a:r>
            <a:r>
              <a:rPr lang="en-US" dirty="0" err="1"/>
              <a:t>Dockerfile</a:t>
            </a:r>
            <a:r>
              <a:rPr lang="en-US" dirty="0"/>
              <a:t>”.  In my instance, that’s “~/Projects/</a:t>
            </a:r>
            <a:r>
              <a:rPr lang="en-US" dirty="0" err="1"/>
              <a:t>houston</a:t>
            </a:r>
            <a:r>
              <a:rPr lang="en-US" dirty="0"/>
              <a:t>/</a:t>
            </a:r>
            <a:r>
              <a:rPr lang="en-US" dirty="0" err="1"/>
              <a:t>htown</a:t>
            </a:r>
            <a:r>
              <a:rPr lang="en-US" dirty="0"/>
              <a:t>-http”.</a:t>
            </a:r>
          </a:p>
        </p:txBody>
      </p:sp>
      <p:sp>
        <p:nvSpPr>
          <p:cNvPr id="2" name="TextBox 1">
            <a:extLst>
              <a:ext uri="{FF2B5EF4-FFF2-40B4-BE49-F238E27FC236}">
                <a16:creationId xmlns:a16="http://schemas.microsoft.com/office/drawing/2014/main" id="{6682BBF0-3400-4846-EC97-17381E377254}"/>
              </a:ext>
            </a:extLst>
          </p:cNvPr>
          <p:cNvSpPr txBox="1"/>
          <p:nvPr/>
        </p:nvSpPr>
        <p:spPr>
          <a:xfrm>
            <a:off x="609600" y="2514600"/>
            <a:ext cx="4347882" cy="2092881"/>
          </a:xfrm>
          <a:prstGeom prst="rect">
            <a:avLst/>
          </a:prstGeom>
          <a:noFill/>
        </p:spPr>
        <p:txBody>
          <a:bodyPr wrap="square" rtlCol="0">
            <a:spAutoFit/>
          </a:bodyPr>
          <a:lstStyle/>
          <a:p>
            <a:r>
              <a:rPr lang="en-US" b="1" dirty="0"/>
              <a:t>Create Container</a:t>
            </a:r>
          </a:p>
          <a:p>
            <a:r>
              <a:rPr lang="en-US" sz="1000" dirty="0">
                <a:solidFill>
                  <a:schemeClr val="accent1">
                    <a:lumMod val="75000"/>
                  </a:schemeClr>
                </a:solidFill>
                <a:latin typeface="Consolas" panose="020B0609020204030204" pitchFamily="49" charset="0"/>
                <a:cs typeface="Consolas" panose="020B0609020204030204" pitchFamily="49" charset="0"/>
              </a:rPr>
              <a:t>docker create \</a:t>
            </a:r>
          </a:p>
          <a:p>
            <a:r>
              <a:rPr lang="en-US" sz="1000" dirty="0">
                <a:solidFill>
                  <a:schemeClr val="accent1">
                    <a:lumMod val="75000"/>
                  </a:schemeClr>
                </a:solidFill>
                <a:latin typeface="Consolas" panose="020B0609020204030204" pitchFamily="49" charset="0"/>
                <a:cs typeface="Consolas" panose="020B0609020204030204" pitchFamily="49" charset="0"/>
              </a:rPr>
              <a:t>  --name </a:t>
            </a:r>
            <a:r>
              <a:rPr lang="en-US" sz="1000" dirty="0" err="1">
                <a:solidFill>
                  <a:schemeClr val="accent1">
                    <a:lumMod val="75000"/>
                  </a:schemeClr>
                </a:solidFill>
                <a:latin typeface="Consolas" panose="020B0609020204030204" pitchFamily="49" charset="0"/>
                <a:cs typeface="Consolas" panose="020B0609020204030204" pitchFamily="49" charset="0"/>
              </a:rPr>
              <a:t>htown</a:t>
            </a:r>
            <a:r>
              <a:rPr lang="en-US" sz="1000" dirty="0">
                <a:solidFill>
                  <a:schemeClr val="accent1">
                    <a:lumMod val="75000"/>
                  </a:schemeClr>
                </a:solidFill>
                <a:latin typeface="Consolas" panose="020B0609020204030204" pitchFamily="49" charset="0"/>
                <a:cs typeface="Consolas" panose="020B0609020204030204" pitchFamily="49" charset="0"/>
              </a:rPr>
              <a:t>-http \</a:t>
            </a:r>
          </a:p>
          <a:p>
            <a:r>
              <a:rPr lang="en-US" sz="1000" dirty="0">
                <a:solidFill>
                  <a:schemeClr val="accent1">
                    <a:lumMod val="75000"/>
                  </a:schemeClr>
                </a:solidFill>
                <a:latin typeface="Consolas" panose="020B0609020204030204" pitchFamily="49" charset="0"/>
                <a:cs typeface="Consolas" panose="020B0609020204030204" pitchFamily="49" charset="0"/>
              </a:rPr>
              <a:t>  --network </a:t>
            </a:r>
            <a:r>
              <a:rPr lang="en-US" sz="1000" dirty="0" err="1">
                <a:solidFill>
                  <a:schemeClr val="accent1">
                    <a:lumMod val="75000"/>
                  </a:schemeClr>
                </a:solidFill>
                <a:latin typeface="Consolas" panose="020B0609020204030204" pitchFamily="49" charset="0"/>
                <a:cs typeface="Consolas" panose="020B0609020204030204" pitchFamily="49" charset="0"/>
              </a:rPr>
              <a:t>houston</a:t>
            </a:r>
            <a:r>
              <a:rPr lang="en-US" sz="1000" dirty="0">
                <a:solidFill>
                  <a:schemeClr val="accent1">
                    <a:lumMod val="75000"/>
                  </a:schemeClr>
                </a:solidFill>
                <a:latin typeface="Consolas" panose="020B0609020204030204" pitchFamily="49" charset="0"/>
                <a:cs typeface="Consolas" panose="020B0609020204030204" pitchFamily="49" charset="0"/>
              </a:rPr>
              <a:t> \</a:t>
            </a:r>
          </a:p>
          <a:p>
            <a:r>
              <a:rPr lang="en-US" sz="1000" dirty="0">
                <a:solidFill>
                  <a:schemeClr val="accent1">
                    <a:lumMod val="75000"/>
                  </a:schemeClr>
                </a:solidFill>
                <a:latin typeface="Consolas" panose="020B0609020204030204" pitchFamily="49" charset="0"/>
                <a:cs typeface="Consolas" panose="020B0609020204030204" pitchFamily="49" charset="0"/>
              </a:rPr>
              <a:t>  -p 80:80 \</a:t>
            </a:r>
          </a:p>
          <a:p>
            <a:r>
              <a:rPr lang="en-US" sz="1000" dirty="0">
                <a:solidFill>
                  <a:schemeClr val="accent1">
                    <a:lumMod val="75000"/>
                  </a:schemeClr>
                </a:solidFill>
                <a:latin typeface="Consolas" panose="020B0609020204030204" pitchFamily="49" charset="0"/>
                <a:cs typeface="Consolas" panose="020B0609020204030204" pitchFamily="49" charset="0"/>
              </a:rPr>
              <a:t>  </a:t>
            </a:r>
            <a:r>
              <a:rPr lang="en-US" sz="1000" dirty="0" err="1">
                <a:solidFill>
                  <a:schemeClr val="accent1">
                    <a:lumMod val="75000"/>
                  </a:schemeClr>
                </a:solidFill>
                <a:latin typeface="Consolas" panose="020B0609020204030204" pitchFamily="49" charset="0"/>
                <a:cs typeface="Consolas" panose="020B0609020204030204" pitchFamily="49" charset="0"/>
              </a:rPr>
              <a:t>szhttp</a:t>
            </a:r>
            <a:endParaRPr lang="en-US" sz="1000" dirty="0">
              <a:solidFill>
                <a:schemeClr val="accent1">
                  <a:lumMod val="75000"/>
                </a:schemeClr>
              </a:solidFill>
              <a:latin typeface="Consolas" panose="020B0609020204030204" pitchFamily="49" charset="0"/>
              <a:cs typeface="Consolas" panose="020B0609020204030204" pitchFamily="49" charset="0"/>
            </a:endParaRPr>
          </a:p>
          <a:p>
            <a:endParaRPr lang="en-US" sz="1000" dirty="0"/>
          </a:p>
          <a:p>
            <a:r>
              <a:rPr lang="en-US" sz="1200" b="1" dirty="0"/>
              <a:t>Parameters</a:t>
            </a:r>
          </a:p>
          <a:p>
            <a:pPr marL="171450" indent="-171450">
              <a:buFont typeface="Arial" panose="020B0604020202020204" pitchFamily="34" charset="0"/>
              <a:buChar char="•"/>
            </a:pPr>
            <a:r>
              <a:rPr lang="en-US" sz="1000" i="1" dirty="0"/>
              <a:t>In the prior “create container” we explained all the parameters used here.</a:t>
            </a:r>
          </a:p>
          <a:p>
            <a:endParaRPr lang="en-US" sz="1000" dirty="0"/>
          </a:p>
          <a:p>
            <a:pPr marL="171450" indent="-171450">
              <a:buFont typeface="Arial" panose="020B0604020202020204" pitchFamily="34" charset="0"/>
              <a:buChar char="•"/>
            </a:pPr>
            <a:endParaRPr lang="en-US" sz="1000" dirty="0"/>
          </a:p>
          <a:p>
            <a:pPr marL="171450" indent="-171450">
              <a:buFont typeface="Arial" panose="020B0604020202020204" pitchFamily="34" charset="0"/>
              <a:buChar char="•"/>
            </a:pPr>
            <a:endParaRPr lang="en-US" sz="1000" dirty="0"/>
          </a:p>
        </p:txBody>
      </p:sp>
      <p:pic>
        <p:nvPicPr>
          <p:cNvPr id="3" name="Picture 2">
            <a:extLst>
              <a:ext uri="{FF2B5EF4-FFF2-40B4-BE49-F238E27FC236}">
                <a16:creationId xmlns:a16="http://schemas.microsoft.com/office/drawing/2014/main" id="{81C2AD81-C351-B2C7-3484-A54AD3B8D00A}"/>
              </a:ext>
            </a:extLst>
          </p:cNvPr>
          <p:cNvPicPr>
            <a:picLocks noChangeAspect="1"/>
          </p:cNvPicPr>
          <p:nvPr/>
        </p:nvPicPr>
        <p:blipFill>
          <a:blip r:embed="rId2"/>
          <a:stretch>
            <a:fillRect/>
          </a:stretch>
        </p:blipFill>
        <p:spPr>
          <a:xfrm>
            <a:off x="5289175" y="2118037"/>
            <a:ext cx="6840071" cy="4739963"/>
          </a:xfrm>
          <a:prstGeom prst="rect">
            <a:avLst/>
          </a:prstGeom>
        </p:spPr>
      </p:pic>
    </p:spTree>
    <p:extLst>
      <p:ext uri="{BB962C8B-B14F-4D97-AF65-F5344CB8AC3E}">
        <p14:creationId xmlns:p14="http://schemas.microsoft.com/office/powerpoint/2010/main" val="132737264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5D6102-506A-CA2A-BFE9-F2F24634B5F3}"/>
              </a:ext>
            </a:extLst>
          </p:cNvPr>
          <p:cNvSpPr/>
          <p:nvPr/>
        </p:nvSpPr>
        <p:spPr>
          <a:xfrm>
            <a:off x="0" y="0"/>
            <a:ext cx="12192000" cy="6858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7B3393D-781F-11D8-C930-E92EBC7CE1EA}"/>
              </a:ext>
            </a:extLst>
          </p:cNvPr>
          <p:cNvSpPr/>
          <p:nvPr/>
        </p:nvSpPr>
        <p:spPr>
          <a:xfrm>
            <a:off x="0" y="6515099"/>
            <a:ext cx="12192000" cy="341489"/>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9079191F-A12F-3989-4119-07879E46D6CE}"/>
              </a:ext>
            </a:extLst>
          </p:cNvPr>
          <p:cNvSpPr txBox="1"/>
          <p:nvPr/>
        </p:nvSpPr>
        <p:spPr>
          <a:xfrm>
            <a:off x="152400" y="6547344"/>
            <a:ext cx="5829300" cy="276999"/>
          </a:xfrm>
          <a:prstGeom prst="rect">
            <a:avLst/>
          </a:prstGeom>
          <a:noFill/>
        </p:spPr>
        <p:txBody>
          <a:bodyPr wrap="square" rtlCol="0">
            <a:spAutoFit/>
          </a:bodyPr>
          <a:lstStyle/>
          <a:p>
            <a:r>
              <a:rPr lang="en-US" sz="1200" dirty="0">
                <a:solidFill>
                  <a:schemeClr val="bg1"/>
                </a:solidFill>
              </a:rPr>
              <a:t>Created by Shawn </a:t>
            </a:r>
            <a:r>
              <a:rPr lang="en-US" sz="1200" dirty="0" err="1">
                <a:solidFill>
                  <a:schemeClr val="bg1"/>
                </a:solidFill>
              </a:rPr>
              <a:t>Zernik</a:t>
            </a:r>
            <a:r>
              <a:rPr lang="en-US" sz="1200" dirty="0">
                <a:solidFill>
                  <a:schemeClr val="bg1"/>
                </a:solidFill>
              </a:rPr>
              <a:t> on 1/4/2024</a:t>
            </a:r>
          </a:p>
        </p:txBody>
      </p:sp>
      <p:sp>
        <p:nvSpPr>
          <p:cNvPr id="14" name="TextBox 13">
            <a:extLst>
              <a:ext uri="{FF2B5EF4-FFF2-40B4-BE49-F238E27FC236}">
                <a16:creationId xmlns:a16="http://schemas.microsoft.com/office/drawing/2014/main" id="{447D253E-B6D1-91B9-EEF9-C95B568E2B7B}"/>
              </a:ext>
            </a:extLst>
          </p:cNvPr>
          <p:cNvSpPr txBox="1"/>
          <p:nvPr/>
        </p:nvSpPr>
        <p:spPr>
          <a:xfrm>
            <a:off x="6096000" y="6547344"/>
            <a:ext cx="5943600" cy="276999"/>
          </a:xfrm>
          <a:prstGeom prst="rect">
            <a:avLst/>
          </a:prstGeom>
          <a:noFill/>
        </p:spPr>
        <p:txBody>
          <a:bodyPr wrap="square" rtlCol="0">
            <a:spAutoFit/>
          </a:bodyPr>
          <a:lstStyle/>
          <a:p>
            <a:pPr algn="r"/>
            <a:r>
              <a:rPr lang="en-US" sz="1200" dirty="0">
                <a:solidFill>
                  <a:schemeClr val="bg1"/>
                </a:solidFill>
              </a:rPr>
              <a:t>Slide </a:t>
            </a:r>
            <a:fld id="{6FA3485A-F454-114E-8FF0-4E63EF5BDB5A}" type="slidenum">
              <a:rPr lang="en-US" sz="1200" smtClean="0">
                <a:solidFill>
                  <a:schemeClr val="bg1"/>
                </a:solidFill>
              </a:rPr>
              <a:t>79</a:t>
            </a:fld>
            <a:endParaRPr lang="en-US" sz="1200" dirty="0">
              <a:solidFill>
                <a:schemeClr val="bg1"/>
              </a:solidFill>
            </a:endParaRPr>
          </a:p>
        </p:txBody>
      </p:sp>
      <p:sp>
        <p:nvSpPr>
          <p:cNvPr id="15" name="TextBox 14">
            <a:extLst>
              <a:ext uri="{FF2B5EF4-FFF2-40B4-BE49-F238E27FC236}">
                <a16:creationId xmlns:a16="http://schemas.microsoft.com/office/drawing/2014/main" id="{B0659C44-A5CF-346C-0C24-FFC9AD8A5067}"/>
              </a:ext>
            </a:extLst>
          </p:cNvPr>
          <p:cNvSpPr txBox="1"/>
          <p:nvPr/>
        </p:nvSpPr>
        <p:spPr>
          <a:xfrm>
            <a:off x="152400" y="114300"/>
            <a:ext cx="11887200" cy="461665"/>
          </a:xfrm>
          <a:prstGeom prst="rect">
            <a:avLst/>
          </a:prstGeom>
          <a:noFill/>
        </p:spPr>
        <p:txBody>
          <a:bodyPr wrap="square" rtlCol="0">
            <a:spAutoFit/>
          </a:bodyPr>
          <a:lstStyle/>
          <a:p>
            <a:r>
              <a:rPr lang="en-US" sz="2400" b="1" dirty="0">
                <a:solidFill>
                  <a:schemeClr val="bg1"/>
                </a:solidFill>
              </a:rPr>
              <a:t>Containerization – Custom Images – Run and Test</a:t>
            </a:r>
          </a:p>
        </p:txBody>
      </p:sp>
      <p:sp>
        <p:nvSpPr>
          <p:cNvPr id="16" name="TextBox 15">
            <a:extLst>
              <a:ext uri="{FF2B5EF4-FFF2-40B4-BE49-F238E27FC236}">
                <a16:creationId xmlns:a16="http://schemas.microsoft.com/office/drawing/2014/main" id="{F6350C80-858E-A803-4884-75C39ED7AED3}"/>
              </a:ext>
            </a:extLst>
          </p:cNvPr>
          <p:cNvSpPr txBox="1"/>
          <p:nvPr/>
        </p:nvSpPr>
        <p:spPr>
          <a:xfrm>
            <a:off x="609600" y="914400"/>
            <a:ext cx="10972800" cy="646331"/>
          </a:xfrm>
          <a:prstGeom prst="rect">
            <a:avLst/>
          </a:prstGeom>
          <a:noFill/>
        </p:spPr>
        <p:txBody>
          <a:bodyPr wrap="square" rtlCol="0">
            <a:spAutoFit/>
          </a:bodyPr>
          <a:lstStyle/>
          <a:p>
            <a:r>
              <a:rPr lang="en-US" dirty="0"/>
              <a:t>Next we will need to start our container: “docker start </a:t>
            </a:r>
            <a:r>
              <a:rPr lang="en-US" dirty="0" err="1"/>
              <a:t>htown</a:t>
            </a:r>
            <a:r>
              <a:rPr lang="en-US" dirty="0"/>
              <a:t>-http”.  We can then open our web browser the use the following URL: “http://localhost” and should see the web page.</a:t>
            </a:r>
          </a:p>
        </p:txBody>
      </p:sp>
      <p:pic>
        <p:nvPicPr>
          <p:cNvPr id="4" name="Picture 3">
            <a:extLst>
              <a:ext uri="{FF2B5EF4-FFF2-40B4-BE49-F238E27FC236}">
                <a16:creationId xmlns:a16="http://schemas.microsoft.com/office/drawing/2014/main" id="{817F9281-A6B1-F79B-97B7-3BC2F883C01C}"/>
              </a:ext>
            </a:extLst>
          </p:cNvPr>
          <p:cNvPicPr>
            <a:picLocks noChangeAspect="1"/>
          </p:cNvPicPr>
          <p:nvPr/>
        </p:nvPicPr>
        <p:blipFill>
          <a:blip r:embed="rId2"/>
          <a:stretch>
            <a:fillRect/>
          </a:stretch>
        </p:blipFill>
        <p:spPr>
          <a:xfrm>
            <a:off x="353065" y="2321859"/>
            <a:ext cx="5092993" cy="3423926"/>
          </a:xfrm>
          <a:prstGeom prst="rect">
            <a:avLst/>
          </a:prstGeom>
        </p:spPr>
      </p:pic>
      <p:pic>
        <p:nvPicPr>
          <p:cNvPr id="5" name="Picture 4">
            <a:extLst>
              <a:ext uri="{FF2B5EF4-FFF2-40B4-BE49-F238E27FC236}">
                <a16:creationId xmlns:a16="http://schemas.microsoft.com/office/drawing/2014/main" id="{09F35CFD-0D39-E110-B861-2BD733717629}"/>
              </a:ext>
            </a:extLst>
          </p:cNvPr>
          <p:cNvPicPr>
            <a:picLocks noChangeAspect="1"/>
          </p:cNvPicPr>
          <p:nvPr/>
        </p:nvPicPr>
        <p:blipFill>
          <a:blip r:embed="rId3"/>
          <a:stretch>
            <a:fillRect/>
          </a:stretch>
        </p:blipFill>
        <p:spPr>
          <a:xfrm>
            <a:off x="6795247" y="2318588"/>
            <a:ext cx="5051612" cy="3414300"/>
          </a:xfrm>
          <a:prstGeom prst="rect">
            <a:avLst/>
          </a:prstGeom>
        </p:spPr>
      </p:pic>
      <p:sp>
        <p:nvSpPr>
          <p:cNvPr id="6" name="Right Arrow 5">
            <a:extLst>
              <a:ext uri="{FF2B5EF4-FFF2-40B4-BE49-F238E27FC236}">
                <a16:creationId xmlns:a16="http://schemas.microsoft.com/office/drawing/2014/main" id="{35170C42-D45D-FC85-0242-DE678F49C0D1}"/>
              </a:ext>
            </a:extLst>
          </p:cNvPr>
          <p:cNvSpPr/>
          <p:nvPr/>
        </p:nvSpPr>
        <p:spPr>
          <a:xfrm>
            <a:off x="5593976" y="3684494"/>
            <a:ext cx="1102659" cy="618565"/>
          </a:xfrm>
          <a:prstGeom prst="righ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890713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5D6102-506A-CA2A-BFE9-F2F24634B5F3}"/>
              </a:ext>
            </a:extLst>
          </p:cNvPr>
          <p:cNvSpPr/>
          <p:nvPr/>
        </p:nvSpPr>
        <p:spPr>
          <a:xfrm>
            <a:off x="0" y="0"/>
            <a:ext cx="12192000" cy="6858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7B3393D-781F-11D8-C930-E92EBC7CE1EA}"/>
              </a:ext>
            </a:extLst>
          </p:cNvPr>
          <p:cNvSpPr/>
          <p:nvPr/>
        </p:nvSpPr>
        <p:spPr>
          <a:xfrm>
            <a:off x="0" y="6515099"/>
            <a:ext cx="12192000" cy="341489"/>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9079191F-A12F-3989-4119-07879E46D6CE}"/>
              </a:ext>
            </a:extLst>
          </p:cNvPr>
          <p:cNvSpPr txBox="1"/>
          <p:nvPr/>
        </p:nvSpPr>
        <p:spPr>
          <a:xfrm>
            <a:off x="152400" y="6547344"/>
            <a:ext cx="5829300" cy="276999"/>
          </a:xfrm>
          <a:prstGeom prst="rect">
            <a:avLst/>
          </a:prstGeom>
          <a:noFill/>
        </p:spPr>
        <p:txBody>
          <a:bodyPr wrap="square" rtlCol="0">
            <a:spAutoFit/>
          </a:bodyPr>
          <a:lstStyle/>
          <a:p>
            <a:r>
              <a:rPr lang="en-US" sz="1200" dirty="0">
                <a:solidFill>
                  <a:schemeClr val="bg1"/>
                </a:solidFill>
              </a:rPr>
              <a:t>Created by Shawn </a:t>
            </a:r>
            <a:r>
              <a:rPr lang="en-US" sz="1200" dirty="0" err="1">
                <a:solidFill>
                  <a:schemeClr val="bg1"/>
                </a:solidFill>
              </a:rPr>
              <a:t>Zernik</a:t>
            </a:r>
            <a:r>
              <a:rPr lang="en-US" sz="1200" dirty="0">
                <a:solidFill>
                  <a:schemeClr val="bg1"/>
                </a:solidFill>
              </a:rPr>
              <a:t> on 1/4/2024</a:t>
            </a:r>
          </a:p>
        </p:txBody>
      </p:sp>
      <p:sp>
        <p:nvSpPr>
          <p:cNvPr id="14" name="TextBox 13">
            <a:extLst>
              <a:ext uri="{FF2B5EF4-FFF2-40B4-BE49-F238E27FC236}">
                <a16:creationId xmlns:a16="http://schemas.microsoft.com/office/drawing/2014/main" id="{447D253E-B6D1-91B9-EEF9-C95B568E2B7B}"/>
              </a:ext>
            </a:extLst>
          </p:cNvPr>
          <p:cNvSpPr txBox="1"/>
          <p:nvPr/>
        </p:nvSpPr>
        <p:spPr>
          <a:xfrm>
            <a:off x="6096000" y="6547344"/>
            <a:ext cx="5943600" cy="276999"/>
          </a:xfrm>
          <a:prstGeom prst="rect">
            <a:avLst/>
          </a:prstGeom>
          <a:noFill/>
        </p:spPr>
        <p:txBody>
          <a:bodyPr wrap="square" rtlCol="0">
            <a:spAutoFit/>
          </a:bodyPr>
          <a:lstStyle/>
          <a:p>
            <a:pPr algn="r"/>
            <a:r>
              <a:rPr lang="en-US" sz="1200" dirty="0">
                <a:solidFill>
                  <a:schemeClr val="bg1"/>
                </a:solidFill>
              </a:rPr>
              <a:t>Slide </a:t>
            </a:r>
            <a:fld id="{6FA3485A-F454-114E-8FF0-4E63EF5BDB5A}" type="slidenum">
              <a:rPr lang="en-US" sz="1200" smtClean="0">
                <a:solidFill>
                  <a:schemeClr val="bg1"/>
                </a:solidFill>
              </a:rPr>
              <a:t>8</a:t>
            </a:fld>
            <a:endParaRPr lang="en-US" sz="1200" dirty="0">
              <a:solidFill>
                <a:schemeClr val="bg1"/>
              </a:solidFill>
            </a:endParaRPr>
          </a:p>
        </p:txBody>
      </p:sp>
      <p:sp>
        <p:nvSpPr>
          <p:cNvPr id="15" name="TextBox 14">
            <a:extLst>
              <a:ext uri="{FF2B5EF4-FFF2-40B4-BE49-F238E27FC236}">
                <a16:creationId xmlns:a16="http://schemas.microsoft.com/office/drawing/2014/main" id="{B0659C44-A5CF-346C-0C24-FFC9AD8A5067}"/>
              </a:ext>
            </a:extLst>
          </p:cNvPr>
          <p:cNvSpPr txBox="1"/>
          <p:nvPr/>
        </p:nvSpPr>
        <p:spPr>
          <a:xfrm>
            <a:off x="152400" y="114300"/>
            <a:ext cx="11887200" cy="461665"/>
          </a:xfrm>
          <a:prstGeom prst="rect">
            <a:avLst/>
          </a:prstGeom>
          <a:noFill/>
        </p:spPr>
        <p:txBody>
          <a:bodyPr wrap="square" rtlCol="0">
            <a:spAutoFit/>
          </a:bodyPr>
          <a:lstStyle/>
          <a:p>
            <a:r>
              <a:rPr lang="en-US" sz="2400" b="1" dirty="0">
                <a:solidFill>
                  <a:schemeClr val="bg1"/>
                </a:solidFill>
              </a:rPr>
              <a:t>History &amp; Evolution</a:t>
            </a:r>
          </a:p>
        </p:txBody>
      </p:sp>
      <p:sp>
        <p:nvSpPr>
          <p:cNvPr id="16" name="TextBox 15">
            <a:extLst>
              <a:ext uri="{FF2B5EF4-FFF2-40B4-BE49-F238E27FC236}">
                <a16:creationId xmlns:a16="http://schemas.microsoft.com/office/drawing/2014/main" id="{F6350C80-858E-A803-4884-75C39ED7AED3}"/>
              </a:ext>
            </a:extLst>
          </p:cNvPr>
          <p:cNvSpPr txBox="1"/>
          <p:nvPr/>
        </p:nvSpPr>
        <p:spPr>
          <a:xfrm>
            <a:off x="1524000" y="1204436"/>
            <a:ext cx="9144000" cy="738664"/>
          </a:xfrm>
          <a:prstGeom prst="rect">
            <a:avLst/>
          </a:prstGeom>
          <a:noFill/>
        </p:spPr>
        <p:txBody>
          <a:bodyPr wrap="square" rtlCol="0">
            <a:spAutoFit/>
          </a:bodyPr>
          <a:lstStyle/>
          <a:p>
            <a:r>
              <a:rPr lang="en-US" sz="2400" b="1" dirty="0"/>
              <a:t>Software Architecture</a:t>
            </a:r>
          </a:p>
          <a:p>
            <a:r>
              <a:rPr lang="en-US" dirty="0"/>
              <a:t>Software has changed with the internet and continued integration of systems and networks.</a:t>
            </a:r>
          </a:p>
        </p:txBody>
      </p:sp>
      <p:sp>
        <p:nvSpPr>
          <p:cNvPr id="2" name="TextBox 1">
            <a:extLst>
              <a:ext uri="{FF2B5EF4-FFF2-40B4-BE49-F238E27FC236}">
                <a16:creationId xmlns:a16="http://schemas.microsoft.com/office/drawing/2014/main" id="{234E1C25-EEAD-7C6E-5121-1BBDD9D64A3E}"/>
              </a:ext>
            </a:extLst>
          </p:cNvPr>
          <p:cNvSpPr txBox="1"/>
          <p:nvPr/>
        </p:nvSpPr>
        <p:spPr>
          <a:xfrm>
            <a:off x="1524000" y="2791599"/>
            <a:ext cx="1072730" cy="369332"/>
          </a:xfrm>
          <a:prstGeom prst="rect">
            <a:avLst/>
          </a:prstGeom>
          <a:noFill/>
        </p:spPr>
        <p:txBody>
          <a:bodyPr wrap="none" rtlCol="0">
            <a:spAutoFit/>
          </a:bodyPr>
          <a:lstStyle/>
          <a:p>
            <a:pPr algn="ctr"/>
            <a:r>
              <a:rPr lang="en-US" b="1" dirty="0"/>
              <a:t>Monolith</a:t>
            </a:r>
          </a:p>
        </p:txBody>
      </p:sp>
      <p:sp>
        <p:nvSpPr>
          <p:cNvPr id="3" name="TextBox 2">
            <a:extLst>
              <a:ext uri="{FF2B5EF4-FFF2-40B4-BE49-F238E27FC236}">
                <a16:creationId xmlns:a16="http://schemas.microsoft.com/office/drawing/2014/main" id="{465C8C12-8ACE-1A9E-F06D-E9F8B591AD1A}"/>
              </a:ext>
            </a:extLst>
          </p:cNvPr>
          <p:cNvSpPr txBox="1"/>
          <p:nvPr/>
        </p:nvSpPr>
        <p:spPr>
          <a:xfrm>
            <a:off x="4976921" y="2514600"/>
            <a:ext cx="1365438" cy="923330"/>
          </a:xfrm>
          <a:prstGeom prst="rect">
            <a:avLst/>
          </a:prstGeom>
          <a:noFill/>
        </p:spPr>
        <p:txBody>
          <a:bodyPr wrap="none" rtlCol="0">
            <a:spAutoFit/>
          </a:bodyPr>
          <a:lstStyle/>
          <a:p>
            <a:pPr algn="ctr"/>
            <a:r>
              <a:rPr lang="en-US" b="1" dirty="0"/>
              <a:t>Service </a:t>
            </a:r>
          </a:p>
          <a:p>
            <a:pPr algn="ctr"/>
            <a:r>
              <a:rPr lang="en-US" b="1" dirty="0"/>
              <a:t>Oriented </a:t>
            </a:r>
          </a:p>
          <a:p>
            <a:pPr algn="ctr"/>
            <a:r>
              <a:rPr lang="en-US" b="1" dirty="0"/>
              <a:t>Architecture</a:t>
            </a:r>
          </a:p>
        </p:txBody>
      </p:sp>
      <p:sp>
        <p:nvSpPr>
          <p:cNvPr id="4" name="TextBox 3">
            <a:extLst>
              <a:ext uri="{FF2B5EF4-FFF2-40B4-BE49-F238E27FC236}">
                <a16:creationId xmlns:a16="http://schemas.microsoft.com/office/drawing/2014/main" id="{82BF2D9D-9203-21E9-4DD4-6224077238FA}"/>
              </a:ext>
            </a:extLst>
          </p:cNvPr>
          <p:cNvSpPr txBox="1"/>
          <p:nvPr/>
        </p:nvSpPr>
        <p:spPr>
          <a:xfrm>
            <a:off x="9182100" y="2791599"/>
            <a:ext cx="1499962" cy="369332"/>
          </a:xfrm>
          <a:prstGeom prst="rect">
            <a:avLst/>
          </a:prstGeom>
          <a:noFill/>
        </p:spPr>
        <p:txBody>
          <a:bodyPr wrap="none" rtlCol="0">
            <a:spAutoFit/>
          </a:bodyPr>
          <a:lstStyle/>
          <a:p>
            <a:pPr algn="ctr"/>
            <a:r>
              <a:rPr lang="en-US" b="1" dirty="0"/>
              <a:t>Microservices</a:t>
            </a:r>
          </a:p>
        </p:txBody>
      </p:sp>
      <p:sp>
        <p:nvSpPr>
          <p:cNvPr id="5" name="TextBox 4">
            <a:extLst>
              <a:ext uri="{FF2B5EF4-FFF2-40B4-BE49-F238E27FC236}">
                <a16:creationId xmlns:a16="http://schemas.microsoft.com/office/drawing/2014/main" id="{8C70A742-DEC2-5FDD-288E-E4F41E3EBA5A}"/>
              </a:ext>
            </a:extLst>
          </p:cNvPr>
          <p:cNvSpPr txBox="1"/>
          <p:nvPr/>
        </p:nvSpPr>
        <p:spPr>
          <a:xfrm>
            <a:off x="3388351" y="2653100"/>
            <a:ext cx="796949" cy="646331"/>
          </a:xfrm>
          <a:prstGeom prst="rect">
            <a:avLst/>
          </a:prstGeom>
          <a:noFill/>
        </p:spPr>
        <p:txBody>
          <a:bodyPr wrap="none" rtlCol="0">
            <a:spAutoFit/>
          </a:bodyPr>
          <a:lstStyle/>
          <a:p>
            <a:pPr algn="ctr"/>
            <a:r>
              <a:rPr lang="en-US" b="1" dirty="0"/>
              <a:t>Client</a:t>
            </a:r>
          </a:p>
          <a:p>
            <a:pPr algn="ctr"/>
            <a:r>
              <a:rPr lang="en-US" b="1" dirty="0"/>
              <a:t>Server</a:t>
            </a:r>
          </a:p>
        </p:txBody>
      </p:sp>
      <p:sp>
        <p:nvSpPr>
          <p:cNvPr id="6" name="TextBox 5">
            <a:extLst>
              <a:ext uri="{FF2B5EF4-FFF2-40B4-BE49-F238E27FC236}">
                <a16:creationId xmlns:a16="http://schemas.microsoft.com/office/drawing/2014/main" id="{8A982F10-FEF6-7A6F-AD73-0C6244A40CCE}"/>
              </a:ext>
            </a:extLst>
          </p:cNvPr>
          <p:cNvSpPr txBox="1"/>
          <p:nvPr/>
        </p:nvSpPr>
        <p:spPr>
          <a:xfrm>
            <a:off x="7133980" y="2653100"/>
            <a:ext cx="1256498" cy="646331"/>
          </a:xfrm>
          <a:prstGeom prst="rect">
            <a:avLst/>
          </a:prstGeom>
          <a:noFill/>
        </p:spPr>
        <p:txBody>
          <a:bodyPr wrap="none" rtlCol="0">
            <a:spAutoFit/>
          </a:bodyPr>
          <a:lstStyle/>
          <a:p>
            <a:pPr algn="ctr"/>
            <a:r>
              <a:rPr lang="en-US" b="1" dirty="0"/>
              <a:t>Distributed</a:t>
            </a:r>
          </a:p>
          <a:p>
            <a:pPr algn="ctr"/>
            <a:r>
              <a:rPr lang="en-US" b="1" dirty="0"/>
              <a:t>Systems</a:t>
            </a:r>
          </a:p>
        </p:txBody>
      </p:sp>
      <p:sp>
        <p:nvSpPr>
          <p:cNvPr id="7" name="TextBox 6">
            <a:extLst>
              <a:ext uri="{FF2B5EF4-FFF2-40B4-BE49-F238E27FC236}">
                <a16:creationId xmlns:a16="http://schemas.microsoft.com/office/drawing/2014/main" id="{6E93B98A-A143-D2DD-4DF7-754453AAE4C8}"/>
              </a:ext>
            </a:extLst>
          </p:cNvPr>
          <p:cNvSpPr txBox="1"/>
          <p:nvPr/>
        </p:nvSpPr>
        <p:spPr>
          <a:xfrm>
            <a:off x="1522270" y="4253299"/>
            <a:ext cx="1245982" cy="369332"/>
          </a:xfrm>
          <a:prstGeom prst="rect">
            <a:avLst/>
          </a:prstGeom>
          <a:noFill/>
        </p:spPr>
        <p:txBody>
          <a:bodyPr wrap="none" rtlCol="0">
            <a:spAutoFit/>
          </a:bodyPr>
          <a:lstStyle/>
          <a:p>
            <a:pPr algn="ctr"/>
            <a:r>
              <a:rPr lang="en-US" b="1" dirty="0"/>
              <a:t>Mainframe</a:t>
            </a:r>
          </a:p>
        </p:txBody>
      </p:sp>
      <p:sp>
        <p:nvSpPr>
          <p:cNvPr id="8" name="TextBox 7">
            <a:extLst>
              <a:ext uri="{FF2B5EF4-FFF2-40B4-BE49-F238E27FC236}">
                <a16:creationId xmlns:a16="http://schemas.microsoft.com/office/drawing/2014/main" id="{E4AB22AC-5A7D-DD51-4190-FE146C3BB325}"/>
              </a:ext>
            </a:extLst>
          </p:cNvPr>
          <p:cNvSpPr txBox="1"/>
          <p:nvPr/>
        </p:nvSpPr>
        <p:spPr>
          <a:xfrm>
            <a:off x="3022000" y="4253299"/>
            <a:ext cx="1105752" cy="369332"/>
          </a:xfrm>
          <a:prstGeom prst="rect">
            <a:avLst/>
          </a:prstGeom>
          <a:noFill/>
        </p:spPr>
        <p:txBody>
          <a:bodyPr wrap="none" rtlCol="0">
            <a:spAutoFit/>
          </a:bodyPr>
          <a:lstStyle/>
          <a:p>
            <a:pPr algn="ctr"/>
            <a:r>
              <a:rPr lang="en-US" b="1" dirty="0"/>
              <a:t>Networks</a:t>
            </a:r>
          </a:p>
        </p:txBody>
      </p:sp>
      <p:sp>
        <p:nvSpPr>
          <p:cNvPr id="9" name="TextBox 8">
            <a:extLst>
              <a:ext uri="{FF2B5EF4-FFF2-40B4-BE49-F238E27FC236}">
                <a16:creationId xmlns:a16="http://schemas.microsoft.com/office/drawing/2014/main" id="{F40FB313-D107-5FEF-E036-9B396AB6753A}"/>
              </a:ext>
            </a:extLst>
          </p:cNvPr>
          <p:cNvSpPr txBox="1"/>
          <p:nvPr/>
        </p:nvSpPr>
        <p:spPr>
          <a:xfrm>
            <a:off x="4381500" y="4114800"/>
            <a:ext cx="1227387" cy="646331"/>
          </a:xfrm>
          <a:prstGeom prst="rect">
            <a:avLst/>
          </a:prstGeom>
          <a:noFill/>
        </p:spPr>
        <p:txBody>
          <a:bodyPr wrap="none" rtlCol="0">
            <a:spAutoFit/>
          </a:bodyPr>
          <a:lstStyle/>
          <a:p>
            <a:pPr algn="ctr"/>
            <a:r>
              <a:rPr lang="en-US" b="1" dirty="0"/>
              <a:t>Personal</a:t>
            </a:r>
          </a:p>
          <a:p>
            <a:pPr algn="ctr"/>
            <a:r>
              <a:rPr lang="en-US" b="1" dirty="0"/>
              <a:t>Computers</a:t>
            </a:r>
          </a:p>
        </p:txBody>
      </p:sp>
      <p:sp>
        <p:nvSpPr>
          <p:cNvPr id="11" name="TextBox 10">
            <a:extLst>
              <a:ext uri="{FF2B5EF4-FFF2-40B4-BE49-F238E27FC236}">
                <a16:creationId xmlns:a16="http://schemas.microsoft.com/office/drawing/2014/main" id="{040A5E1C-CB30-1321-0946-0BFF23614B93}"/>
              </a:ext>
            </a:extLst>
          </p:cNvPr>
          <p:cNvSpPr txBox="1"/>
          <p:nvPr/>
        </p:nvSpPr>
        <p:spPr>
          <a:xfrm>
            <a:off x="5862635" y="4253299"/>
            <a:ext cx="885499" cy="369332"/>
          </a:xfrm>
          <a:prstGeom prst="rect">
            <a:avLst/>
          </a:prstGeom>
          <a:noFill/>
        </p:spPr>
        <p:txBody>
          <a:bodyPr wrap="none" rtlCol="0">
            <a:spAutoFit/>
          </a:bodyPr>
          <a:lstStyle/>
          <a:p>
            <a:pPr algn="ctr"/>
            <a:r>
              <a:rPr lang="en-US" b="1" dirty="0"/>
              <a:t>Servers</a:t>
            </a:r>
          </a:p>
        </p:txBody>
      </p:sp>
      <p:sp>
        <p:nvSpPr>
          <p:cNvPr id="17" name="TextBox 16">
            <a:extLst>
              <a:ext uri="{FF2B5EF4-FFF2-40B4-BE49-F238E27FC236}">
                <a16:creationId xmlns:a16="http://schemas.microsoft.com/office/drawing/2014/main" id="{4EC78C37-E174-3EDB-4602-BE035C150024}"/>
              </a:ext>
            </a:extLst>
          </p:cNvPr>
          <p:cNvSpPr txBox="1"/>
          <p:nvPr/>
        </p:nvSpPr>
        <p:spPr>
          <a:xfrm>
            <a:off x="7001882" y="4253299"/>
            <a:ext cx="958789" cy="369332"/>
          </a:xfrm>
          <a:prstGeom prst="rect">
            <a:avLst/>
          </a:prstGeom>
          <a:noFill/>
        </p:spPr>
        <p:txBody>
          <a:bodyPr wrap="none" rtlCol="0">
            <a:spAutoFit/>
          </a:bodyPr>
          <a:lstStyle/>
          <a:p>
            <a:pPr algn="ctr"/>
            <a:r>
              <a:rPr lang="en-US" b="1" dirty="0"/>
              <a:t>Internet</a:t>
            </a:r>
          </a:p>
        </p:txBody>
      </p:sp>
      <p:sp>
        <p:nvSpPr>
          <p:cNvPr id="18" name="TextBox 17">
            <a:extLst>
              <a:ext uri="{FF2B5EF4-FFF2-40B4-BE49-F238E27FC236}">
                <a16:creationId xmlns:a16="http://schemas.microsoft.com/office/drawing/2014/main" id="{C274472E-2E4B-D303-EEBB-A24EAE930334}"/>
              </a:ext>
            </a:extLst>
          </p:cNvPr>
          <p:cNvSpPr txBox="1"/>
          <p:nvPr/>
        </p:nvSpPr>
        <p:spPr>
          <a:xfrm>
            <a:off x="8214419" y="4253299"/>
            <a:ext cx="1471621" cy="369332"/>
          </a:xfrm>
          <a:prstGeom prst="rect">
            <a:avLst/>
          </a:prstGeom>
          <a:noFill/>
        </p:spPr>
        <p:txBody>
          <a:bodyPr wrap="none" rtlCol="0">
            <a:spAutoFit/>
          </a:bodyPr>
          <a:lstStyle/>
          <a:p>
            <a:pPr algn="ctr"/>
            <a:r>
              <a:rPr lang="en-US" b="1" dirty="0"/>
              <a:t>Virtualization</a:t>
            </a:r>
          </a:p>
        </p:txBody>
      </p:sp>
      <p:sp>
        <p:nvSpPr>
          <p:cNvPr id="19" name="TextBox 18">
            <a:extLst>
              <a:ext uri="{FF2B5EF4-FFF2-40B4-BE49-F238E27FC236}">
                <a16:creationId xmlns:a16="http://schemas.microsoft.com/office/drawing/2014/main" id="{E18291A9-724F-E99C-3BDC-3DC8D2A33BA9}"/>
              </a:ext>
            </a:extLst>
          </p:cNvPr>
          <p:cNvSpPr txBox="1"/>
          <p:nvPr/>
        </p:nvSpPr>
        <p:spPr>
          <a:xfrm>
            <a:off x="9939789" y="4253299"/>
            <a:ext cx="726481" cy="369332"/>
          </a:xfrm>
          <a:prstGeom prst="rect">
            <a:avLst/>
          </a:prstGeom>
          <a:noFill/>
        </p:spPr>
        <p:txBody>
          <a:bodyPr wrap="none" rtlCol="0">
            <a:spAutoFit/>
          </a:bodyPr>
          <a:lstStyle/>
          <a:p>
            <a:pPr algn="ctr"/>
            <a:r>
              <a:rPr lang="en-US" b="1" dirty="0"/>
              <a:t>Cloud</a:t>
            </a:r>
          </a:p>
        </p:txBody>
      </p:sp>
      <p:sp>
        <p:nvSpPr>
          <p:cNvPr id="20" name="TextBox 19">
            <a:extLst>
              <a:ext uri="{FF2B5EF4-FFF2-40B4-BE49-F238E27FC236}">
                <a16:creationId xmlns:a16="http://schemas.microsoft.com/office/drawing/2014/main" id="{DA2DACDE-0447-E145-A397-0D1B3D21F759}"/>
              </a:ext>
            </a:extLst>
          </p:cNvPr>
          <p:cNvSpPr txBox="1"/>
          <p:nvPr/>
        </p:nvSpPr>
        <p:spPr>
          <a:xfrm>
            <a:off x="1524000" y="5372100"/>
            <a:ext cx="1252010" cy="369332"/>
          </a:xfrm>
          <a:prstGeom prst="rect">
            <a:avLst/>
          </a:prstGeom>
          <a:noFill/>
        </p:spPr>
        <p:txBody>
          <a:bodyPr wrap="none" rtlCol="0">
            <a:spAutoFit/>
          </a:bodyPr>
          <a:lstStyle/>
          <a:p>
            <a:pPr algn="ctr"/>
            <a:r>
              <a:rPr lang="en-US" b="1" dirty="0"/>
              <a:t>Centralized</a:t>
            </a:r>
          </a:p>
        </p:txBody>
      </p:sp>
      <p:sp>
        <p:nvSpPr>
          <p:cNvPr id="21" name="TextBox 20">
            <a:extLst>
              <a:ext uri="{FF2B5EF4-FFF2-40B4-BE49-F238E27FC236}">
                <a16:creationId xmlns:a16="http://schemas.microsoft.com/office/drawing/2014/main" id="{13D6814C-22EE-1757-456B-F92E7EEFA24A}"/>
              </a:ext>
            </a:extLst>
          </p:cNvPr>
          <p:cNvSpPr txBox="1"/>
          <p:nvPr/>
        </p:nvSpPr>
        <p:spPr>
          <a:xfrm>
            <a:off x="5578130" y="5372100"/>
            <a:ext cx="1487651" cy="369332"/>
          </a:xfrm>
          <a:prstGeom prst="rect">
            <a:avLst/>
          </a:prstGeom>
          <a:noFill/>
        </p:spPr>
        <p:txBody>
          <a:bodyPr wrap="none" rtlCol="0">
            <a:spAutoFit/>
          </a:bodyPr>
          <a:lstStyle/>
          <a:p>
            <a:pPr algn="ctr"/>
            <a:r>
              <a:rPr lang="en-US" b="1" dirty="0"/>
              <a:t>Decentralized</a:t>
            </a:r>
          </a:p>
        </p:txBody>
      </p:sp>
      <p:sp>
        <p:nvSpPr>
          <p:cNvPr id="24" name="TextBox 23">
            <a:extLst>
              <a:ext uri="{FF2B5EF4-FFF2-40B4-BE49-F238E27FC236}">
                <a16:creationId xmlns:a16="http://schemas.microsoft.com/office/drawing/2014/main" id="{B4069C27-D7E6-8022-6795-E7C709204A60}"/>
              </a:ext>
            </a:extLst>
          </p:cNvPr>
          <p:cNvSpPr txBox="1"/>
          <p:nvPr/>
        </p:nvSpPr>
        <p:spPr>
          <a:xfrm>
            <a:off x="9867900" y="5372100"/>
            <a:ext cx="805029" cy="369332"/>
          </a:xfrm>
          <a:prstGeom prst="rect">
            <a:avLst/>
          </a:prstGeom>
          <a:noFill/>
        </p:spPr>
        <p:txBody>
          <a:bodyPr wrap="none" rtlCol="0">
            <a:spAutoFit/>
          </a:bodyPr>
          <a:lstStyle/>
          <a:p>
            <a:pPr algn="ctr"/>
            <a:r>
              <a:rPr lang="en-US" b="1" dirty="0"/>
              <a:t>Global</a:t>
            </a:r>
          </a:p>
        </p:txBody>
      </p:sp>
      <p:cxnSp>
        <p:nvCxnSpPr>
          <p:cNvPr id="28" name="Straight Connector 27">
            <a:extLst>
              <a:ext uri="{FF2B5EF4-FFF2-40B4-BE49-F238E27FC236}">
                <a16:creationId xmlns:a16="http://schemas.microsoft.com/office/drawing/2014/main" id="{4C94A27E-8240-8F21-3FBD-AE67E5011AFF}"/>
              </a:ext>
            </a:extLst>
          </p:cNvPr>
          <p:cNvCxnSpPr/>
          <p:nvPr/>
        </p:nvCxnSpPr>
        <p:spPr>
          <a:xfrm>
            <a:off x="1524000" y="3771900"/>
            <a:ext cx="9144000" cy="0"/>
          </a:xfrm>
          <a:prstGeom prst="line">
            <a:avLst/>
          </a:prstGeom>
        </p:spPr>
        <p:style>
          <a:lnRef idx="3">
            <a:schemeClr val="accent4"/>
          </a:lnRef>
          <a:fillRef idx="0">
            <a:schemeClr val="accent4"/>
          </a:fillRef>
          <a:effectRef idx="2">
            <a:schemeClr val="accent4"/>
          </a:effectRef>
          <a:fontRef idx="minor">
            <a:schemeClr val="tx1"/>
          </a:fontRef>
        </p:style>
      </p:cxnSp>
      <p:cxnSp>
        <p:nvCxnSpPr>
          <p:cNvPr id="29" name="Straight Connector 28">
            <a:extLst>
              <a:ext uri="{FF2B5EF4-FFF2-40B4-BE49-F238E27FC236}">
                <a16:creationId xmlns:a16="http://schemas.microsoft.com/office/drawing/2014/main" id="{E949EE3C-0596-9263-DCD5-94078B4EA1C1}"/>
              </a:ext>
            </a:extLst>
          </p:cNvPr>
          <p:cNvCxnSpPr/>
          <p:nvPr/>
        </p:nvCxnSpPr>
        <p:spPr>
          <a:xfrm>
            <a:off x="1524000" y="5104031"/>
            <a:ext cx="9144000" cy="0"/>
          </a:xfrm>
          <a:prstGeom prst="line">
            <a:avLst/>
          </a:prstGeom>
        </p:spPr>
        <p:style>
          <a:lnRef idx="3">
            <a:schemeClr val="accent1"/>
          </a:lnRef>
          <a:fillRef idx="0">
            <a:schemeClr val="accent1"/>
          </a:fillRef>
          <a:effectRef idx="2">
            <a:schemeClr val="accent1"/>
          </a:effectRef>
          <a:fontRef idx="minor">
            <a:schemeClr val="tx1"/>
          </a:fontRef>
        </p:style>
      </p:cxnSp>
      <p:sp>
        <p:nvSpPr>
          <p:cNvPr id="30" name="TextBox 29">
            <a:extLst>
              <a:ext uri="{FF2B5EF4-FFF2-40B4-BE49-F238E27FC236}">
                <a16:creationId xmlns:a16="http://schemas.microsoft.com/office/drawing/2014/main" id="{FFCD42D2-E98D-FEAD-1DE5-CC2D37314824}"/>
              </a:ext>
            </a:extLst>
          </p:cNvPr>
          <p:cNvSpPr txBox="1"/>
          <p:nvPr/>
        </p:nvSpPr>
        <p:spPr>
          <a:xfrm>
            <a:off x="482476" y="3314700"/>
            <a:ext cx="1015021" cy="923330"/>
          </a:xfrm>
          <a:prstGeom prst="rect">
            <a:avLst/>
          </a:prstGeom>
          <a:noFill/>
        </p:spPr>
        <p:txBody>
          <a:bodyPr wrap="none" rtlCol="0">
            <a:spAutoFit/>
          </a:bodyPr>
          <a:lstStyle/>
          <a:p>
            <a:pPr algn="r"/>
            <a:r>
              <a:rPr lang="en-US" b="1" dirty="0">
                <a:solidFill>
                  <a:schemeClr val="accent4"/>
                </a:solidFill>
              </a:rPr>
              <a:t>From</a:t>
            </a:r>
          </a:p>
          <a:p>
            <a:pPr algn="r"/>
            <a:r>
              <a:rPr lang="en-US" b="1" dirty="0">
                <a:solidFill>
                  <a:schemeClr val="accent4"/>
                </a:solidFill>
              </a:rPr>
              <a:t>One</a:t>
            </a:r>
          </a:p>
          <a:p>
            <a:pPr algn="r"/>
            <a:r>
              <a:rPr lang="en-US" b="1" dirty="0">
                <a:solidFill>
                  <a:schemeClr val="accent4"/>
                </a:solidFill>
              </a:rPr>
              <a:t>Machine</a:t>
            </a:r>
          </a:p>
        </p:txBody>
      </p:sp>
      <p:sp>
        <p:nvSpPr>
          <p:cNvPr id="31" name="TextBox 30">
            <a:extLst>
              <a:ext uri="{FF2B5EF4-FFF2-40B4-BE49-F238E27FC236}">
                <a16:creationId xmlns:a16="http://schemas.microsoft.com/office/drawing/2014/main" id="{1A765D66-211A-CCE9-3DCA-E81F478A335D}"/>
              </a:ext>
            </a:extLst>
          </p:cNvPr>
          <p:cNvSpPr txBox="1"/>
          <p:nvPr/>
        </p:nvSpPr>
        <p:spPr>
          <a:xfrm>
            <a:off x="10668000" y="3429000"/>
            <a:ext cx="949299" cy="646331"/>
          </a:xfrm>
          <a:prstGeom prst="rect">
            <a:avLst/>
          </a:prstGeom>
          <a:noFill/>
        </p:spPr>
        <p:txBody>
          <a:bodyPr wrap="none" rtlCol="0">
            <a:spAutoFit/>
          </a:bodyPr>
          <a:lstStyle/>
          <a:p>
            <a:r>
              <a:rPr lang="en-US" b="1" dirty="0">
                <a:solidFill>
                  <a:schemeClr val="accent4"/>
                </a:solidFill>
              </a:rPr>
              <a:t>To</a:t>
            </a:r>
          </a:p>
          <a:p>
            <a:r>
              <a:rPr lang="en-US" b="1" dirty="0">
                <a:solidFill>
                  <a:schemeClr val="accent4"/>
                </a:solidFill>
              </a:rPr>
              <a:t>Millions</a:t>
            </a:r>
          </a:p>
        </p:txBody>
      </p:sp>
      <p:sp>
        <p:nvSpPr>
          <p:cNvPr id="32" name="TextBox 31">
            <a:extLst>
              <a:ext uri="{FF2B5EF4-FFF2-40B4-BE49-F238E27FC236}">
                <a16:creationId xmlns:a16="http://schemas.microsoft.com/office/drawing/2014/main" id="{84F7EBAD-6DB6-ADDA-3C40-75E4C7B8BAE7}"/>
              </a:ext>
            </a:extLst>
          </p:cNvPr>
          <p:cNvSpPr txBox="1"/>
          <p:nvPr/>
        </p:nvSpPr>
        <p:spPr>
          <a:xfrm>
            <a:off x="723900" y="4686300"/>
            <a:ext cx="776175" cy="923330"/>
          </a:xfrm>
          <a:prstGeom prst="rect">
            <a:avLst/>
          </a:prstGeom>
          <a:noFill/>
        </p:spPr>
        <p:txBody>
          <a:bodyPr wrap="none" rtlCol="0">
            <a:spAutoFit/>
          </a:bodyPr>
          <a:lstStyle/>
          <a:p>
            <a:pPr algn="r"/>
            <a:r>
              <a:rPr lang="en-US" b="1" dirty="0">
                <a:solidFill>
                  <a:schemeClr val="accent1"/>
                </a:solidFill>
              </a:rPr>
              <a:t>Big</a:t>
            </a:r>
          </a:p>
          <a:p>
            <a:pPr algn="r"/>
            <a:r>
              <a:rPr lang="en-US" b="1" dirty="0">
                <a:solidFill>
                  <a:schemeClr val="accent1"/>
                </a:solidFill>
              </a:rPr>
              <a:t>&amp;</a:t>
            </a:r>
          </a:p>
          <a:p>
            <a:pPr algn="r"/>
            <a:r>
              <a:rPr lang="en-US" b="1" dirty="0">
                <a:solidFill>
                  <a:schemeClr val="accent1"/>
                </a:solidFill>
              </a:rPr>
              <a:t>Heavy</a:t>
            </a:r>
          </a:p>
        </p:txBody>
      </p:sp>
      <p:sp>
        <p:nvSpPr>
          <p:cNvPr id="33" name="TextBox 32">
            <a:extLst>
              <a:ext uri="{FF2B5EF4-FFF2-40B4-BE49-F238E27FC236}">
                <a16:creationId xmlns:a16="http://schemas.microsoft.com/office/drawing/2014/main" id="{275FBBE7-52F5-BE4C-04B6-831B8E26338C}"/>
              </a:ext>
            </a:extLst>
          </p:cNvPr>
          <p:cNvSpPr txBox="1"/>
          <p:nvPr/>
        </p:nvSpPr>
        <p:spPr>
          <a:xfrm>
            <a:off x="10668000" y="4686300"/>
            <a:ext cx="707310" cy="923330"/>
          </a:xfrm>
          <a:prstGeom prst="rect">
            <a:avLst/>
          </a:prstGeom>
          <a:noFill/>
        </p:spPr>
        <p:txBody>
          <a:bodyPr wrap="none" rtlCol="0">
            <a:spAutoFit/>
          </a:bodyPr>
          <a:lstStyle/>
          <a:p>
            <a:r>
              <a:rPr lang="en-US" b="1" dirty="0">
                <a:solidFill>
                  <a:schemeClr val="accent1"/>
                </a:solidFill>
              </a:rPr>
              <a:t>Small</a:t>
            </a:r>
          </a:p>
          <a:p>
            <a:r>
              <a:rPr lang="en-US" b="1" dirty="0">
                <a:solidFill>
                  <a:schemeClr val="accent1"/>
                </a:solidFill>
              </a:rPr>
              <a:t>&amp;</a:t>
            </a:r>
          </a:p>
          <a:p>
            <a:r>
              <a:rPr lang="en-US" b="1" dirty="0">
                <a:solidFill>
                  <a:schemeClr val="accent1"/>
                </a:solidFill>
              </a:rPr>
              <a:t>Light</a:t>
            </a:r>
          </a:p>
        </p:txBody>
      </p:sp>
    </p:spTree>
    <p:extLst>
      <p:ext uri="{BB962C8B-B14F-4D97-AF65-F5344CB8AC3E}">
        <p14:creationId xmlns:p14="http://schemas.microsoft.com/office/powerpoint/2010/main" val="43812384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5D6102-506A-CA2A-BFE9-F2F24634B5F3}"/>
              </a:ext>
            </a:extLst>
          </p:cNvPr>
          <p:cNvSpPr/>
          <p:nvPr/>
        </p:nvSpPr>
        <p:spPr>
          <a:xfrm>
            <a:off x="0" y="0"/>
            <a:ext cx="12192000" cy="6858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7B3393D-781F-11D8-C930-E92EBC7CE1EA}"/>
              </a:ext>
            </a:extLst>
          </p:cNvPr>
          <p:cNvSpPr/>
          <p:nvPr/>
        </p:nvSpPr>
        <p:spPr>
          <a:xfrm>
            <a:off x="0" y="6515099"/>
            <a:ext cx="12192000" cy="341489"/>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9079191F-A12F-3989-4119-07879E46D6CE}"/>
              </a:ext>
            </a:extLst>
          </p:cNvPr>
          <p:cNvSpPr txBox="1"/>
          <p:nvPr/>
        </p:nvSpPr>
        <p:spPr>
          <a:xfrm>
            <a:off x="152400" y="6547344"/>
            <a:ext cx="5829300" cy="276999"/>
          </a:xfrm>
          <a:prstGeom prst="rect">
            <a:avLst/>
          </a:prstGeom>
          <a:noFill/>
        </p:spPr>
        <p:txBody>
          <a:bodyPr wrap="square" rtlCol="0">
            <a:spAutoFit/>
          </a:bodyPr>
          <a:lstStyle/>
          <a:p>
            <a:r>
              <a:rPr lang="en-US" sz="1200" dirty="0">
                <a:solidFill>
                  <a:schemeClr val="bg1"/>
                </a:solidFill>
              </a:rPr>
              <a:t>Created by Shawn </a:t>
            </a:r>
            <a:r>
              <a:rPr lang="en-US" sz="1200" dirty="0" err="1">
                <a:solidFill>
                  <a:schemeClr val="bg1"/>
                </a:solidFill>
              </a:rPr>
              <a:t>Zernik</a:t>
            </a:r>
            <a:r>
              <a:rPr lang="en-US" sz="1200" dirty="0">
                <a:solidFill>
                  <a:schemeClr val="bg1"/>
                </a:solidFill>
              </a:rPr>
              <a:t> on 1/4/2024</a:t>
            </a:r>
          </a:p>
        </p:txBody>
      </p:sp>
      <p:sp>
        <p:nvSpPr>
          <p:cNvPr id="14" name="TextBox 13">
            <a:extLst>
              <a:ext uri="{FF2B5EF4-FFF2-40B4-BE49-F238E27FC236}">
                <a16:creationId xmlns:a16="http://schemas.microsoft.com/office/drawing/2014/main" id="{447D253E-B6D1-91B9-EEF9-C95B568E2B7B}"/>
              </a:ext>
            </a:extLst>
          </p:cNvPr>
          <p:cNvSpPr txBox="1"/>
          <p:nvPr/>
        </p:nvSpPr>
        <p:spPr>
          <a:xfrm>
            <a:off x="6096000" y="6547344"/>
            <a:ext cx="5943600" cy="276999"/>
          </a:xfrm>
          <a:prstGeom prst="rect">
            <a:avLst/>
          </a:prstGeom>
          <a:noFill/>
        </p:spPr>
        <p:txBody>
          <a:bodyPr wrap="square" rtlCol="0">
            <a:spAutoFit/>
          </a:bodyPr>
          <a:lstStyle/>
          <a:p>
            <a:pPr algn="r"/>
            <a:r>
              <a:rPr lang="en-US" sz="1200" dirty="0">
                <a:solidFill>
                  <a:schemeClr val="bg1"/>
                </a:solidFill>
              </a:rPr>
              <a:t>Slide </a:t>
            </a:r>
            <a:fld id="{6FA3485A-F454-114E-8FF0-4E63EF5BDB5A}" type="slidenum">
              <a:rPr lang="en-US" sz="1200" smtClean="0">
                <a:solidFill>
                  <a:schemeClr val="bg1"/>
                </a:solidFill>
              </a:rPr>
              <a:t>80</a:t>
            </a:fld>
            <a:endParaRPr lang="en-US" sz="1200" dirty="0">
              <a:solidFill>
                <a:schemeClr val="bg1"/>
              </a:solidFill>
            </a:endParaRPr>
          </a:p>
        </p:txBody>
      </p:sp>
      <p:sp>
        <p:nvSpPr>
          <p:cNvPr id="15" name="TextBox 14">
            <a:extLst>
              <a:ext uri="{FF2B5EF4-FFF2-40B4-BE49-F238E27FC236}">
                <a16:creationId xmlns:a16="http://schemas.microsoft.com/office/drawing/2014/main" id="{B0659C44-A5CF-346C-0C24-FFC9AD8A5067}"/>
              </a:ext>
            </a:extLst>
          </p:cNvPr>
          <p:cNvSpPr txBox="1"/>
          <p:nvPr/>
        </p:nvSpPr>
        <p:spPr>
          <a:xfrm>
            <a:off x="152400" y="114300"/>
            <a:ext cx="11887200" cy="461665"/>
          </a:xfrm>
          <a:prstGeom prst="rect">
            <a:avLst/>
          </a:prstGeom>
          <a:noFill/>
        </p:spPr>
        <p:txBody>
          <a:bodyPr wrap="square" rtlCol="0">
            <a:spAutoFit/>
          </a:bodyPr>
          <a:lstStyle/>
          <a:p>
            <a:r>
              <a:rPr lang="en-US" sz="2400" b="1" dirty="0">
                <a:solidFill>
                  <a:schemeClr val="bg1"/>
                </a:solidFill>
              </a:rPr>
              <a:t>Application Development with Kubernetes and AWS</a:t>
            </a:r>
          </a:p>
        </p:txBody>
      </p:sp>
      <p:sp>
        <p:nvSpPr>
          <p:cNvPr id="3" name="Rectangle 2">
            <a:extLst>
              <a:ext uri="{FF2B5EF4-FFF2-40B4-BE49-F238E27FC236}">
                <a16:creationId xmlns:a16="http://schemas.microsoft.com/office/drawing/2014/main" id="{9F34FFAA-EDB2-75A7-1F1A-2382235EA88D}"/>
              </a:ext>
            </a:extLst>
          </p:cNvPr>
          <p:cNvSpPr/>
          <p:nvPr/>
        </p:nvSpPr>
        <p:spPr>
          <a:xfrm>
            <a:off x="0" y="685800"/>
            <a:ext cx="12192000" cy="5829300"/>
          </a:xfrm>
          <a:prstGeom prst="rect">
            <a:avLst/>
          </a:prstGeom>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3600" b="1" dirty="0"/>
              <a:t>Deploying DACPACs</a:t>
            </a:r>
          </a:p>
        </p:txBody>
      </p:sp>
    </p:spTree>
    <p:extLst>
      <p:ext uri="{BB962C8B-B14F-4D97-AF65-F5344CB8AC3E}">
        <p14:creationId xmlns:p14="http://schemas.microsoft.com/office/powerpoint/2010/main" val="227010211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5D6102-506A-CA2A-BFE9-F2F24634B5F3}"/>
              </a:ext>
            </a:extLst>
          </p:cNvPr>
          <p:cNvSpPr/>
          <p:nvPr/>
        </p:nvSpPr>
        <p:spPr>
          <a:xfrm>
            <a:off x="0" y="0"/>
            <a:ext cx="12192000" cy="6858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7B3393D-781F-11D8-C930-E92EBC7CE1EA}"/>
              </a:ext>
            </a:extLst>
          </p:cNvPr>
          <p:cNvSpPr/>
          <p:nvPr/>
        </p:nvSpPr>
        <p:spPr>
          <a:xfrm>
            <a:off x="0" y="6515099"/>
            <a:ext cx="12192000" cy="341489"/>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9079191F-A12F-3989-4119-07879E46D6CE}"/>
              </a:ext>
            </a:extLst>
          </p:cNvPr>
          <p:cNvSpPr txBox="1"/>
          <p:nvPr/>
        </p:nvSpPr>
        <p:spPr>
          <a:xfrm>
            <a:off x="152400" y="6547344"/>
            <a:ext cx="5829300" cy="276999"/>
          </a:xfrm>
          <a:prstGeom prst="rect">
            <a:avLst/>
          </a:prstGeom>
          <a:noFill/>
        </p:spPr>
        <p:txBody>
          <a:bodyPr wrap="square" rtlCol="0">
            <a:spAutoFit/>
          </a:bodyPr>
          <a:lstStyle/>
          <a:p>
            <a:r>
              <a:rPr lang="en-US" sz="1200" dirty="0">
                <a:solidFill>
                  <a:schemeClr val="bg1"/>
                </a:solidFill>
              </a:rPr>
              <a:t>Created by Shawn </a:t>
            </a:r>
            <a:r>
              <a:rPr lang="en-US" sz="1200" dirty="0" err="1">
                <a:solidFill>
                  <a:schemeClr val="bg1"/>
                </a:solidFill>
              </a:rPr>
              <a:t>Zernik</a:t>
            </a:r>
            <a:r>
              <a:rPr lang="en-US" sz="1200" dirty="0">
                <a:solidFill>
                  <a:schemeClr val="bg1"/>
                </a:solidFill>
              </a:rPr>
              <a:t> on 1/4/2024</a:t>
            </a:r>
          </a:p>
        </p:txBody>
      </p:sp>
      <p:sp>
        <p:nvSpPr>
          <p:cNvPr id="14" name="TextBox 13">
            <a:extLst>
              <a:ext uri="{FF2B5EF4-FFF2-40B4-BE49-F238E27FC236}">
                <a16:creationId xmlns:a16="http://schemas.microsoft.com/office/drawing/2014/main" id="{447D253E-B6D1-91B9-EEF9-C95B568E2B7B}"/>
              </a:ext>
            </a:extLst>
          </p:cNvPr>
          <p:cNvSpPr txBox="1"/>
          <p:nvPr/>
        </p:nvSpPr>
        <p:spPr>
          <a:xfrm>
            <a:off x="6096000" y="6547344"/>
            <a:ext cx="5943600" cy="276999"/>
          </a:xfrm>
          <a:prstGeom prst="rect">
            <a:avLst/>
          </a:prstGeom>
          <a:noFill/>
        </p:spPr>
        <p:txBody>
          <a:bodyPr wrap="square" rtlCol="0">
            <a:spAutoFit/>
          </a:bodyPr>
          <a:lstStyle/>
          <a:p>
            <a:pPr algn="r"/>
            <a:r>
              <a:rPr lang="en-US" sz="1200" dirty="0">
                <a:solidFill>
                  <a:schemeClr val="bg1"/>
                </a:solidFill>
              </a:rPr>
              <a:t>Slide </a:t>
            </a:r>
            <a:fld id="{6FA3485A-F454-114E-8FF0-4E63EF5BDB5A}" type="slidenum">
              <a:rPr lang="en-US" sz="1200" smtClean="0">
                <a:solidFill>
                  <a:schemeClr val="bg1"/>
                </a:solidFill>
              </a:rPr>
              <a:t>81</a:t>
            </a:fld>
            <a:endParaRPr lang="en-US" sz="1200" dirty="0">
              <a:solidFill>
                <a:schemeClr val="bg1"/>
              </a:solidFill>
            </a:endParaRPr>
          </a:p>
        </p:txBody>
      </p:sp>
      <p:sp>
        <p:nvSpPr>
          <p:cNvPr id="15" name="TextBox 14">
            <a:extLst>
              <a:ext uri="{FF2B5EF4-FFF2-40B4-BE49-F238E27FC236}">
                <a16:creationId xmlns:a16="http://schemas.microsoft.com/office/drawing/2014/main" id="{B0659C44-A5CF-346C-0C24-FFC9AD8A5067}"/>
              </a:ext>
            </a:extLst>
          </p:cNvPr>
          <p:cNvSpPr txBox="1"/>
          <p:nvPr/>
        </p:nvSpPr>
        <p:spPr>
          <a:xfrm>
            <a:off x="152400" y="114300"/>
            <a:ext cx="11887200" cy="461665"/>
          </a:xfrm>
          <a:prstGeom prst="rect">
            <a:avLst/>
          </a:prstGeom>
          <a:noFill/>
        </p:spPr>
        <p:txBody>
          <a:bodyPr wrap="square" rtlCol="0">
            <a:spAutoFit/>
          </a:bodyPr>
          <a:lstStyle/>
          <a:p>
            <a:r>
              <a:rPr lang="en-US" sz="2400" b="1" dirty="0">
                <a:solidFill>
                  <a:schemeClr val="bg1"/>
                </a:solidFill>
              </a:rPr>
              <a:t>Deploying DACPACs</a:t>
            </a:r>
          </a:p>
        </p:txBody>
      </p:sp>
      <p:sp>
        <p:nvSpPr>
          <p:cNvPr id="2" name="TextBox 1">
            <a:extLst>
              <a:ext uri="{FF2B5EF4-FFF2-40B4-BE49-F238E27FC236}">
                <a16:creationId xmlns:a16="http://schemas.microsoft.com/office/drawing/2014/main" id="{49C01D3A-5E29-3DBA-DC07-4F72B30CEFEE}"/>
              </a:ext>
            </a:extLst>
          </p:cNvPr>
          <p:cNvSpPr txBox="1"/>
          <p:nvPr/>
        </p:nvSpPr>
        <p:spPr>
          <a:xfrm>
            <a:off x="1524000" y="1600200"/>
            <a:ext cx="9144000" cy="3970318"/>
          </a:xfrm>
          <a:prstGeom prst="rect">
            <a:avLst/>
          </a:prstGeom>
          <a:noFill/>
        </p:spPr>
        <p:txBody>
          <a:bodyPr wrap="square" rtlCol="0">
            <a:spAutoFit/>
          </a:bodyPr>
          <a:lstStyle/>
          <a:p>
            <a:r>
              <a:rPr lang="en-US" dirty="0"/>
              <a:t>Now that we have a Microsoft SQL Server or Azure SQL Server, we can deploy our DACPAC to the database server.</a:t>
            </a:r>
          </a:p>
          <a:p>
            <a:endParaRPr lang="en-US" dirty="0"/>
          </a:p>
          <a:p>
            <a:r>
              <a:rPr lang="en-US" dirty="0"/>
              <a:t>Make sure you have your database server running.  Connect your database client:</a:t>
            </a:r>
          </a:p>
          <a:p>
            <a:endParaRPr lang="en-US" dirty="0"/>
          </a:p>
          <a:p>
            <a:pPr marL="285750" indent="-285750">
              <a:buFont typeface="Arial" panose="020B0604020202020204" pitchFamily="34" charset="0"/>
              <a:buChar char="•"/>
            </a:pPr>
            <a:r>
              <a:rPr lang="en-US" dirty="0"/>
              <a:t>SQL Server Management Studio – Windows Only</a:t>
            </a:r>
            <a:br>
              <a:rPr lang="en-US" dirty="0"/>
            </a:br>
            <a:r>
              <a:rPr lang="en-US" dirty="0">
                <a:hlinkClick r:id="rId2"/>
              </a:rPr>
              <a:t>https://learn.microsoft.com/en-us/sql/ssms/download-sql-server-management-studio-ssms?view=sql-server-ver16</a:t>
            </a: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Azure Data Studio</a:t>
            </a:r>
            <a:br>
              <a:rPr lang="en-US" dirty="0"/>
            </a:br>
            <a:r>
              <a:rPr lang="en-US" dirty="0">
                <a:hlinkClick r:id="rId3"/>
              </a:rPr>
              <a:t>https://azure.microsoft.com/en-us/products/data-studio</a:t>
            </a: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err="1"/>
              <a:t>Dbeaver</a:t>
            </a:r>
            <a:br>
              <a:rPr lang="en-US" dirty="0"/>
            </a:br>
            <a:r>
              <a:rPr lang="en-US" dirty="0">
                <a:hlinkClick r:id="rId4"/>
              </a:rPr>
              <a:t>https://dbeaver.io/</a:t>
            </a:r>
            <a:endParaRPr lang="en-US" dirty="0"/>
          </a:p>
        </p:txBody>
      </p:sp>
    </p:spTree>
    <p:extLst>
      <p:ext uri="{BB962C8B-B14F-4D97-AF65-F5344CB8AC3E}">
        <p14:creationId xmlns:p14="http://schemas.microsoft.com/office/powerpoint/2010/main" val="51932267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5D6102-506A-CA2A-BFE9-F2F24634B5F3}"/>
              </a:ext>
            </a:extLst>
          </p:cNvPr>
          <p:cNvSpPr/>
          <p:nvPr/>
        </p:nvSpPr>
        <p:spPr>
          <a:xfrm>
            <a:off x="0" y="0"/>
            <a:ext cx="12192000" cy="6858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7B3393D-781F-11D8-C930-E92EBC7CE1EA}"/>
              </a:ext>
            </a:extLst>
          </p:cNvPr>
          <p:cNvSpPr/>
          <p:nvPr/>
        </p:nvSpPr>
        <p:spPr>
          <a:xfrm>
            <a:off x="0" y="6515099"/>
            <a:ext cx="12192000" cy="341489"/>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9079191F-A12F-3989-4119-07879E46D6CE}"/>
              </a:ext>
            </a:extLst>
          </p:cNvPr>
          <p:cNvSpPr txBox="1"/>
          <p:nvPr/>
        </p:nvSpPr>
        <p:spPr>
          <a:xfrm>
            <a:off x="152400" y="6547344"/>
            <a:ext cx="5829300" cy="276999"/>
          </a:xfrm>
          <a:prstGeom prst="rect">
            <a:avLst/>
          </a:prstGeom>
          <a:noFill/>
        </p:spPr>
        <p:txBody>
          <a:bodyPr wrap="square" rtlCol="0">
            <a:spAutoFit/>
          </a:bodyPr>
          <a:lstStyle/>
          <a:p>
            <a:r>
              <a:rPr lang="en-US" sz="1200" dirty="0">
                <a:solidFill>
                  <a:schemeClr val="bg1"/>
                </a:solidFill>
              </a:rPr>
              <a:t>Created by Shawn </a:t>
            </a:r>
            <a:r>
              <a:rPr lang="en-US" sz="1200" dirty="0" err="1">
                <a:solidFill>
                  <a:schemeClr val="bg1"/>
                </a:solidFill>
              </a:rPr>
              <a:t>Zernik</a:t>
            </a:r>
            <a:r>
              <a:rPr lang="en-US" sz="1200" dirty="0">
                <a:solidFill>
                  <a:schemeClr val="bg1"/>
                </a:solidFill>
              </a:rPr>
              <a:t> on 1/4/2024</a:t>
            </a:r>
          </a:p>
        </p:txBody>
      </p:sp>
      <p:sp>
        <p:nvSpPr>
          <p:cNvPr id="14" name="TextBox 13">
            <a:extLst>
              <a:ext uri="{FF2B5EF4-FFF2-40B4-BE49-F238E27FC236}">
                <a16:creationId xmlns:a16="http://schemas.microsoft.com/office/drawing/2014/main" id="{447D253E-B6D1-91B9-EEF9-C95B568E2B7B}"/>
              </a:ext>
            </a:extLst>
          </p:cNvPr>
          <p:cNvSpPr txBox="1"/>
          <p:nvPr/>
        </p:nvSpPr>
        <p:spPr>
          <a:xfrm>
            <a:off x="6096000" y="6547344"/>
            <a:ext cx="5943600" cy="276999"/>
          </a:xfrm>
          <a:prstGeom prst="rect">
            <a:avLst/>
          </a:prstGeom>
          <a:noFill/>
        </p:spPr>
        <p:txBody>
          <a:bodyPr wrap="square" rtlCol="0">
            <a:spAutoFit/>
          </a:bodyPr>
          <a:lstStyle/>
          <a:p>
            <a:pPr algn="r"/>
            <a:r>
              <a:rPr lang="en-US" sz="1200" dirty="0">
                <a:solidFill>
                  <a:schemeClr val="bg1"/>
                </a:solidFill>
              </a:rPr>
              <a:t>Slide </a:t>
            </a:r>
            <a:fld id="{6FA3485A-F454-114E-8FF0-4E63EF5BDB5A}" type="slidenum">
              <a:rPr lang="en-US" sz="1200" smtClean="0">
                <a:solidFill>
                  <a:schemeClr val="bg1"/>
                </a:solidFill>
              </a:rPr>
              <a:t>82</a:t>
            </a:fld>
            <a:endParaRPr lang="en-US" sz="1200" dirty="0">
              <a:solidFill>
                <a:schemeClr val="bg1"/>
              </a:solidFill>
            </a:endParaRPr>
          </a:p>
        </p:txBody>
      </p:sp>
      <p:sp>
        <p:nvSpPr>
          <p:cNvPr id="15" name="TextBox 14">
            <a:extLst>
              <a:ext uri="{FF2B5EF4-FFF2-40B4-BE49-F238E27FC236}">
                <a16:creationId xmlns:a16="http://schemas.microsoft.com/office/drawing/2014/main" id="{B0659C44-A5CF-346C-0C24-FFC9AD8A5067}"/>
              </a:ext>
            </a:extLst>
          </p:cNvPr>
          <p:cNvSpPr txBox="1"/>
          <p:nvPr/>
        </p:nvSpPr>
        <p:spPr>
          <a:xfrm>
            <a:off x="152400" y="114300"/>
            <a:ext cx="11887200" cy="461665"/>
          </a:xfrm>
          <a:prstGeom prst="rect">
            <a:avLst/>
          </a:prstGeom>
          <a:noFill/>
        </p:spPr>
        <p:txBody>
          <a:bodyPr wrap="square" rtlCol="0">
            <a:spAutoFit/>
          </a:bodyPr>
          <a:lstStyle/>
          <a:p>
            <a:r>
              <a:rPr lang="en-US" sz="2400" b="1" dirty="0">
                <a:solidFill>
                  <a:schemeClr val="bg1"/>
                </a:solidFill>
              </a:rPr>
              <a:t>Deploying DACPACs – Validating Database Connectivity</a:t>
            </a:r>
          </a:p>
        </p:txBody>
      </p:sp>
      <p:pic>
        <p:nvPicPr>
          <p:cNvPr id="3" name="Picture 2">
            <a:extLst>
              <a:ext uri="{FF2B5EF4-FFF2-40B4-BE49-F238E27FC236}">
                <a16:creationId xmlns:a16="http://schemas.microsoft.com/office/drawing/2014/main" id="{69ABD76A-4B5F-69CC-0CB5-A7F716730739}"/>
              </a:ext>
            </a:extLst>
          </p:cNvPr>
          <p:cNvPicPr>
            <a:picLocks noChangeAspect="1"/>
          </p:cNvPicPr>
          <p:nvPr/>
        </p:nvPicPr>
        <p:blipFill>
          <a:blip r:embed="rId2"/>
          <a:stretch>
            <a:fillRect/>
          </a:stretch>
        </p:blipFill>
        <p:spPr>
          <a:xfrm>
            <a:off x="381000" y="3086100"/>
            <a:ext cx="3251718" cy="2514600"/>
          </a:xfrm>
          <a:prstGeom prst="rect">
            <a:avLst/>
          </a:prstGeom>
        </p:spPr>
      </p:pic>
      <p:pic>
        <p:nvPicPr>
          <p:cNvPr id="4" name="Picture 3">
            <a:extLst>
              <a:ext uri="{FF2B5EF4-FFF2-40B4-BE49-F238E27FC236}">
                <a16:creationId xmlns:a16="http://schemas.microsoft.com/office/drawing/2014/main" id="{04B43773-4210-4C0E-865B-F936C817A70D}"/>
              </a:ext>
            </a:extLst>
          </p:cNvPr>
          <p:cNvPicPr>
            <a:picLocks noChangeAspect="1"/>
          </p:cNvPicPr>
          <p:nvPr/>
        </p:nvPicPr>
        <p:blipFill>
          <a:blip r:embed="rId3"/>
          <a:stretch>
            <a:fillRect/>
          </a:stretch>
        </p:blipFill>
        <p:spPr>
          <a:xfrm>
            <a:off x="3238500" y="2057400"/>
            <a:ext cx="4451863" cy="4472627"/>
          </a:xfrm>
          <a:prstGeom prst="rect">
            <a:avLst/>
          </a:prstGeom>
        </p:spPr>
      </p:pic>
      <p:pic>
        <p:nvPicPr>
          <p:cNvPr id="5" name="Picture 4">
            <a:extLst>
              <a:ext uri="{FF2B5EF4-FFF2-40B4-BE49-F238E27FC236}">
                <a16:creationId xmlns:a16="http://schemas.microsoft.com/office/drawing/2014/main" id="{8BF61555-66AA-E9C5-3D62-59AC5899C450}"/>
              </a:ext>
            </a:extLst>
          </p:cNvPr>
          <p:cNvPicPr>
            <a:picLocks noChangeAspect="1"/>
          </p:cNvPicPr>
          <p:nvPr/>
        </p:nvPicPr>
        <p:blipFill>
          <a:blip r:embed="rId4"/>
          <a:stretch>
            <a:fillRect/>
          </a:stretch>
        </p:blipFill>
        <p:spPr>
          <a:xfrm>
            <a:off x="7353300" y="2057400"/>
            <a:ext cx="4437005" cy="4457700"/>
          </a:xfrm>
          <a:prstGeom prst="rect">
            <a:avLst/>
          </a:prstGeom>
        </p:spPr>
      </p:pic>
      <p:sp>
        <p:nvSpPr>
          <p:cNvPr id="6" name="Right Arrow 5">
            <a:extLst>
              <a:ext uri="{FF2B5EF4-FFF2-40B4-BE49-F238E27FC236}">
                <a16:creationId xmlns:a16="http://schemas.microsoft.com/office/drawing/2014/main" id="{21CD4E6E-F7B4-0535-9A73-04C333046A65}"/>
              </a:ext>
            </a:extLst>
          </p:cNvPr>
          <p:cNvSpPr/>
          <p:nvPr/>
        </p:nvSpPr>
        <p:spPr>
          <a:xfrm>
            <a:off x="3124200" y="4000500"/>
            <a:ext cx="571500" cy="457200"/>
          </a:xfrm>
          <a:prstGeom prst="right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7" name="Right Arrow 6">
            <a:extLst>
              <a:ext uri="{FF2B5EF4-FFF2-40B4-BE49-F238E27FC236}">
                <a16:creationId xmlns:a16="http://schemas.microsoft.com/office/drawing/2014/main" id="{DF9482A2-1EF0-E6C7-A5CC-7CECD4435E14}"/>
              </a:ext>
            </a:extLst>
          </p:cNvPr>
          <p:cNvSpPr/>
          <p:nvPr/>
        </p:nvSpPr>
        <p:spPr>
          <a:xfrm>
            <a:off x="7353300" y="3543300"/>
            <a:ext cx="571500" cy="457200"/>
          </a:xfrm>
          <a:prstGeom prst="right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49776B56-E93B-5A3F-347B-385D3B8CA729}"/>
              </a:ext>
            </a:extLst>
          </p:cNvPr>
          <p:cNvSpPr txBox="1"/>
          <p:nvPr/>
        </p:nvSpPr>
        <p:spPr>
          <a:xfrm>
            <a:off x="609600" y="914400"/>
            <a:ext cx="10972800" cy="923330"/>
          </a:xfrm>
          <a:prstGeom prst="rect">
            <a:avLst/>
          </a:prstGeom>
          <a:noFill/>
        </p:spPr>
        <p:txBody>
          <a:bodyPr wrap="square" rtlCol="0">
            <a:spAutoFit/>
          </a:bodyPr>
          <a:lstStyle/>
          <a:p>
            <a:r>
              <a:rPr lang="en-US" dirty="0"/>
              <a:t>From left to right, we created our SQL server, started it.  I then opened Azure Data Studio and put in the connection details and clicked connect.  It asked me to trust the server's certificate.  Finally, I’m connected.  We are ready to deploy the DACPAC now that I’ve verified database connectivity.</a:t>
            </a:r>
          </a:p>
        </p:txBody>
      </p:sp>
      <p:sp>
        <p:nvSpPr>
          <p:cNvPr id="9" name="Oval 8">
            <a:extLst>
              <a:ext uri="{FF2B5EF4-FFF2-40B4-BE49-F238E27FC236}">
                <a16:creationId xmlns:a16="http://schemas.microsoft.com/office/drawing/2014/main" id="{4D4A0E03-B030-44F9-7158-5E9D59F9FF69}"/>
              </a:ext>
            </a:extLst>
          </p:cNvPr>
          <p:cNvSpPr/>
          <p:nvPr/>
        </p:nvSpPr>
        <p:spPr>
          <a:xfrm>
            <a:off x="4152900" y="2436160"/>
            <a:ext cx="228600" cy="228600"/>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4390B7F5-8EF3-80F7-152E-9C996D9298F7}"/>
              </a:ext>
            </a:extLst>
          </p:cNvPr>
          <p:cNvSpPr txBox="1"/>
          <p:nvPr/>
        </p:nvSpPr>
        <p:spPr>
          <a:xfrm>
            <a:off x="1389529" y="2814918"/>
            <a:ext cx="301686" cy="369332"/>
          </a:xfrm>
          <a:prstGeom prst="rect">
            <a:avLst/>
          </a:prstGeom>
          <a:noFill/>
        </p:spPr>
        <p:txBody>
          <a:bodyPr wrap="none" rtlCol="0">
            <a:spAutoFit/>
          </a:bodyPr>
          <a:lstStyle/>
          <a:p>
            <a:r>
              <a:rPr lang="en-US" dirty="0">
                <a:solidFill>
                  <a:srgbClr val="FF0000"/>
                </a:solidFill>
              </a:rPr>
              <a:t>1</a:t>
            </a:r>
          </a:p>
        </p:txBody>
      </p:sp>
      <p:sp>
        <p:nvSpPr>
          <p:cNvPr id="16" name="TextBox 15">
            <a:extLst>
              <a:ext uri="{FF2B5EF4-FFF2-40B4-BE49-F238E27FC236}">
                <a16:creationId xmlns:a16="http://schemas.microsoft.com/office/drawing/2014/main" id="{E13C95F3-5628-6F98-D617-F6E412A4C049}"/>
              </a:ext>
            </a:extLst>
          </p:cNvPr>
          <p:cNvSpPr txBox="1"/>
          <p:nvPr/>
        </p:nvSpPr>
        <p:spPr>
          <a:xfrm>
            <a:off x="3926541" y="2581835"/>
            <a:ext cx="301686" cy="369332"/>
          </a:xfrm>
          <a:prstGeom prst="rect">
            <a:avLst/>
          </a:prstGeom>
          <a:noFill/>
        </p:spPr>
        <p:txBody>
          <a:bodyPr wrap="none" rtlCol="0">
            <a:spAutoFit/>
          </a:bodyPr>
          <a:lstStyle/>
          <a:p>
            <a:r>
              <a:rPr lang="en-US" dirty="0">
                <a:solidFill>
                  <a:srgbClr val="FF0000"/>
                </a:solidFill>
              </a:rPr>
              <a:t>2</a:t>
            </a:r>
          </a:p>
        </p:txBody>
      </p:sp>
      <p:sp>
        <p:nvSpPr>
          <p:cNvPr id="17" name="TextBox 16">
            <a:extLst>
              <a:ext uri="{FF2B5EF4-FFF2-40B4-BE49-F238E27FC236}">
                <a16:creationId xmlns:a16="http://schemas.microsoft.com/office/drawing/2014/main" id="{7421E998-B19D-C12A-EDEF-57B9229EEDAC}"/>
              </a:ext>
            </a:extLst>
          </p:cNvPr>
          <p:cNvSpPr txBox="1"/>
          <p:nvPr/>
        </p:nvSpPr>
        <p:spPr>
          <a:xfrm>
            <a:off x="6508376" y="3899647"/>
            <a:ext cx="301686" cy="369332"/>
          </a:xfrm>
          <a:prstGeom prst="rect">
            <a:avLst/>
          </a:prstGeom>
          <a:noFill/>
        </p:spPr>
        <p:txBody>
          <a:bodyPr wrap="none" rtlCol="0">
            <a:spAutoFit/>
          </a:bodyPr>
          <a:lstStyle/>
          <a:p>
            <a:r>
              <a:rPr lang="en-US" dirty="0">
                <a:solidFill>
                  <a:srgbClr val="FF0000"/>
                </a:solidFill>
              </a:rPr>
              <a:t>3</a:t>
            </a:r>
          </a:p>
        </p:txBody>
      </p:sp>
      <p:sp>
        <p:nvSpPr>
          <p:cNvPr id="18" name="TextBox 17">
            <a:extLst>
              <a:ext uri="{FF2B5EF4-FFF2-40B4-BE49-F238E27FC236}">
                <a16:creationId xmlns:a16="http://schemas.microsoft.com/office/drawing/2014/main" id="{321554B5-5A5D-2ADF-AE23-39F6C3701C24}"/>
              </a:ext>
            </a:extLst>
          </p:cNvPr>
          <p:cNvSpPr txBox="1"/>
          <p:nvPr/>
        </p:nvSpPr>
        <p:spPr>
          <a:xfrm>
            <a:off x="9233647" y="3801035"/>
            <a:ext cx="301686" cy="369332"/>
          </a:xfrm>
          <a:prstGeom prst="rect">
            <a:avLst/>
          </a:prstGeom>
          <a:noFill/>
        </p:spPr>
        <p:txBody>
          <a:bodyPr wrap="none" rtlCol="0">
            <a:spAutoFit/>
          </a:bodyPr>
          <a:lstStyle/>
          <a:p>
            <a:r>
              <a:rPr lang="en-US" dirty="0">
                <a:solidFill>
                  <a:srgbClr val="FF0000"/>
                </a:solidFill>
              </a:rPr>
              <a:t>4</a:t>
            </a:r>
          </a:p>
        </p:txBody>
      </p:sp>
    </p:spTree>
    <p:extLst>
      <p:ext uri="{BB962C8B-B14F-4D97-AF65-F5344CB8AC3E}">
        <p14:creationId xmlns:p14="http://schemas.microsoft.com/office/powerpoint/2010/main" val="380163170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5D6102-506A-CA2A-BFE9-F2F24634B5F3}"/>
              </a:ext>
            </a:extLst>
          </p:cNvPr>
          <p:cNvSpPr/>
          <p:nvPr/>
        </p:nvSpPr>
        <p:spPr>
          <a:xfrm>
            <a:off x="0" y="0"/>
            <a:ext cx="12192000" cy="6858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7B3393D-781F-11D8-C930-E92EBC7CE1EA}"/>
              </a:ext>
            </a:extLst>
          </p:cNvPr>
          <p:cNvSpPr/>
          <p:nvPr/>
        </p:nvSpPr>
        <p:spPr>
          <a:xfrm>
            <a:off x="0" y="6515099"/>
            <a:ext cx="12192000" cy="341489"/>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9079191F-A12F-3989-4119-07879E46D6CE}"/>
              </a:ext>
            </a:extLst>
          </p:cNvPr>
          <p:cNvSpPr txBox="1"/>
          <p:nvPr/>
        </p:nvSpPr>
        <p:spPr>
          <a:xfrm>
            <a:off x="152400" y="6547344"/>
            <a:ext cx="5829300" cy="276999"/>
          </a:xfrm>
          <a:prstGeom prst="rect">
            <a:avLst/>
          </a:prstGeom>
          <a:noFill/>
        </p:spPr>
        <p:txBody>
          <a:bodyPr wrap="square" rtlCol="0">
            <a:spAutoFit/>
          </a:bodyPr>
          <a:lstStyle/>
          <a:p>
            <a:r>
              <a:rPr lang="en-US" sz="1200" dirty="0">
                <a:solidFill>
                  <a:schemeClr val="bg1"/>
                </a:solidFill>
              </a:rPr>
              <a:t>Created by Shawn </a:t>
            </a:r>
            <a:r>
              <a:rPr lang="en-US" sz="1200" dirty="0" err="1">
                <a:solidFill>
                  <a:schemeClr val="bg1"/>
                </a:solidFill>
              </a:rPr>
              <a:t>Zernik</a:t>
            </a:r>
            <a:r>
              <a:rPr lang="en-US" sz="1200" dirty="0">
                <a:solidFill>
                  <a:schemeClr val="bg1"/>
                </a:solidFill>
              </a:rPr>
              <a:t> on 1/4/2024</a:t>
            </a:r>
          </a:p>
        </p:txBody>
      </p:sp>
      <p:sp>
        <p:nvSpPr>
          <p:cNvPr id="14" name="TextBox 13">
            <a:extLst>
              <a:ext uri="{FF2B5EF4-FFF2-40B4-BE49-F238E27FC236}">
                <a16:creationId xmlns:a16="http://schemas.microsoft.com/office/drawing/2014/main" id="{447D253E-B6D1-91B9-EEF9-C95B568E2B7B}"/>
              </a:ext>
            </a:extLst>
          </p:cNvPr>
          <p:cNvSpPr txBox="1"/>
          <p:nvPr/>
        </p:nvSpPr>
        <p:spPr>
          <a:xfrm>
            <a:off x="6096000" y="6547344"/>
            <a:ext cx="5943600" cy="276999"/>
          </a:xfrm>
          <a:prstGeom prst="rect">
            <a:avLst/>
          </a:prstGeom>
          <a:noFill/>
        </p:spPr>
        <p:txBody>
          <a:bodyPr wrap="square" rtlCol="0">
            <a:spAutoFit/>
          </a:bodyPr>
          <a:lstStyle/>
          <a:p>
            <a:pPr algn="r"/>
            <a:r>
              <a:rPr lang="en-US" sz="1200" dirty="0">
                <a:solidFill>
                  <a:schemeClr val="bg1"/>
                </a:solidFill>
              </a:rPr>
              <a:t>Slide </a:t>
            </a:r>
            <a:fld id="{6FA3485A-F454-114E-8FF0-4E63EF5BDB5A}" type="slidenum">
              <a:rPr lang="en-US" sz="1200" smtClean="0">
                <a:solidFill>
                  <a:schemeClr val="bg1"/>
                </a:solidFill>
              </a:rPr>
              <a:t>83</a:t>
            </a:fld>
            <a:endParaRPr lang="en-US" sz="1200" dirty="0">
              <a:solidFill>
                <a:schemeClr val="bg1"/>
              </a:solidFill>
            </a:endParaRPr>
          </a:p>
        </p:txBody>
      </p:sp>
      <p:sp>
        <p:nvSpPr>
          <p:cNvPr id="15" name="TextBox 14">
            <a:extLst>
              <a:ext uri="{FF2B5EF4-FFF2-40B4-BE49-F238E27FC236}">
                <a16:creationId xmlns:a16="http://schemas.microsoft.com/office/drawing/2014/main" id="{B0659C44-A5CF-346C-0C24-FFC9AD8A5067}"/>
              </a:ext>
            </a:extLst>
          </p:cNvPr>
          <p:cNvSpPr txBox="1"/>
          <p:nvPr/>
        </p:nvSpPr>
        <p:spPr>
          <a:xfrm>
            <a:off x="152400" y="114300"/>
            <a:ext cx="11887200" cy="461665"/>
          </a:xfrm>
          <a:prstGeom prst="rect">
            <a:avLst/>
          </a:prstGeom>
          <a:noFill/>
        </p:spPr>
        <p:txBody>
          <a:bodyPr wrap="square" rtlCol="0">
            <a:spAutoFit/>
          </a:bodyPr>
          <a:lstStyle/>
          <a:p>
            <a:r>
              <a:rPr lang="en-US" sz="2400" b="1" dirty="0">
                <a:solidFill>
                  <a:schemeClr val="bg1"/>
                </a:solidFill>
              </a:rPr>
              <a:t>Deploying DACPACs – Build the DACPAC</a:t>
            </a:r>
          </a:p>
        </p:txBody>
      </p:sp>
      <p:sp>
        <p:nvSpPr>
          <p:cNvPr id="8" name="TextBox 7">
            <a:extLst>
              <a:ext uri="{FF2B5EF4-FFF2-40B4-BE49-F238E27FC236}">
                <a16:creationId xmlns:a16="http://schemas.microsoft.com/office/drawing/2014/main" id="{49776B56-E93B-5A3F-347B-385D3B8CA729}"/>
              </a:ext>
            </a:extLst>
          </p:cNvPr>
          <p:cNvSpPr txBox="1"/>
          <p:nvPr/>
        </p:nvSpPr>
        <p:spPr>
          <a:xfrm>
            <a:off x="609600" y="914400"/>
            <a:ext cx="10972800" cy="369332"/>
          </a:xfrm>
          <a:prstGeom prst="rect">
            <a:avLst/>
          </a:prstGeom>
          <a:noFill/>
        </p:spPr>
        <p:txBody>
          <a:bodyPr wrap="square" rtlCol="0">
            <a:spAutoFit/>
          </a:bodyPr>
          <a:lstStyle/>
          <a:p>
            <a:r>
              <a:rPr lang="en-US" dirty="0"/>
              <a:t>Next, we’ll build our DACPAC from the </a:t>
            </a:r>
            <a:r>
              <a:rPr lang="en-US" dirty="0" err="1"/>
              <a:t>DacFx</a:t>
            </a:r>
            <a:r>
              <a:rPr lang="en-US" dirty="0"/>
              <a:t> project:</a:t>
            </a:r>
          </a:p>
        </p:txBody>
      </p:sp>
      <p:pic>
        <p:nvPicPr>
          <p:cNvPr id="2" name="Picture 1">
            <a:extLst>
              <a:ext uri="{FF2B5EF4-FFF2-40B4-BE49-F238E27FC236}">
                <a16:creationId xmlns:a16="http://schemas.microsoft.com/office/drawing/2014/main" id="{7E3066AD-5DD2-9239-82BA-1C8E08B09F65}"/>
              </a:ext>
            </a:extLst>
          </p:cNvPr>
          <p:cNvPicPr>
            <a:picLocks noChangeAspect="1"/>
          </p:cNvPicPr>
          <p:nvPr/>
        </p:nvPicPr>
        <p:blipFill>
          <a:blip r:embed="rId2"/>
          <a:stretch>
            <a:fillRect/>
          </a:stretch>
        </p:blipFill>
        <p:spPr>
          <a:xfrm>
            <a:off x="2241177" y="1746369"/>
            <a:ext cx="7772400" cy="5229921"/>
          </a:xfrm>
          <a:prstGeom prst="rect">
            <a:avLst/>
          </a:prstGeom>
        </p:spPr>
      </p:pic>
      <p:sp>
        <p:nvSpPr>
          <p:cNvPr id="20" name="TextBox 19">
            <a:extLst>
              <a:ext uri="{FF2B5EF4-FFF2-40B4-BE49-F238E27FC236}">
                <a16:creationId xmlns:a16="http://schemas.microsoft.com/office/drawing/2014/main" id="{276EED67-2876-DB5B-0D31-65005F6599EA}"/>
              </a:ext>
            </a:extLst>
          </p:cNvPr>
          <p:cNvSpPr txBox="1"/>
          <p:nvPr/>
        </p:nvSpPr>
        <p:spPr>
          <a:xfrm>
            <a:off x="618565" y="1563451"/>
            <a:ext cx="10963835" cy="369332"/>
          </a:xfrm>
          <a:prstGeom prst="rect">
            <a:avLst/>
          </a:prstGeom>
          <a:noFill/>
        </p:spPr>
        <p:txBody>
          <a:bodyPr wrap="square">
            <a:spAutoFit/>
          </a:bodyPr>
          <a:lstStyle/>
          <a:p>
            <a:pPr algn="ctr"/>
            <a:r>
              <a:rPr lang="en-US" dirty="0">
                <a:solidFill>
                  <a:schemeClr val="accent1">
                    <a:lumMod val="50000"/>
                  </a:schemeClr>
                </a:solidFill>
                <a:latin typeface="Consolas" panose="020B0609020204030204" pitchFamily="49" charset="0"/>
                <a:cs typeface="Consolas" panose="020B0609020204030204" pitchFamily="49" charset="0"/>
              </a:rPr>
              <a:t>dotnet build </a:t>
            </a:r>
            <a:r>
              <a:rPr lang="en-US" dirty="0" err="1">
                <a:solidFill>
                  <a:schemeClr val="accent1">
                    <a:lumMod val="50000"/>
                  </a:schemeClr>
                </a:solidFill>
                <a:latin typeface="Consolas" panose="020B0609020204030204" pitchFamily="49" charset="0"/>
                <a:cs typeface="Consolas" panose="020B0609020204030204" pitchFamily="49" charset="0"/>
              </a:rPr>
              <a:t>htown</a:t>
            </a:r>
            <a:r>
              <a:rPr lang="en-US" dirty="0">
                <a:solidFill>
                  <a:schemeClr val="accent1">
                    <a:lumMod val="50000"/>
                  </a:schemeClr>
                </a:solidFill>
                <a:latin typeface="Consolas" panose="020B0609020204030204" pitchFamily="49" charset="0"/>
                <a:cs typeface="Consolas" panose="020B0609020204030204" pitchFamily="49" charset="0"/>
              </a:rPr>
              <a:t>-msg/database/</a:t>
            </a:r>
            <a:r>
              <a:rPr lang="en-US" dirty="0" err="1">
                <a:solidFill>
                  <a:schemeClr val="accent1">
                    <a:lumMod val="50000"/>
                  </a:schemeClr>
                </a:solidFill>
                <a:latin typeface="Consolas" panose="020B0609020204030204" pitchFamily="49" charset="0"/>
                <a:cs typeface="Consolas" panose="020B0609020204030204" pitchFamily="49" charset="0"/>
              </a:rPr>
              <a:t>database.sqlproj</a:t>
            </a:r>
            <a:endParaRPr lang="en-US" dirty="0">
              <a:solidFill>
                <a:schemeClr val="accent1">
                  <a:lumMod val="50000"/>
                </a:schemeClr>
              </a:solidFill>
              <a:latin typeface="Consolas" panose="020B0609020204030204" pitchFamily="49" charset="0"/>
              <a:cs typeface="Consolas" panose="020B0609020204030204" pitchFamily="49" charset="0"/>
            </a:endParaRPr>
          </a:p>
        </p:txBody>
      </p:sp>
    </p:spTree>
    <p:extLst>
      <p:ext uri="{BB962C8B-B14F-4D97-AF65-F5344CB8AC3E}">
        <p14:creationId xmlns:p14="http://schemas.microsoft.com/office/powerpoint/2010/main" val="165142763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5D6102-506A-CA2A-BFE9-F2F24634B5F3}"/>
              </a:ext>
            </a:extLst>
          </p:cNvPr>
          <p:cNvSpPr/>
          <p:nvPr/>
        </p:nvSpPr>
        <p:spPr>
          <a:xfrm>
            <a:off x="0" y="0"/>
            <a:ext cx="12192000" cy="6858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7B3393D-781F-11D8-C930-E92EBC7CE1EA}"/>
              </a:ext>
            </a:extLst>
          </p:cNvPr>
          <p:cNvSpPr/>
          <p:nvPr/>
        </p:nvSpPr>
        <p:spPr>
          <a:xfrm>
            <a:off x="0" y="6515099"/>
            <a:ext cx="12192000" cy="341489"/>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9079191F-A12F-3989-4119-07879E46D6CE}"/>
              </a:ext>
            </a:extLst>
          </p:cNvPr>
          <p:cNvSpPr txBox="1"/>
          <p:nvPr/>
        </p:nvSpPr>
        <p:spPr>
          <a:xfrm>
            <a:off x="152400" y="6547344"/>
            <a:ext cx="5829300" cy="276999"/>
          </a:xfrm>
          <a:prstGeom prst="rect">
            <a:avLst/>
          </a:prstGeom>
          <a:noFill/>
        </p:spPr>
        <p:txBody>
          <a:bodyPr wrap="square" rtlCol="0">
            <a:spAutoFit/>
          </a:bodyPr>
          <a:lstStyle/>
          <a:p>
            <a:r>
              <a:rPr lang="en-US" sz="1200" dirty="0">
                <a:solidFill>
                  <a:schemeClr val="bg1"/>
                </a:solidFill>
              </a:rPr>
              <a:t>Created by Shawn </a:t>
            </a:r>
            <a:r>
              <a:rPr lang="en-US" sz="1200" dirty="0" err="1">
                <a:solidFill>
                  <a:schemeClr val="bg1"/>
                </a:solidFill>
              </a:rPr>
              <a:t>Zernik</a:t>
            </a:r>
            <a:r>
              <a:rPr lang="en-US" sz="1200" dirty="0">
                <a:solidFill>
                  <a:schemeClr val="bg1"/>
                </a:solidFill>
              </a:rPr>
              <a:t> on 1/4/2024</a:t>
            </a:r>
          </a:p>
        </p:txBody>
      </p:sp>
      <p:sp>
        <p:nvSpPr>
          <p:cNvPr id="14" name="TextBox 13">
            <a:extLst>
              <a:ext uri="{FF2B5EF4-FFF2-40B4-BE49-F238E27FC236}">
                <a16:creationId xmlns:a16="http://schemas.microsoft.com/office/drawing/2014/main" id="{447D253E-B6D1-91B9-EEF9-C95B568E2B7B}"/>
              </a:ext>
            </a:extLst>
          </p:cNvPr>
          <p:cNvSpPr txBox="1"/>
          <p:nvPr/>
        </p:nvSpPr>
        <p:spPr>
          <a:xfrm>
            <a:off x="6096000" y="6547344"/>
            <a:ext cx="5943600" cy="276999"/>
          </a:xfrm>
          <a:prstGeom prst="rect">
            <a:avLst/>
          </a:prstGeom>
          <a:noFill/>
        </p:spPr>
        <p:txBody>
          <a:bodyPr wrap="square" rtlCol="0">
            <a:spAutoFit/>
          </a:bodyPr>
          <a:lstStyle/>
          <a:p>
            <a:pPr algn="r"/>
            <a:r>
              <a:rPr lang="en-US" sz="1200" dirty="0">
                <a:solidFill>
                  <a:schemeClr val="bg1"/>
                </a:solidFill>
              </a:rPr>
              <a:t>Slide </a:t>
            </a:r>
            <a:fld id="{6FA3485A-F454-114E-8FF0-4E63EF5BDB5A}" type="slidenum">
              <a:rPr lang="en-US" sz="1200" smtClean="0">
                <a:solidFill>
                  <a:schemeClr val="bg1"/>
                </a:solidFill>
              </a:rPr>
              <a:t>84</a:t>
            </a:fld>
            <a:endParaRPr lang="en-US" sz="1200" dirty="0">
              <a:solidFill>
                <a:schemeClr val="bg1"/>
              </a:solidFill>
            </a:endParaRPr>
          </a:p>
        </p:txBody>
      </p:sp>
      <p:sp>
        <p:nvSpPr>
          <p:cNvPr id="15" name="TextBox 14">
            <a:extLst>
              <a:ext uri="{FF2B5EF4-FFF2-40B4-BE49-F238E27FC236}">
                <a16:creationId xmlns:a16="http://schemas.microsoft.com/office/drawing/2014/main" id="{B0659C44-A5CF-346C-0C24-FFC9AD8A5067}"/>
              </a:ext>
            </a:extLst>
          </p:cNvPr>
          <p:cNvSpPr txBox="1"/>
          <p:nvPr/>
        </p:nvSpPr>
        <p:spPr>
          <a:xfrm>
            <a:off x="152400" y="114300"/>
            <a:ext cx="11887200" cy="461665"/>
          </a:xfrm>
          <a:prstGeom prst="rect">
            <a:avLst/>
          </a:prstGeom>
          <a:noFill/>
        </p:spPr>
        <p:txBody>
          <a:bodyPr wrap="square" rtlCol="0">
            <a:spAutoFit/>
          </a:bodyPr>
          <a:lstStyle/>
          <a:p>
            <a:r>
              <a:rPr lang="en-US" sz="2400" b="1" dirty="0">
                <a:solidFill>
                  <a:schemeClr val="bg1"/>
                </a:solidFill>
              </a:rPr>
              <a:t>Deploying DACPACs – Publish DACPAC</a:t>
            </a:r>
          </a:p>
        </p:txBody>
      </p:sp>
      <p:sp>
        <p:nvSpPr>
          <p:cNvPr id="8" name="TextBox 7">
            <a:extLst>
              <a:ext uri="{FF2B5EF4-FFF2-40B4-BE49-F238E27FC236}">
                <a16:creationId xmlns:a16="http://schemas.microsoft.com/office/drawing/2014/main" id="{49776B56-E93B-5A3F-347B-385D3B8CA729}"/>
              </a:ext>
            </a:extLst>
          </p:cNvPr>
          <p:cNvSpPr txBox="1"/>
          <p:nvPr/>
        </p:nvSpPr>
        <p:spPr>
          <a:xfrm>
            <a:off x="609600" y="914400"/>
            <a:ext cx="10972800" cy="369332"/>
          </a:xfrm>
          <a:prstGeom prst="rect">
            <a:avLst/>
          </a:prstGeom>
          <a:noFill/>
        </p:spPr>
        <p:txBody>
          <a:bodyPr wrap="square" rtlCol="0">
            <a:spAutoFit/>
          </a:bodyPr>
          <a:lstStyle/>
          <a:p>
            <a:r>
              <a:rPr lang="en-US" dirty="0"/>
              <a:t>Now we will publish the DACPAC to our database server:</a:t>
            </a:r>
          </a:p>
        </p:txBody>
      </p:sp>
      <p:sp>
        <p:nvSpPr>
          <p:cNvPr id="4" name="TextBox 3">
            <a:extLst>
              <a:ext uri="{FF2B5EF4-FFF2-40B4-BE49-F238E27FC236}">
                <a16:creationId xmlns:a16="http://schemas.microsoft.com/office/drawing/2014/main" id="{0E27F372-38BA-C4DA-6CAB-1B254EAA5148}"/>
              </a:ext>
            </a:extLst>
          </p:cNvPr>
          <p:cNvSpPr txBox="1"/>
          <p:nvPr/>
        </p:nvSpPr>
        <p:spPr>
          <a:xfrm>
            <a:off x="582704" y="1548243"/>
            <a:ext cx="7315201" cy="1569660"/>
          </a:xfrm>
          <a:prstGeom prst="rect">
            <a:avLst/>
          </a:prstGeom>
          <a:noFill/>
        </p:spPr>
        <p:txBody>
          <a:bodyPr wrap="square">
            <a:spAutoFit/>
          </a:bodyPr>
          <a:lstStyle/>
          <a:p>
            <a:r>
              <a:rPr lang="en-US" sz="1200" dirty="0" err="1">
                <a:solidFill>
                  <a:schemeClr val="accent1">
                    <a:lumMod val="50000"/>
                  </a:schemeClr>
                </a:solidFill>
                <a:latin typeface="Consolas" panose="020B0609020204030204" pitchFamily="49" charset="0"/>
                <a:cs typeface="Consolas" panose="020B0609020204030204" pitchFamily="49" charset="0"/>
              </a:rPr>
              <a:t>sqlpackage</a:t>
            </a:r>
            <a:r>
              <a:rPr lang="en-US" sz="1200" dirty="0">
                <a:solidFill>
                  <a:schemeClr val="accent1">
                    <a:lumMod val="50000"/>
                  </a:schemeClr>
                </a:solidFill>
                <a:latin typeface="Consolas" panose="020B0609020204030204" pitchFamily="49" charset="0"/>
                <a:cs typeface="Consolas" panose="020B0609020204030204" pitchFamily="49" charset="0"/>
              </a:rPr>
              <a:t> \</a:t>
            </a:r>
          </a:p>
          <a:p>
            <a:r>
              <a:rPr lang="en-US" sz="1200" dirty="0">
                <a:solidFill>
                  <a:schemeClr val="accent1">
                    <a:lumMod val="50000"/>
                  </a:schemeClr>
                </a:solidFill>
                <a:latin typeface="Consolas" panose="020B0609020204030204" pitchFamily="49" charset="0"/>
                <a:cs typeface="Consolas" panose="020B0609020204030204" pitchFamily="49" charset="0"/>
              </a:rPr>
              <a:t>    /</a:t>
            </a:r>
            <a:r>
              <a:rPr lang="en-US" sz="1200" dirty="0" err="1">
                <a:solidFill>
                  <a:schemeClr val="accent1">
                    <a:lumMod val="50000"/>
                  </a:schemeClr>
                </a:solidFill>
                <a:latin typeface="Consolas" panose="020B0609020204030204" pitchFamily="49" charset="0"/>
                <a:cs typeface="Consolas" panose="020B0609020204030204" pitchFamily="49" charset="0"/>
              </a:rPr>
              <a:t>a:publish</a:t>
            </a:r>
            <a:r>
              <a:rPr lang="en-US" sz="1200" dirty="0">
                <a:solidFill>
                  <a:schemeClr val="accent1">
                    <a:lumMod val="50000"/>
                  </a:schemeClr>
                </a:solidFill>
                <a:latin typeface="Consolas" panose="020B0609020204030204" pitchFamily="49" charset="0"/>
                <a:cs typeface="Consolas" panose="020B0609020204030204" pitchFamily="49" charset="0"/>
              </a:rPr>
              <a:t> \</a:t>
            </a:r>
          </a:p>
          <a:p>
            <a:r>
              <a:rPr lang="en-US" sz="1200" dirty="0">
                <a:solidFill>
                  <a:schemeClr val="accent1">
                    <a:lumMod val="50000"/>
                  </a:schemeClr>
                </a:solidFill>
                <a:latin typeface="Consolas" panose="020B0609020204030204" pitchFamily="49" charset="0"/>
                <a:cs typeface="Consolas" panose="020B0609020204030204" pitchFamily="49" charset="0"/>
              </a:rPr>
              <a:t>    /sf:./</a:t>
            </a:r>
            <a:r>
              <a:rPr lang="en-US" sz="1200" dirty="0" err="1">
                <a:solidFill>
                  <a:schemeClr val="accent1">
                    <a:lumMod val="50000"/>
                  </a:schemeClr>
                </a:solidFill>
                <a:latin typeface="Consolas" panose="020B0609020204030204" pitchFamily="49" charset="0"/>
                <a:cs typeface="Consolas" panose="020B0609020204030204" pitchFamily="49" charset="0"/>
              </a:rPr>
              <a:t>htown</a:t>
            </a:r>
            <a:r>
              <a:rPr lang="en-US" sz="1200" dirty="0">
                <a:solidFill>
                  <a:schemeClr val="accent1">
                    <a:lumMod val="50000"/>
                  </a:schemeClr>
                </a:solidFill>
                <a:latin typeface="Consolas" panose="020B0609020204030204" pitchFamily="49" charset="0"/>
                <a:cs typeface="Consolas" panose="020B0609020204030204" pitchFamily="49" charset="0"/>
              </a:rPr>
              <a:t>-msg/database/bin/Debug/</a:t>
            </a:r>
            <a:r>
              <a:rPr lang="en-US" sz="1200" dirty="0" err="1">
                <a:solidFill>
                  <a:schemeClr val="accent1">
                    <a:lumMod val="50000"/>
                  </a:schemeClr>
                </a:solidFill>
                <a:latin typeface="Consolas" panose="020B0609020204030204" pitchFamily="49" charset="0"/>
                <a:cs typeface="Consolas" panose="020B0609020204030204" pitchFamily="49" charset="0"/>
              </a:rPr>
              <a:t>database.dacpac</a:t>
            </a:r>
            <a:r>
              <a:rPr lang="en-US" sz="1200" dirty="0">
                <a:solidFill>
                  <a:schemeClr val="accent1">
                    <a:lumMod val="50000"/>
                  </a:schemeClr>
                </a:solidFill>
                <a:latin typeface="Consolas" panose="020B0609020204030204" pitchFamily="49" charset="0"/>
                <a:cs typeface="Consolas" panose="020B0609020204030204" pitchFamily="49" charset="0"/>
              </a:rPr>
              <a:t> \</a:t>
            </a:r>
          </a:p>
          <a:p>
            <a:r>
              <a:rPr lang="en-US" sz="1200" dirty="0">
                <a:solidFill>
                  <a:schemeClr val="accent1">
                    <a:lumMod val="50000"/>
                  </a:schemeClr>
                </a:solidFill>
                <a:latin typeface="Consolas" panose="020B0609020204030204" pitchFamily="49" charset="0"/>
                <a:cs typeface="Consolas" panose="020B0609020204030204" pitchFamily="49" charset="0"/>
              </a:rPr>
              <a:t>    /</a:t>
            </a:r>
            <a:r>
              <a:rPr lang="en-US" sz="1200" dirty="0" err="1">
                <a:solidFill>
                  <a:schemeClr val="accent1">
                    <a:lumMod val="50000"/>
                  </a:schemeClr>
                </a:solidFill>
                <a:latin typeface="Consolas" panose="020B0609020204030204" pitchFamily="49" charset="0"/>
                <a:cs typeface="Consolas" panose="020B0609020204030204" pitchFamily="49" charset="0"/>
              </a:rPr>
              <a:t>tsn:localhost</a:t>
            </a:r>
            <a:r>
              <a:rPr lang="en-US" sz="1200" dirty="0">
                <a:solidFill>
                  <a:schemeClr val="accent1">
                    <a:lumMod val="50000"/>
                  </a:schemeClr>
                </a:solidFill>
                <a:latin typeface="Consolas" panose="020B0609020204030204" pitchFamily="49" charset="0"/>
                <a:cs typeface="Consolas" panose="020B0609020204030204" pitchFamily="49" charset="0"/>
              </a:rPr>
              <a:t> \</a:t>
            </a:r>
          </a:p>
          <a:p>
            <a:r>
              <a:rPr lang="en-US" sz="1200" dirty="0">
                <a:solidFill>
                  <a:schemeClr val="accent1">
                    <a:lumMod val="50000"/>
                  </a:schemeClr>
                </a:solidFill>
                <a:latin typeface="Consolas" panose="020B0609020204030204" pitchFamily="49" charset="0"/>
                <a:cs typeface="Consolas" panose="020B0609020204030204" pitchFamily="49" charset="0"/>
              </a:rPr>
              <a:t>    /</a:t>
            </a:r>
            <a:r>
              <a:rPr lang="en-US" sz="1200" dirty="0" err="1">
                <a:solidFill>
                  <a:schemeClr val="accent1">
                    <a:lumMod val="50000"/>
                  </a:schemeClr>
                </a:solidFill>
                <a:latin typeface="Consolas" panose="020B0609020204030204" pitchFamily="49" charset="0"/>
                <a:cs typeface="Consolas" panose="020B0609020204030204" pitchFamily="49" charset="0"/>
              </a:rPr>
              <a:t>tdn:MessageBoard</a:t>
            </a:r>
            <a:r>
              <a:rPr lang="en-US" sz="1200" dirty="0">
                <a:solidFill>
                  <a:schemeClr val="accent1">
                    <a:lumMod val="50000"/>
                  </a:schemeClr>
                </a:solidFill>
                <a:latin typeface="Consolas" panose="020B0609020204030204" pitchFamily="49" charset="0"/>
                <a:cs typeface="Consolas" panose="020B0609020204030204" pitchFamily="49" charset="0"/>
              </a:rPr>
              <a:t> \</a:t>
            </a:r>
          </a:p>
          <a:p>
            <a:r>
              <a:rPr lang="en-US" sz="1200" dirty="0">
                <a:solidFill>
                  <a:schemeClr val="accent1">
                    <a:lumMod val="50000"/>
                  </a:schemeClr>
                </a:solidFill>
                <a:latin typeface="Consolas" panose="020B0609020204030204" pitchFamily="49" charset="0"/>
                <a:cs typeface="Consolas" panose="020B0609020204030204" pitchFamily="49" charset="0"/>
              </a:rPr>
              <a:t>    /</a:t>
            </a:r>
            <a:r>
              <a:rPr lang="en-US" sz="1200" dirty="0" err="1">
                <a:solidFill>
                  <a:schemeClr val="accent1">
                    <a:lumMod val="50000"/>
                  </a:schemeClr>
                </a:solidFill>
                <a:latin typeface="Consolas" panose="020B0609020204030204" pitchFamily="49" charset="0"/>
                <a:cs typeface="Consolas" panose="020B0609020204030204" pitchFamily="49" charset="0"/>
              </a:rPr>
              <a:t>tu:sa</a:t>
            </a:r>
            <a:r>
              <a:rPr lang="en-US" sz="1200" dirty="0">
                <a:solidFill>
                  <a:schemeClr val="accent1">
                    <a:lumMod val="50000"/>
                  </a:schemeClr>
                </a:solidFill>
                <a:latin typeface="Consolas" panose="020B0609020204030204" pitchFamily="49" charset="0"/>
                <a:cs typeface="Consolas" panose="020B0609020204030204" pitchFamily="49" charset="0"/>
              </a:rPr>
              <a:t> \</a:t>
            </a:r>
          </a:p>
          <a:p>
            <a:r>
              <a:rPr lang="en-US" sz="1200" dirty="0">
                <a:solidFill>
                  <a:schemeClr val="accent1">
                    <a:lumMod val="50000"/>
                  </a:schemeClr>
                </a:solidFill>
                <a:latin typeface="Consolas" panose="020B0609020204030204" pitchFamily="49" charset="0"/>
                <a:cs typeface="Consolas" panose="020B0609020204030204" pitchFamily="49" charset="0"/>
              </a:rPr>
              <a:t>    /tp:Welcome123 \</a:t>
            </a:r>
          </a:p>
          <a:p>
            <a:r>
              <a:rPr lang="en-US" sz="1200" dirty="0">
                <a:solidFill>
                  <a:schemeClr val="accent1">
                    <a:lumMod val="50000"/>
                  </a:schemeClr>
                </a:solidFill>
                <a:latin typeface="Consolas" panose="020B0609020204030204" pitchFamily="49" charset="0"/>
                <a:cs typeface="Consolas" panose="020B0609020204030204" pitchFamily="49" charset="0"/>
              </a:rPr>
              <a:t>    /</a:t>
            </a:r>
            <a:r>
              <a:rPr lang="en-US" sz="1200" dirty="0" err="1">
                <a:solidFill>
                  <a:schemeClr val="accent1">
                    <a:lumMod val="50000"/>
                  </a:schemeClr>
                </a:solidFill>
                <a:latin typeface="Consolas" panose="020B0609020204030204" pitchFamily="49" charset="0"/>
                <a:cs typeface="Consolas" panose="020B0609020204030204" pitchFamily="49" charset="0"/>
              </a:rPr>
              <a:t>ttsc:true</a:t>
            </a:r>
            <a:endParaRPr lang="en-US" sz="1200" dirty="0">
              <a:solidFill>
                <a:schemeClr val="accent1">
                  <a:lumMod val="50000"/>
                </a:schemeClr>
              </a:solidFill>
              <a:latin typeface="Consolas" panose="020B0609020204030204" pitchFamily="49" charset="0"/>
              <a:cs typeface="Consolas" panose="020B0609020204030204" pitchFamily="49" charset="0"/>
            </a:endParaRPr>
          </a:p>
        </p:txBody>
      </p:sp>
      <p:pic>
        <p:nvPicPr>
          <p:cNvPr id="5" name="Picture 4">
            <a:extLst>
              <a:ext uri="{FF2B5EF4-FFF2-40B4-BE49-F238E27FC236}">
                <a16:creationId xmlns:a16="http://schemas.microsoft.com/office/drawing/2014/main" id="{5A4D43C8-4D39-7929-5848-9D468183078A}"/>
              </a:ext>
            </a:extLst>
          </p:cNvPr>
          <p:cNvPicPr>
            <a:picLocks noChangeAspect="1"/>
          </p:cNvPicPr>
          <p:nvPr/>
        </p:nvPicPr>
        <p:blipFill>
          <a:blip r:embed="rId2"/>
          <a:stretch>
            <a:fillRect/>
          </a:stretch>
        </p:blipFill>
        <p:spPr>
          <a:xfrm>
            <a:off x="5056093" y="2048749"/>
            <a:ext cx="7055224" cy="4889058"/>
          </a:xfrm>
          <a:prstGeom prst="rect">
            <a:avLst/>
          </a:prstGeom>
        </p:spPr>
      </p:pic>
    </p:spTree>
    <p:extLst>
      <p:ext uri="{BB962C8B-B14F-4D97-AF65-F5344CB8AC3E}">
        <p14:creationId xmlns:p14="http://schemas.microsoft.com/office/powerpoint/2010/main" val="409039153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5D6102-506A-CA2A-BFE9-F2F24634B5F3}"/>
              </a:ext>
            </a:extLst>
          </p:cNvPr>
          <p:cNvSpPr/>
          <p:nvPr/>
        </p:nvSpPr>
        <p:spPr>
          <a:xfrm>
            <a:off x="0" y="0"/>
            <a:ext cx="12192000" cy="6858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7B3393D-781F-11D8-C930-E92EBC7CE1EA}"/>
              </a:ext>
            </a:extLst>
          </p:cNvPr>
          <p:cNvSpPr/>
          <p:nvPr/>
        </p:nvSpPr>
        <p:spPr>
          <a:xfrm>
            <a:off x="0" y="6515099"/>
            <a:ext cx="12192000" cy="341489"/>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9079191F-A12F-3989-4119-07879E46D6CE}"/>
              </a:ext>
            </a:extLst>
          </p:cNvPr>
          <p:cNvSpPr txBox="1"/>
          <p:nvPr/>
        </p:nvSpPr>
        <p:spPr>
          <a:xfrm>
            <a:off x="152400" y="6547344"/>
            <a:ext cx="5829300" cy="276999"/>
          </a:xfrm>
          <a:prstGeom prst="rect">
            <a:avLst/>
          </a:prstGeom>
          <a:noFill/>
        </p:spPr>
        <p:txBody>
          <a:bodyPr wrap="square" rtlCol="0">
            <a:spAutoFit/>
          </a:bodyPr>
          <a:lstStyle/>
          <a:p>
            <a:r>
              <a:rPr lang="en-US" sz="1200" dirty="0">
                <a:solidFill>
                  <a:schemeClr val="bg1"/>
                </a:solidFill>
              </a:rPr>
              <a:t>Created by Shawn </a:t>
            </a:r>
            <a:r>
              <a:rPr lang="en-US" sz="1200" dirty="0" err="1">
                <a:solidFill>
                  <a:schemeClr val="bg1"/>
                </a:solidFill>
              </a:rPr>
              <a:t>Zernik</a:t>
            </a:r>
            <a:r>
              <a:rPr lang="en-US" sz="1200" dirty="0">
                <a:solidFill>
                  <a:schemeClr val="bg1"/>
                </a:solidFill>
              </a:rPr>
              <a:t> on 1/4/2024</a:t>
            </a:r>
          </a:p>
        </p:txBody>
      </p:sp>
      <p:sp>
        <p:nvSpPr>
          <p:cNvPr id="14" name="TextBox 13">
            <a:extLst>
              <a:ext uri="{FF2B5EF4-FFF2-40B4-BE49-F238E27FC236}">
                <a16:creationId xmlns:a16="http://schemas.microsoft.com/office/drawing/2014/main" id="{447D253E-B6D1-91B9-EEF9-C95B568E2B7B}"/>
              </a:ext>
            </a:extLst>
          </p:cNvPr>
          <p:cNvSpPr txBox="1"/>
          <p:nvPr/>
        </p:nvSpPr>
        <p:spPr>
          <a:xfrm>
            <a:off x="6096000" y="6547344"/>
            <a:ext cx="5943600" cy="276999"/>
          </a:xfrm>
          <a:prstGeom prst="rect">
            <a:avLst/>
          </a:prstGeom>
          <a:noFill/>
        </p:spPr>
        <p:txBody>
          <a:bodyPr wrap="square" rtlCol="0">
            <a:spAutoFit/>
          </a:bodyPr>
          <a:lstStyle/>
          <a:p>
            <a:pPr algn="r"/>
            <a:r>
              <a:rPr lang="en-US" sz="1200" dirty="0">
                <a:solidFill>
                  <a:schemeClr val="bg1"/>
                </a:solidFill>
              </a:rPr>
              <a:t>Slide </a:t>
            </a:r>
            <a:fld id="{6FA3485A-F454-114E-8FF0-4E63EF5BDB5A}" type="slidenum">
              <a:rPr lang="en-US" sz="1200" smtClean="0">
                <a:solidFill>
                  <a:schemeClr val="bg1"/>
                </a:solidFill>
              </a:rPr>
              <a:t>85</a:t>
            </a:fld>
            <a:endParaRPr lang="en-US" sz="1200" dirty="0">
              <a:solidFill>
                <a:schemeClr val="bg1"/>
              </a:solidFill>
            </a:endParaRPr>
          </a:p>
        </p:txBody>
      </p:sp>
      <p:sp>
        <p:nvSpPr>
          <p:cNvPr id="15" name="TextBox 14">
            <a:extLst>
              <a:ext uri="{FF2B5EF4-FFF2-40B4-BE49-F238E27FC236}">
                <a16:creationId xmlns:a16="http://schemas.microsoft.com/office/drawing/2014/main" id="{B0659C44-A5CF-346C-0C24-FFC9AD8A5067}"/>
              </a:ext>
            </a:extLst>
          </p:cNvPr>
          <p:cNvSpPr txBox="1"/>
          <p:nvPr/>
        </p:nvSpPr>
        <p:spPr>
          <a:xfrm>
            <a:off x="152400" y="114300"/>
            <a:ext cx="11887200" cy="461665"/>
          </a:xfrm>
          <a:prstGeom prst="rect">
            <a:avLst/>
          </a:prstGeom>
          <a:noFill/>
        </p:spPr>
        <p:txBody>
          <a:bodyPr wrap="square" rtlCol="0">
            <a:spAutoFit/>
          </a:bodyPr>
          <a:lstStyle/>
          <a:p>
            <a:r>
              <a:rPr lang="en-US" sz="2400" b="1" dirty="0">
                <a:solidFill>
                  <a:schemeClr val="bg1"/>
                </a:solidFill>
              </a:rPr>
              <a:t>Deploying DACPACs – Validate Published</a:t>
            </a:r>
          </a:p>
        </p:txBody>
      </p:sp>
      <p:sp>
        <p:nvSpPr>
          <p:cNvPr id="8" name="TextBox 7">
            <a:extLst>
              <a:ext uri="{FF2B5EF4-FFF2-40B4-BE49-F238E27FC236}">
                <a16:creationId xmlns:a16="http://schemas.microsoft.com/office/drawing/2014/main" id="{49776B56-E93B-5A3F-347B-385D3B8CA729}"/>
              </a:ext>
            </a:extLst>
          </p:cNvPr>
          <p:cNvSpPr txBox="1"/>
          <p:nvPr/>
        </p:nvSpPr>
        <p:spPr>
          <a:xfrm>
            <a:off x="1290918" y="2949388"/>
            <a:ext cx="2841812" cy="1200329"/>
          </a:xfrm>
          <a:prstGeom prst="rect">
            <a:avLst/>
          </a:prstGeom>
          <a:noFill/>
        </p:spPr>
        <p:txBody>
          <a:bodyPr wrap="square" rtlCol="0">
            <a:spAutoFit/>
          </a:bodyPr>
          <a:lstStyle/>
          <a:p>
            <a:r>
              <a:rPr lang="en-US" dirty="0"/>
              <a:t>Finally, we’ll use our SQL client to validate the database and tables were created:</a:t>
            </a:r>
          </a:p>
        </p:txBody>
      </p:sp>
      <p:pic>
        <p:nvPicPr>
          <p:cNvPr id="2" name="Picture 1">
            <a:extLst>
              <a:ext uri="{FF2B5EF4-FFF2-40B4-BE49-F238E27FC236}">
                <a16:creationId xmlns:a16="http://schemas.microsoft.com/office/drawing/2014/main" id="{5B996C46-6F19-BDC1-9945-CAD71BAD263A}"/>
              </a:ext>
            </a:extLst>
          </p:cNvPr>
          <p:cNvPicPr>
            <a:picLocks noChangeAspect="1"/>
          </p:cNvPicPr>
          <p:nvPr/>
        </p:nvPicPr>
        <p:blipFill>
          <a:blip r:embed="rId2"/>
          <a:stretch>
            <a:fillRect/>
          </a:stretch>
        </p:blipFill>
        <p:spPr>
          <a:xfrm>
            <a:off x="5486399" y="1332614"/>
            <a:ext cx="5044657" cy="5068186"/>
          </a:xfrm>
          <a:prstGeom prst="rect">
            <a:avLst/>
          </a:prstGeom>
        </p:spPr>
      </p:pic>
      <p:sp>
        <p:nvSpPr>
          <p:cNvPr id="3" name="Rounded Rectangle 2">
            <a:extLst>
              <a:ext uri="{FF2B5EF4-FFF2-40B4-BE49-F238E27FC236}">
                <a16:creationId xmlns:a16="http://schemas.microsoft.com/office/drawing/2014/main" id="{31648BA6-3ACC-46C5-DE1A-FC60789A30F6}"/>
              </a:ext>
            </a:extLst>
          </p:cNvPr>
          <p:cNvSpPr/>
          <p:nvPr/>
        </p:nvSpPr>
        <p:spPr>
          <a:xfrm>
            <a:off x="6033247" y="2214282"/>
            <a:ext cx="1039906" cy="573742"/>
          </a:xfrm>
          <a:prstGeom prst="round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7047C1C7-25B2-235A-77C6-9E0770968101}"/>
              </a:ext>
            </a:extLst>
          </p:cNvPr>
          <p:cNvSpPr txBox="1"/>
          <p:nvPr/>
        </p:nvSpPr>
        <p:spPr>
          <a:xfrm>
            <a:off x="7602071" y="4598894"/>
            <a:ext cx="1234633" cy="369332"/>
          </a:xfrm>
          <a:prstGeom prst="rect">
            <a:avLst/>
          </a:prstGeom>
          <a:noFill/>
        </p:spPr>
        <p:txBody>
          <a:bodyPr wrap="none" rtlCol="0">
            <a:spAutoFit/>
          </a:bodyPr>
          <a:lstStyle/>
          <a:p>
            <a:r>
              <a:rPr lang="en-US" dirty="0">
                <a:solidFill>
                  <a:srgbClr val="FF0000"/>
                </a:solidFill>
              </a:rPr>
              <a:t>ALL GOOD!</a:t>
            </a:r>
          </a:p>
        </p:txBody>
      </p:sp>
    </p:spTree>
    <p:extLst>
      <p:ext uri="{BB962C8B-B14F-4D97-AF65-F5344CB8AC3E}">
        <p14:creationId xmlns:p14="http://schemas.microsoft.com/office/powerpoint/2010/main" val="340426159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5D6102-506A-CA2A-BFE9-F2F24634B5F3}"/>
              </a:ext>
            </a:extLst>
          </p:cNvPr>
          <p:cNvSpPr/>
          <p:nvPr/>
        </p:nvSpPr>
        <p:spPr>
          <a:xfrm>
            <a:off x="0" y="0"/>
            <a:ext cx="12192000" cy="6858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7B3393D-781F-11D8-C930-E92EBC7CE1EA}"/>
              </a:ext>
            </a:extLst>
          </p:cNvPr>
          <p:cNvSpPr/>
          <p:nvPr/>
        </p:nvSpPr>
        <p:spPr>
          <a:xfrm>
            <a:off x="0" y="6515099"/>
            <a:ext cx="12192000" cy="341489"/>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9079191F-A12F-3989-4119-07879E46D6CE}"/>
              </a:ext>
            </a:extLst>
          </p:cNvPr>
          <p:cNvSpPr txBox="1"/>
          <p:nvPr/>
        </p:nvSpPr>
        <p:spPr>
          <a:xfrm>
            <a:off x="152400" y="6547344"/>
            <a:ext cx="5829300" cy="276999"/>
          </a:xfrm>
          <a:prstGeom prst="rect">
            <a:avLst/>
          </a:prstGeom>
          <a:noFill/>
        </p:spPr>
        <p:txBody>
          <a:bodyPr wrap="square" rtlCol="0">
            <a:spAutoFit/>
          </a:bodyPr>
          <a:lstStyle/>
          <a:p>
            <a:r>
              <a:rPr lang="en-US" sz="1200" dirty="0">
                <a:solidFill>
                  <a:schemeClr val="bg1"/>
                </a:solidFill>
              </a:rPr>
              <a:t>Created by Shawn </a:t>
            </a:r>
            <a:r>
              <a:rPr lang="en-US" sz="1200" dirty="0" err="1">
                <a:solidFill>
                  <a:schemeClr val="bg1"/>
                </a:solidFill>
              </a:rPr>
              <a:t>Zernik</a:t>
            </a:r>
            <a:r>
              <a:rPr lang="en-US" sz="1200" dirty="0">
                <a:solidFill>
                  <a:schemeClr val="bg1"/>
                </a:solidFill>
              </a:rPr>
              <a:t> on 1/4/2024</a:t>
            </a:r>
          </a:p>
        </p:txBody>
      </p:sp>
      <p:sp>
        <p:nvSpPr>
          <p:cNvPr id="14" name="TextBox 13">
            <a:extLst>
              <a:ext uri="{FF2B5EF4-FFF2-40B4-BE49-F238E27FC236}">
                <a16:creationId xmlns:a16="http://schemas.microsoft.com/office/drawing/2014/main" id="{447D253E-B6D1-91B9-EEF9-C95B568E2B7B}"/>
              </a:ext>
            </a:extLst>
          </p:cNvPr>
          <p:cNvSpPr txBox="1"/>
          <p:nvPr/>
        </p:nvSpPr>
        <p:spPr>
          <a:xfrm>
            <a:off x="6096000" y="6547344"/>
            <a:ext cx="5943600" cy="276999"/>
          </a:xfrm>
          <a:prstGeom prst="rect">
            <a:avLst/>
          </a:prstGeom>
          <a:noFill/>
        </p:spPr>
        <p:txBody>
          <a:bodyPr wrap="square" rtlCol="0">
            <a:spAutoFit/>
          </a:bodyPr>
          <a:lstStyle/>
          <a:p>
            <a:pPr algn="r"/>
            <a:r>
              <a:rPr lang="en-US" sz="1200" dirty="0">
                <a:solidFill>
                  <a:schemeClr val="bg1"/>
                </a:solidFill>
              </a:rPr>
              <a:t>Slide </a:t>
            </a:r>
            <a:fld id="{6FA3485A-F454-114E-8FF0-4E63EF5BDB5A}" type="slidenum">
              <a:rPr lang="en-US" sz="1200" smtClean="0">
                <a:solidFill>
                  <a:schemeClr val="bg1"/>
                </a:solidFill>
              </a:rPr>
              <a:t>86</a:t>
            </a:fld>
            <a:endParaRPr lang="en-US" sz="1200" dirty="0">
              <a:solidFill>
                <a:schemeClr val="bg1"/>
              </a:solidFill>
            </a:endParaRPr>
          </a:p>
        </p:txBody>
      </p:sp>
      <p:sp>
        <p:nvSpPr>
          <p:cNvPr id="15" name="TextBox 14">
            <a:extLst>
              <a:ext uri="{FF2B5EF4-FFF2-40B4-BE49-F238E27FC236}">
                <a16:creationId xmlns:a16="http://schemas.microsoft.com/office/drawing/2014/main" id="{B0659C44-A5CF-346C-0C24-FFC9AD8A5067}"/>
              </a:ext>
            </a:extLst>
          </p:cNvPr>
          <p:cNvSpPr txBox="1"/>
          <p:nvPr/>
        </p:nvSpPr>
        <p:spPr>
          <a:xfrm>
            <a:off x="152400" y="114300"/>
            <a:ext cx="11887200" cy="461665"/>
          </a:xfrm>
          <a:prstGeom prst="rect">
            <a:avLst/>
          </a:prstGeom>
          <a:noFill/>
        </p:spPr>
        <p:txBody>
          <a:bodyPr wrap="square" rtlCol="0">
            <a:spAutoFit/>
          </a:bodyPr>
          <a:lstStyle/>
          <a:p>
            <a:r>
              <a:rPr lang="en-US" sz="2400" b="1" dirty="0">
                <a:solidFill>
                  <a:schemeClr val="bg1"/>
                </a:solidFill>
              </a:rPr>
              <a:t>Application Development with Kubernetes and AWS</a:t>
            </a:r>
          </a:p>
        </p:txBody>
      </p:sp>
      <p:sp>
        <p:nvSpPr>
          <p:cNvPr id="3" name="Rectangle 2">
            <a:extLst>
              <a:ext uri="{FF2B5EF4-FFF2-40B4-BE49-F238E27FC236}">
                <a16:creationId xmlns:a16="http://schemas.microsoft.com/office/drawing/2014/main" id="{9F34FFAA-EDB2-75A7-1F1A-2382235EA88D}"/>
              </a:ext>
            </a:extLst>
          </p:cNvPr>
          <p:cNvSpPr/>
          <p:nvPr/>
        </p:nvSpPr>
        <p:spPr>
          <a:xfrm>
            <a:off x="0" y="685800"/>
            <a:ext cx="12192000" cy="5829300"/>
          </a:xfrm>
          <a:prstGeom prst="rect">
            <a:avLst/>
          </a:prstGeom>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3600" b="1" dirty="0"/>
              <a:t>Running Houston Message Board</a:t>
            </a:r>
          </a:p>
        </p:txBody>
      </p:sp>
    </p:spTree>
    <p:extLst>
      <p:ext uri="{BB962C8B-B14F-4D97-AF65-F5344CB8AC3E}">
        <p14:creationId xmlns:p14="http://schemas.microsoft.com/office/powerpoint/2010/main" val="161654398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5D6102-506A-CA2A-BFE9-F2F24634B5F3}"/>
              </a:ext>
            </a:extLst>
          </p:cNvPr>
          <p:cNvSpPr/>
          <p:nvPr/>
        </p:nvSpPr>
        <p:spPr>
          <a:xfrm>
            <a:off x="0" y="0"/>
            <a:ext cx="12192000" cy="6858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7B3393D-781F-11D8-C930-E92EBC7CE1EA}"/>
              </a:ext>
            </a:extLst>
          </p:cNvPr>
          <p:cNvSpPr/>
          <p:nvPr/>
        </p:nvSpPr>
        <p:spPr>
          <a:xfrm>
            <a:off x="0" y="6515099"/>
            <a:ext cx="12192000" cy="341489"/>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9079191F-A12F-3989-4119-07879E46D6CE}"/>
              </a:ext>
            </a:extLst>
          </p:cNvPr>
          <p:cNvSpPr txBox="1"/>
          <p:nvPr/>
        </p:nvSpPr>
        <p:spPr>
          <a:xfrm>
            <a:off x="152400" y="6547344"/>
            <a:ext cx="5829300" cy="276999"/>
          </a:xfrm>
          <a:prstGeom prst="rect">
            <a:avLst/>
          </a:prstGeom>
          <a:noFill/>
        </p:spPr>
        <p:txBody>
          <a:bodyPr wrap="square" rtlCol="0">
            <a:spAutoFit/>
          </a:bodyPr>
          <a:lstStyle/>
          <a:p>
            <a:r>
              <a:rPr lang="en-US" sz="1200" dirty="0">
                <a:solidFill>
                  <a:schemeClr val="bg1"/>
                </a:solidFill>
              </a:rPr>
              <a:t>Created by Shawn </a:t>
            </a:r>
            <a:r>
              <a:rPr lang="en-US" sz="1200" dirty="0" err="1">
                <a:solidFill>
                  <a:schemeClr val="bg1"/>
                </a:solidFill>
              </a:rPr>
              <a:t>Zernik</a:t>
            </a:r>
            <a:r>
              <a:rPr lang="en-US" sz="1200" dirty="0">
                <a:solidFill>
                  <a:schemeClr val="bg1"/>
                </a:solidFill>
              </a:rPr>
              <a:t> on 1/4/2024</a:t>
            </a:r>
          </a:p>
        </p:txBody>
      </p:sp>
      <p:sp>
        <p:nvSpPr>
          <p:cNvPr id="14" name="TextBox 13">
            <a:extLst>
              <a:ext uri="{FF2B5EF4-FFF2-40B4-BE49-F238E27FC236}">
                <a16:creationId xmlns:a16="http://schemas.microsoft.com/office/drawing/2014/main" id="{447D253E-B6D1-91B9-EEF9-C95B568E2B7B}"/>
              </a:ext>
            </a:extLst>
          </p:cNvPr>
          <p:cNvSpPr txBox="1"/>
          <p:nvPr/>
        </p:nvSpPr>
        <p:spPr>
          <a:xfrm>
            <a:off x="6096000" y="6547344"/>
            <a:ext cx="5943600" cy="276999"/>
          </a:xfrm>
          <a:prstGeom prst="rect">
            <a:avLst/>
          </a:prstGeom>
          <a:noFill/>
        </p:spPr>
        <p:txBody>
          <a:bodyPr wrap="square" rtlCol="0">
            <a:spAutoFit/>
          </a:bodyPr>
          <a:lstStyle/>
          <a:p>
            <a:pPr algn="r"/>
            <a:r>
              <a:rPr lang="en-US" sz="1200" dirty="0">
                <a:solidFill>
                  <a:schemeClr val="bg1"/>
                </a:solidFill>
              </a:rPr>
              <a:t>Slide </a:t>
            </a:r>
            <a:fld id="{6FA3485A-F454-114E-8FF0-4E63EF5BDB5A}" type="slidenum">
              <a:rPr lang="en-US" sz="1200" smtClean="0">
                <a:solidFill>
                  <a:schemeClr val="bg1"/>
                </a:solidFill>
              </a:rPr>
              <a:t>87</a:t>
            </a:fld>
            <a:endParaRPr lang="en-US" sz="1200" dirty="0">
              <a:solidFill>
                <a:schemeClr val="bg1"/>
              </a:solidFill>
            </a:endParaRPr>
          </a:p>
        </p:txBody>
      </p:sp>
      <p:sp>
        <p:nvSpPr>
          <p:cNvPr id="15" name="TextBox 14">
            <a:extLst>
              <a:ext uri="{FF2B5EF4-FFF2-40B4-BE49-F238E27FC236}">
                <a16:creationId xmlns:a16="http://schemas.microsoft.com/office/drawing/2014/main" id="{B0659C44-A5CF-346C-0C24-FFC9AD8A5067}"/>
              </a:ext>
            </a:extLst>
          </p:cNvPr>
          <p:cNvSpPr txBox="1"/>
          <p:nvPr/>
        </p:nvSpPr>
        <p:spPr>
          <a:xfrm>
            <a:off x="152400" y="114300"/>
            <a:ext cx="11887200" cy="461665"/>
          </a:xfrm>
          <a:prstGeom prst="rect">
            <a:avLst/>
          </a:prstGeom>
          <a:noFill/>
        </p:spPr>
        <p:txBody>
          <a:bodyPr wrap="square" rtlCol="0">
            <a:spAutoFit/>
          </a:bodyPr>
          <a:lstStyle/>
          <a:p>
            <a:r>
              <a:rPr lang="en-US" sz="2400" b="1" dirty="0">
                <a:solidFill>
                  <a:schemeClr val="bg1"/>
                </a:solidFill>
              </a:rPr>
              <a:t>Running Houston Message Board</a:t>
            </a:r>
          </a:p>
        </p:txBody>
      </p:sp>
      <p:sp>
        <p:nvSpPr>
          <p:cNvPr id="4" name="TextBox 3">
            <a:extLst>
              <a:ext uri="{FF2B5EF4-FFF2-40B4-BE49-F238E27FC236}">
                <a16:creationId xmlns:a16="http://schemas.microsoft.com/office/drawing/2014/main" id="{7EFE83B4-0206-60DE-CA2D-2C676CE0D940}"/>
              </a:ext>
            </a:extLst>
          </p:cNvPr>
          <p:cNvSpPr txBox="1"/>
          <p:nvPr/>
        </p:nvSpPr>
        <p:spPr>
          <a:xfrm>
            <a:off x="2438400" y="2118479"/>
            <a:ext cx="7315200" cy="3139321"/>
          </a:xfrm>
          <a:prstGeom prst="rect">
            <a:avLst/>
          </a:prstGeom>
          <a:noFill/>
        </p:spPr>
        <p:txBody>
          <a:bodyPr wrap="square" rtlCol="0">
            <a:spAutoFit/>
          </a:bodyPr>
          <a:lstStyle/>
          <a:p>
            <a:r>
              <a:rPr lang="en-US" dirty="0"/>
              <a:t>Now that we have a database up validated, we can run Houston Message Board. We can do this one of two ways:</a:t>
            </a:r>
          </a:p>
          <a:p>
            <a:endParaRPr lang="en-US" dirty="0"/>
          </a:p>
          <a:p>
            <a:pPr marL="342900" indent="-342900">
              <a:buAutoNum type="arabicParenR"/>
            </a:pPr>
            <a:r>
              <a:rPr lang="en-US" b="1" dirty="0"/>
              <a:t>Thought VS Code and Debug</a:t>
            </a:r>
            <a:br>
              <a:rPr lang="en-US" dirty="0"/>
            </a:br>
            <a:r>
              <a:rPr lang="en-US" dirty="0"/>
              <a:t>Having an environment that you can locally run the code and debug is critical.</a:t>
            </a:r>
          </a:p>
          <a:p>
            <a:pPr marL="342900" indent="-342900">
              <a:buAutoNum type="arabicParenR"/>
            </a:pPr>
            <a:endParaRPr lang="en-US" dirty="0"/>
          </a:p>
          <a:p>
            <a:pPr marL="342900" indent="-342900">
              <a:buAutoNum type="arabicParenR"/>
            </a:pPr>
            <a:r>
              <a:rPr lang="en-US" b="1" dirty="0"/>
              <a:t>Through the Command Line</a:t>
            </a:r>
            <a:br>
              <a:rPr lang="en-US" dirty="0"/>
            </a:br>
            <a:r>
              <a:rPr lang="en-US" dirty="0"/>
              <a:t>Building and running an application on the command line is the next critical step to containerize.  We need to know all the command and inputs to build our container.</a:t>
            </a:r>
          </a:p>
        </p:txBody>
      </p:sp>
    </p:spTree>
    <p:extLst>
      <p:ext uri="{BB962C8B-B14F-4D97-AF65-F5344CB8AC3E}">
        <p14:creationId xmlns:p14="http://schemas.microsoft.com/office/powerpoint/2010/main" val="359315747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5D6102-506A-CA2A-BFE9-F2F24634B5F3}"/>
              </a:ext>
            </a:extLst>
          </p:cNvPr>
          <p:cNvSpPr/>
          <p:nvPr/>
        </p:nvSpPr>
        <p:spPr>
          <a:xfrm>
            <a:off x="0" y="0"/>
            <a:ext cx="12192000" cy="6858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7B3393D-781F-11D8-C930-E92EBC7CE1EA}"/>
              </a:ext>
            </a:extLst>
          </p:cNvPr>
          <p:cNvSpPr/>
          <p:nvPr/>
        </p:nvSpPr>
        <p:spPr>
          <a:xfrm>
            <a:off x="0" y="6515099"/>
            <a:ext cx="12192000" cy="341489"/>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9079191F-A12F-3989-4119-07879E46D6CE}"/>
              </a:ext>
            </a:extLst>
          </p:cNvPr>
          <p:cNvSpPr txBox="1"/>
          <p:nvPr/>
        </p:nvSpPr>
        <p:spPr>
          <a:xfrm>
            <a:off x="152400" y="6547344"/>
            <a:ext cx="5829300" cy="276999"/>
          </a:xfrm>
          <a:prstGeom prst="rect">
            <a:avLst/>
          </a:prstGeom>
          <a:noFill/>
        </p:spPr>
        <p:txBody>
          <a:bodyPr wrap="square" rtlCol="0">
            <a:spAutoFit/>
          </a:bodyPr>
          <a:lstStyle/>
          <a:p>
            <a:r>
              <a:rPr lang="en-US" sz="1200" dirty="0">
                <a:solidFill>
                  <a:schemeClr val="bg1"/>
                </a:solidFill>
              </a:rPr>
              <a:t>Created by Shawn </a:t>
            </a:r>
            <a:r>
              <a:rPr lang="en-US" sz="1200" dirty="0" err="1">
                <a:solidFill>
                  <a:schemeClr val="bg1"/>
                </a:solidFill>
              </a:rPr>
              <a:t>Zernik</a:t>
            </a:r>
            <a:r>
              <a:rPr lang="en-US" sz="1200" dirty="0">
                <a:solidFill>
                  <a:schemeClr val="bg1"/>
                </a:solidFill>
              </a:rPr>
              <a:t> on 1/4/2024</a:t>
            </a:r>
          </a:p>
        </p:txBody>
      </p:sp>
      <p:sp>
        <p:nvSpPr>
          <p:cNvPr id="14" name="TextBox 13">
            <a:extLst>
              <a:ext uri="{FF2B5EF4-FFF2-40B4-BE49-F238E27FC236}">
                <a16:creationId xmlns:a16="http://schemas.microsoft.com/office/drawing/2014/main" id="{447D253E-B6D1-91B9-EEF9-C95B568E2B7B}"/>
              </a:ext>
            </a:extLst>
          </p:cNvPr>
          <p:cNvSpPr txBox="1"/>
          <p:nvPr/>
        </p:nvSpPr>
        <p:spPr>
          <a:xfrm>
            <a:off x="6096000" y="6547344"/>
            <a:ext cx="5943600" cy="276999"/>
          </a:xfrm>
          <a:prstGeom prst="rect">
            <a:avLst/>
          </a:prstGeom>
          <a:noFill/>
        </p:spPr>
        <p:txBody>
          <a:bodyPr wrap="square" rtlCol="0">
            <a:spAutoFit/>
          </a:bodyPr>
          <a:lstStyle/>
          <a:p>
            <a:pPr algn="r"/>
            <a:r>
              <a:rPr lang="en-US" sz="1200" dirty="0">
                <a:solidFill>
                  <a:schemeClr val="bg1"/>
                </a:solidFill>
              </a:rPr>
              <a:t>Slide </a:t>
            </a:r>
            <a:fld id="{6FA3485A-F454-114E-8FF0-4E63EF5BDB5A}" type="slidenum">
              <a:rPr lang="en-US" sz="1200" smtClean="0">
                <a:solidFill>
                  <a:schemeClr val="bg1"/>
                </a:solidFill>
              </a:rPr>
              <a:t>88</a:t>
            </a:fld>
            <a:endParaRPr lang="en-US" sz="1200" dirty="0">
              <a:solidFill>
                <a:schemeClr val="bg1"/>
              </a:solidFill>
            </a:endParaRPr>
          </a:p>
        </p:txBody>
      </p:sp>
      <p:sp>
        <p:nvSpPr>
          <p:cNvPr id="15" name="TextBox 14">
            <a:extLst>
              <a:ext uri="{FF2B5EF4-FFF2-40B4-BE49-F238E27FC236}">
                <a16:creationId xmlns:a16="http://schemas.microsoft.com/office/drawing/2014/main" id="{B0659C44-A5CF-346C-0C24-FFC9AD8A5067}"/>
              </a:ext>
            </a:extLst>
          </p:cNvPr>
          <p:cNvSpPr txBox="1"/>
          <p:nvPr/>
        </p:nvSpPr>
        <p:spPr>
          <a:xfrm>
            <a:off x="152400" y="114300"/>
            <a:ext cx="11887200" cy="461665"/>
          </a:xfrm>
          <a:prstGeom prst="rect">
            <a:avLst/>
          </a:prstGeom>
          <a:noFill/>
        </p:spPr>
        <p:txBody>
          <a:bodyPr wrap="square" rtlCol="0">
            <a:spAutoFit/>
          </a:bodyPr>
          <a:lstStyle/>
          <a:p>
            <a:r>
              <a:rPr lang="en-US" sz="2400" b="1" dirty="0">
                <a:solidFill>
                  <a:schemeClr val="bg1"/>
                </a:solidFill>
              </a:rPr>
              <a:t>Application Development with Kubernetes and AWS</a:t>
            </a:r>
          </a:p>
        </p:txBody>
      </p:sp>
      <p:sp>
        <p:nvSpPr>
          <p:cNvPr id="3" name="Rectangle 2">
            <a:extLst>
              <a:ext uri="{FF2B5EF4-FFF2-40B4-BE49-F238E27FC236}">
                <a16:creationId xmlns:a16="http://schemas.microsoft.com/office/drawing/2014/main" id="{9F34FFAA-EDB2-75A7-1F1A-2382235EA88D}"/>
              </a:ext>
            </a:extLst>
          </p:cNvPr>
          <p:cNvSpPr/>
          <p:nvPr/>
        </p:nvSpPr>
        <p:spPr>
          <a:xfrm>
            <a:off x="0" y="685800"/>
            <a:ext cx="12192000" cy="5829300"/>
          </a:xfrm>
          <a:prstGeom prst="rect">
            <a:avLst/>
          </a:prstGeom>
          <a:no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3600" b="1" dirty="0">
                <a:solidFill>
                  <a:schemeClr val="tx1"/>
                </a:solidFill>
              </a:rPr>
              <a:t>1) Debugging in VS Code</a:t>
            </a:r>
          </a:p>
        </p:txBody>
      </p:sp>
    </p:spTree>
    <p:extLst>
      <p:ext uri="{BB962C8B-B14F-4D97-AF65-F5344CB8AC3E}">
        <p14:creationId xmlns:p14="http://schemas.microsoft.com/office/powerpoint/2010/main" val="234199185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5D6102-506A-CA2A-BFE9-F2F24634B5F3}"/>
              </a:ext>
            </a:extLst>
          </p:cNvPr>
          <p:cNvSpPr/>
          <p:nvPr/>
        </p:nvSpPr>
        <p:spPr>
          <a:xfrm>
            <a:off x="0" y="0"/>
            <a:ext cx="12192000" cy="6858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7B3393D-781F-11D8-C930-E92EBC7CE1EA}"/>
              </a:ext>
            </a:extLst>
          </p:cNvPr>
          <p:cNvSpPr/>
          <p:nvPr/>
        </p:nvSpPr>
        <p:spPr>
          <a:xfrm>
            <a:off x="0" y="6515099"/>
            <a:ext cx="12192000" cy="341489"/>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9079191F-A12F-3989-4119-07879E46D6CE}"/>
              </a:ext>
            </a:extLst>
          </p:cNvPr>
          <p:cNvSpPr txBox="1"/>
          <p:nvPr/>
        </p:nvSpPr>
        <p:spPr>
          <a:xfrm>
            <a:off x="152400" y="6547344"/>
            <a:ext cx="5829300" cy="276999"/>
          </a:xfrm>
          <a:prstGeom prst="rect">
            <a:avLst/>
          </a:prstGeom>
          <a:noFill/>
        </p:spPr>
        <p:txBody>
          <a:bodyPr wrap="square" rtlCol="0">
            <a:spAutoFit/>
          </a:bodyPr>
          <a:lstStyle/>
          <a:p>
            <a:r>
              <a:rPr lang="en-US" sz="1200" dirty="0">
                <a:solidFill>
                  <a:schemeClr val="bg1"/>
                </a:solidFill>
              </a:rPr>
              <a:t>Created by Shawn </a:t>
            </a:r>
            <a:r>
              <a:rPr lang="en-US" sz="1200" dirty="0" err="1">
                <a:solidFill>
                  <a:schemeClr val="bg1"/>
                </a:solidFill>
              </a:rPr>
              <a:t>Zernik</a:t>
            </a:r>
            <a:r>
              <a:rPr lang="en-US" sz="1200" dirty="0">
                <a:solidFill>
                  <a:schemeClr val="bg1"/>
                </a:solidFill>
              </a:rPr>
              <a:t> on 1/4/2024</a:t>
            </a:r>
          </a:p>
        </p:txBody>
      </p:sp>
      <p:sp>
        <p:nvSpPr>
          <p:cNvPr id="14" name="TextBox 13">
            <a:extLst>
              <a:ext uri="{FF2B5EF4-FFF2-40B4-BE49-F238E27FC236}">
                <a16:creationId xmlns:a16="http://schemas.microsoft.com/office/drawing/2014/main" id="{447D253E-B6D1-91B9-EEF9-C95B568E2B7B}"/>
              </a:ext>
            </a:extLst>
          </p:cNvPr>
          <p:cNvSpPr txBox="1"/>
          <p:nvPr/>
        </p:nvSpPr>
        <p:spPr>
          <a:xfrm>
            <a:off x="6096000" y="6547344"/>
            <a:ext cx="5943600" cy="276999"/>
          </a:xfrm>
          <a:prstGeom prst="rect">
            <a:avLst/>
          </a:prstGeom>
          <a:noFill/>
        </p:spPr>
        <p:txBody>
          <a:bodyPr wrap="square" rtlCol="0">
            <a:spAutoFit/>
          </a:bodyPr>
          <a:lstStyle/>
          <a:p>
            <a:pPr algn="r"/>
            <a:r>
              <a:rPr lang="en-US" sz="1200" dirty="0">
                <a:solidFill>
                  <a:schemeClr val="bg1"/>
                </a:solidFill>
              </a:rPr>
              <a:t>Slide </a:t>
            </a:r>
            <a:fld id="{6FA3485A-F454-114E-8FF0-4E63EF5BDB5A}" type="slidenum">
              <a:rPr lang="en-US" sz="1200" smtClean="0">
                <a:solidFill>
                  <a:schemeClr val="bg1"/>
                </a:solidFill>
              </a:rPr>
              <a:t>89</a:t>
            </a:fld>
            <a:endParaRPr lang="en-US" sz="1200" dirty="0">
              <a:solidFill>
                <a:schemeClr val="bg1"/>
              </a:solidFill>
            </a:endParaRPr>
          </a:p>
        </p:txBody>
      </p:sp>
      <p:sp>
        <p:nvSpPr>
          <p:cNvPr id="15" name="TextBox 14">
            <a:extLst>
              <a:ext uri="{FF2B5EF4-FFF2-40B4-BE49-F238E27FC236}">
                <a16:creationId xmlns:a16="http://schemas.microsoft.com/office/drawing/2014/main" id="{B0659C44-A5CF-346C-0C24-FFC9AD8A5067}"/>
              </a:ext>
            </a:extLst>
          </p:cNvPr>
          <p:cNvSpPr txBox="1"/>
          <p:nvPr/>
        </p:nvSpPr>
        <p:spPr>
          <a:xfrm>
            <a:off x="152400" y="114300"/>
            <a:ext cx="11887200" cy="461665"/>
          </a:xfrm>
          <a:prstGeom prst="rect">
            <a:avLst/>
          </a:prstGeom>
          <a:noFill/>
        </p:spPr>
        <p:txBody>
          <a:bodyPr wrap="square" rtlCol="0">
            <a:spAutoFit/>
          </a:bodyPr>
          <a:lstStyle/>
          <a:p>
            <a:r>
              <a:rPr lang="en-US" sz="2400" b="1" dirty="0">
                <a:solidFill>
                  <a:schemeClr val="bg1"/>
                </a:solidFill>
              </a:rPr>
              <a:t>Running Houston Message Board – VS Code – Workspace</a:t>
            </a:r>
          </a:p>
        </p:txBody>
      </p:sp>
      <p:sp>
        <p:nvSpPr>
          <p:cNvPr id="2" name="TextBox 1">
            <a:extLst>
              <a:ext uri="{FF2B5EF4-FFF2-40B4-BE49-F238E27FC236}">
                <a16:creationId xmlns:a16="http://schemas.microsoft.com/office/drawing/2014/main" id="{39CF7BBF-ACA6-920E-9CBC-AFE87A0D82CD}"/>
              </a:ext>
            </a:extLst>
          </p:cNvPr>
          <p:cNvSpPr txBox="1"/>
          <p:nvPr/>
        </p:nvSpPr>
        <p:spPr>
          <a:xfrm>
            <a:off x="609600" y="914400"/>
            <a:ext cx="10972800" cy="369332"/>
          </a:xfrm>
          <a:prstGeom prst="rect">
            <a:avLst/>
          </a:prstGeom>
          <a:noFill/>
        </p:spPr>
        <p:txBody>
          <a:bodyPr wrap="square" rtlCol="0">
            <a:spAutoFit/>
          </a:bodyPr>
          <a:lstStyle/>
          <a:p>
            <a:r>
              <a:rPr lang="en-US" dirty="0"/>
              <a:t>In the repository root, there is a “</a:t>
            </a:r>
            <a:r>
              <a:rPr lang="en-US" dirty="0" err="1"/>
              <a:t>houston.code</a:t>
            </a:r>
            <a:r>
              <a:rPr lang="en-US" dirty="0"/>
              <a:t>-workspace” file.  Use this to open Visual Studio Code.</a:t>
            </a:r>
          </a:p>
        </p:txBody>
      </p:sp>
      <p:pic>
        <p:nvPicPr>
          <p:cNvPr id="3" name="Picture 2">
            <a:extLst>
              <a:ext uri="{FF2B5EF4-FFF2-40B4-BE49-F238E27FC236}">
                <a16:creationId xmlns:a16="http://schemas.microsoft.com/office/drawing/2014/main" id="{D8BFE8DE-42CE-8BE0-BCB3-615DC9F0B94C}"/>
              </a:ext>
            </a:extLst>
          </p:cNvPr>
          <p:cNvPicPr>
            <a:picLocks noChangeAspect="1"/>
          </p:cNvPicPr>
          <p:nvPr/>
        </p:nvPicPr>
        <p:blipFill>
          <a:blip r:embed="rId2"/>
          <a:stretch>
            <a:fillRect/>
          </a:stretch>
        </p:blipFill>
        <p:spPr>
          <a:xfrm>
            <a:off x="266700" y="2057400"/>
            <a:ext cx="4800600" cy="3616624"/>
          </a:xfrm>
          <a:prstGeom prst="rect">
            <a:avLst/>
          </a:prstGeom>
        </p:spPr>
      </p:pic>
      <p:pic>
        <p:nvPicPr>
          <p:cNvPr id="5" name="Picture 4">
            <a:extLst>
              <a:ext uri="{FF2B5EF4-FFF2-40B4-BE49-F238E27FC236}">
                <a16:creationId xmlns:a16="http://schemas.microsoft.com/office/drawing/2014/main" id="{9F48B448-D4D9-15BD-98DB-9C92DEF528A7}"/>
              </a:ext>
            </a:extLst>
          </p:cNvPr>
          <p:cNvPicPr>
            <a:picLocks noChangeAspect="1"/>
          </p:cNvPicPr>
          <p:nvPr/>
        </p:nvPicPr>
        <p:blipFill>
          <a:blip r:embed="rId3"/>
          <a:stretch>
            <a:fillRect/>
          </a:stretch>
        </p:blipFill>
        <p:spPr>
          <a:xfrm>
            <a:off x="5867400" y="1343871"/>
            <a:ext cx="6015163" cy="5285530"/>
          </a:xfrm>
          <a:prstGeom prst="rect">
            <a:avLst/>
          </a:prstGeom>
        </p:spPr>
      </p:pic>
      <p:sp>
        <p:nvSpPr>
          <p:cNvPr id="6" name="Oval 5">
            <a:extLst>
              <a:ext uri="{FF2B5EF4-FFF2-40B4-BE49-F238E27FC236}">
                <a16:creationId xmlns:a16="http://schemas.microsoft.com/office/drawing/2014/main" id="{5BC74942-D202-E3EE-E2CC-5468194AB884}"/>
              </a:ext>
            </a:extLst>
          </p:cNvPr>
          <p:cNvSpPr/>
          <p:nvPr/>
        </p:nvSpPr>
        <p:spPr>
          <a:xfrm>
            <a:off x="2209800" y="2628900"/>
            <a:ext cx="914400" cy="914400"/>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Arrow 6">
            <a:extLst>
              <a:ext uri="{FF2B5EF4-FFF2-40B4-BE49-F238E27FC236}">
                <a16:creationId xmlns:a16="http://schemas.microsoft.com/office/drawing/2014/main" id="{A50782CE-051E-E99F-44B7-01F5DC40A76D}"/>
              </a:ext>
            </a:extLst>
          </p:cNvPr>
          <p:cNvSpPr/>
          <p:nvPr/>
        </p:nvSpPr>
        <p:spPr>
          <a:xfrm>
            <a:off x="5181600" y="3429000"/>
            <a:ext cx="685800" cy="571500"/>
          </a:xfrm>
          <a:prstGeom prst="righ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E4496F49-EC4E-A501-E91F-0DE84CBD884E}"/>
              </a:ext>
            </a:extLst>
          </p:cNvPr>
          <p:cNvSpPr txBox="1"/>
          <p:nvPr/>
        </p:nvSpPr>
        <p:spPr>
          <a:xfrm>
            <a:off x="8039100" y="2171700"/>
            <a:ext cx="2628900" cy="3416320"/>
          </a:xfrm>
          <a:prstGeom prst="rect">
            <a:avLst/>
          </a:prstGeom>
          <a:solidFill>
            <a:schemeClr val="bg1"/>
          </a:solidFill>
        </p:spPr>
        <p:txBody>
          <a:bodyPr wrap="square" rtlCol="0">
            <a:spAutoFit/>
          </a:bodyPr>
          <a:lstStyle/>
          <a:p>
            <a:r>
              <a:rPr lang="en-US" dirty="0">
                <a:solidFill>
                  <a:srgbClr val="FF0000"/>
                </a:solidFill>
              </a:rPr>
              <a:t>Always use a workspace file.  When making changes to your IDE, coding styles, capitalization, lint settings, </a:t>
            </a:r>
            <a:r>
              <a:rPr lang="en-US" dirty="0" err="1">
                <a:solidFill>
                  <a:srgbClr val="FF0000"/>
                </a:solidFill>
              </a:rPr>
              <a:t>etc</a:t>
            </a:r>
            <a:r>
              <a:rPr lang="en-US" dirty="0">
                <a:solidFill>
                  <a:srgbClr val="FF0000"/>
                </a:solidFill>
              </a:rPr>
              <a:t>, you have the option to save these setting in the workspace file: do so.  That way everyone on the team can operate on the same settings.</a:t>
            </a:r>
          </a:p>
        </p:txBody>
      </p:sp>
    </p:spTree>
    <p:extLst>
      <p:ext uri="{BB962C8B-B14F-4D97-AF65-F5344CB8AC3E}">
        <p14:creationId xmlns:p14="http://schemas.microsoft.com/office/powerpoint/2010/main" val="23757299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5D6102-506A-CA2A-BFE9-F2F24634B5F3}"/>
              </a:ext>
            </a:extLst>
          </p:cNvPr>
          <p:cNvSpPr/>
          <p:nvPr/>
        </p:nvSpPr>
        <p:spPr>
          <a:xfrm>
            <a:off x="0" y="0"/>
            <a:ext cx="12192000" cy="6858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7B3393D-781F-11D8-C930-E92EBC7CE1EA}"/>
              </a:ext>
            </a:extLst>
          </p:cNvPr>
          <p:cNvSpPr/>
          <p:nvPr/>
        </p:nvSpPr>
        <p:spPr>
          <a:xfrm>
            <a:off x="0" y="6515099"/>
            <a:ext cx="12192000" cy="341489"/>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9079191F-A12F-3989-4119-07879E46D6CE}"/>
              </a:ext>
            </a:extLst>
          </p:cNvPr>
          <p:cNvSpPr txBox="1"/>
          <p:nvPr/>
        </p:nvSpPr>
        <p:spPr>
          <a:xfrm>
            <a:off x="152400" y="6547344"/>
            <a:ext cx="5829300" cy="276999"/>
          </a:xfrm>
          <a:prstGeom prst="rect">
            <a:avLst/>
          </a:prstGeom>
          <a:noFill/>
        </p:spPr>
        <p:txBody>
          <a:bodyPr wrap="square" rtlCol="0">
            <a:spAutoFit/>
          </a:bodyPr>
          <a:lstStyle/>
          <a:p>
            <a:r>
              <a:rPr lang="en-US" sz="1200" dirty="0">
                <a:solidFill>
                  <a:schemeClr val="bg1"/>
                </a:solidFill>
              </a:rPr>
              <a:t>Created by Shawn </a:t>
            </a:r>
            <a:r>
              <a:rPr lang="en-US" sz="1200" dirty="0" err="1">
                <a:solidFill>
                  <a:schemeClr val="bg1"/>
                </a:solidFill>
              </a:rPr>
              <a:t>Zernik</a:t>
            </a:r>
            <a:r>
              <a:rPr lang="en-US" sz="1200" dirty="0">
                <a:solidFill>
                  <a:schemeClr val="bg1"/>
                </a:solidFill>
              </a:rPr>
              <a:t> on 1/4/2024</a:t>
            </a:r>
          </a:p>
        </p:txBody>
      </p:sp>
      <p:sp>
        <p:nvSpPr>
          <p:cNvPr id="14" name="TextBox 13">
            <a:extLst>
              <a:ext uri="{FF2B5EF4-FFF2-40B4-BE49-F238E27FC236}">
                <a16:creationId xmlns:a16="http://schemas.microsoft.com/office/drawing/2014/main" id="{447D253E-B6D1-91B9-EEF9-C95B568E2B7B}"/>
              </a:ext>
            </a:extLst>
          </p:cNvPr>
          <p:cNvSpPr txBox="1"/>
          <p:nvPr/>
        </p:nvSpPr>
        <p:spPr>
          <a:xfrm>
            <a:off x="6096000" y="6547344"/>
            <a:ext cx="5943600" cy="276999"/>
          </a:xfrm>
          <a:prstGeom prst="rect">
            <a:avLst/>
          </a:prstGeom>
          <a:noFill/>
        </p:spPr>
        <p:txBody>
          <a:bodyPr wrap="square" rtlCol="0">
            <a:spAutoFit/>
          </a:bodyPr>
          <a:lstStyle/>
          <a:p>
            <a:pPr algn="r"/>
            <a:r>
              <a:rPr lang="en-US" sz="1200" dirty="0">
                <a:solidFill>
                  <a:schemeClr val="bg1"/>
                </a:solidFill>
              </a:rPr>
              <a:t>Slide </a:t>
            </a:r>
            <a:fld id="{6FA3485A-F454-114E-8FF0-4E63EF5BDB5A}" type="slidenum">
              <a:rPr lang="en-US" sz="1200" smtClean="0">
                <a:solidFill>
                  <a:schemeClr val="bg1"/>
                </a:solidFill>
              </a:rPr>
              <a:t>9</a:t>
            </a:fld>
            <a:endParaRPr lang="en-US" sz="1200" dirty="0">
              <a:solidFill>
                <a:schemeClr val="bg1"/>
              </a:solidFill>
            </a:endParaRPr>
          </a:p>
        </p:txBody>
      </p:sp>
      <p:sp>
        <p:nvSpPr>
          <p:cNvPr id="15" name="TextBox 14">
            <a:extLst>
              <a:ext uri="{FF2B5EF4-FFF2-40B4-BE49-F238E27FC236}">
                <a16:creationId xmlns:a16="http://schemas.microsoft.com/office/drawing/2014/main" id="{B0659C44-A5CF-346C-0C24-FFC9AD8A5067}"/>
              </a:ext>
            </a:extLst>
          </p:cNvPr>
          <p:cNvSpPr txBox="1"/>
          <p:nvPr/>
        </p:nvSpPr>
        <p:spPr>
          <a:xfrm>
            <a:off x="152400" y="114300"/>
            <a:ext cx="11887200" cy="461665"/>
          </a:xfrm>
          <a:prstGeom prst="rect">
            <a:avLst/>
          </a:prstGeom>
          <a:noFill/>
        </p:spPr>
        <p:txBody>
          <a:bodyPr wrap="square" rtlCol="0">
            <a:spAutoFit/>
          </a:bodyPr>
          <a:lstStyle/>
          <a:p>
            <a:r>
              <a:rPr lang="en-US" sz="2400" b="1" dirty="0">
                <a:solidFill>
                  <a:schemeClr val="bg1"/>
                </a:solidFill>
              </a:rPr>
              <a:t>History &amp; Evolution</a:t>
            </a:r>
          </a:p>
        </p:txBody>
      </p:sp>
      <p:sp>
        <p:nvSpPr>
          <p:cNvPr id="16" name="TextBox 15">
            <a:extLst>
              <a:ext uri="{FF2B5EF4-FFF2-40B4-BE49-F238E27FC236}">
                <a16:creationId xmlns:a16="http://schemas.microsoft.com/office/drawing/2014/main" id="{F6350C80-858E-A803-4884-75C39ED7AED3}"/>
              </a:ext>
            </a:extLst>
          </p:cNvPr>
          <p:cNvSpPr txBox="1"/>
          <p:nvPr/>
        </p:nvSpPr>
        <p:spPr>
          <a:xfrm>
            <a:off x="1524000" y="1485900"/>
            <a:ext cx="9144000" cy="4524315"/>
          </a:xfrm>
          <a:prstGeom prst="rect">
            <a:avLst/>
          </a:prstGeom>
          <a:noFill/>
        </p:spPr>
        <p:txBody>
          <a:bodyPr wrap="square" rtlCol="0">
            <a:spAutoFit/>
          </a:bodyPr>
          <a:lstStyle/>
          <a:p>
            <a:r>
              <a:rPr lang="en-US" sz="2400" b="1" dirty="0"/>
              <a:t>The Next Problem</a:t>
            </a:r>
          </a:p>
          <a:p>
            <a:r>
              <a:rPr lang="en-US" dirty="0"/>
              <a:t>Virtualization is heavy: we are running 1000s of operating systems; computing resources spent running the same operating system over and over; memory and disk space wasted; human effort to manage and orchestrate.</a:t>
            </a:r>
          </a:p>
          <a:p>
            <a:endParaRPr lang="en-US" dirty="0"/>
          </a:p>
          <a:p>
            <a:r>
              <a:rPr lang="en-US" sz="2400" b="1" dirty="0"/>
              <a:t>Solution</a:t>
            </a:r>
          </a:p>
          <a:p>
            <a:r>
              <a:rPr lang="en-US" dirty="0"/>
              <a:t>The solution started in the 1970’s in the UNIX world.  A system called ‘chroot’ would isolate the filesystem.  This isolation, also known as sandboxing, continued to sandboxing application execution space.  This allowed applications to safely be separated from other applications for testing and security reasons in UNIX like environments.</a:t>
            </a:r>
          </a:p>
          <a:p>
            <a:endParaRPr lang="en-US" dirty="0"/>
          </a:p>
          <a:p>
            <a:r>
              <a:rPr lang="en-US" dirty="0"/>
              <a:t>Ultimately this led to containerization.  Rather than virtualize the hardware and spin up another copy of the operating system, we can reuse parts of the operating system in a secure manner that looks like its own system.</a:t>
            </a:r>
          </a:p>
          <a:p>
            <a:endParaRPr lang="en-US" sz="800" dirty="0"/>
          </a:p>
          <a:p>
            <a:r>
              <a:rPr lang="en-US" sz="800" dirty="0">
                <a:hlinkClick r:id="rId2"/>
              </a:rPr>
              <a:t>https://www.opensourceforu.com/2016/07/many-approaches-sandboxing-linux/</a:t>
            </a:r>
            <a:endParaRPr lang="en-US" sz="800" dirty="0"/>
          </a:p>
          <a:p>
            <a:r>
              <a:rPr lang="en-US" sz="800" dirty="0"/>
              <a:t>https://</a:t>
            </a:r>
            <a:r>
              <a:rPr lang="en-US" sz="800" dirty="0" err="1"/>
              <a:t>medium.com</a:t>
            </a:r>
            <a:r>
              <a:rPr lang="en-US" sz="800" dirty="0"/>
              <a:t>/an-idea/a-brief-history-of-container-virtualization-57fc96c02924</a:t>
            </a:r>
          </a:p>
        </p:txBody>
      </p:sp>
    </p:spTree>
    <p:extLst>
      <p:ext uri="{BB962C8B-B14F-4D97-AF65-F5344CB8AC3E}">
        <p14:creationId xmlns:p14="http://schemas.microsoft.com/office/powerpoint/2010/main" val="18782517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5D6102-506A-CA2A-BFE9-F2F24634B5F3}"/>
              </a:ext>
            </a:extLst>
          </p:cNvPr>
          <p:cNvSpPr/>
          <p:nvPr/>
        </p:nvSpPr>
        <p:spPr>
          <a:xfrm>
            <a:off x="0" y="0"/>
            <a:ext cx="12192000" cy="6858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7B3393D-781F-11D8-C930-E92EBC7CE1EA}"/>
              </a:ext>
            </a:extLst>
          </p:cNvPr>
          <p:cNvSpPr/>
          <p:nvPr/>
        </p:nvSpPr>
        <p:spPr>
          <a:xfrm>
            <a:off x="0" y="6515099"/>
            <a:ext cx="12192000" cy="341489"/>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9079191F-A12F-3989-4119-07879E46D6CE}"/>
              </a:ext>
            </a:extLst>
          </p:cNvPr>
          <p:cNvSpPr txBox="1"/>
          <p:nvPr/>
        </p:nvSpPr>
        <p:spPr>
          <a:xfrm>
            <a:off x="152400" y="6547344"/>
            <a:ext cx="5829300" cy="276999"/>
          </a:xfrm>
          <a:prstGeom prst="rect">
            <a:avLst/>
          </a:prstGeom>
          <a:noFill/>
        </p:spPr>
        <p:txBody>
          <a:bodyPr wrap="square" rtlCol="0">
            <a:spAutoFit/>
          </a:bodyPr>
          <a:lstStyle/>
          <a:p>
            <a:r>
              <a:rPr lang="en-US" sz="1200" dirty="0">
                <a:solidFill>
                  <a:schemeClr val="bg1"/>
                </a:solidFill>
              </a:rPr>
              <a:t>Created by Shawn </a:t>
            </a:r>
            <a:r>
              <a:rPr lang="en-US" sz="1200" dirty="0" err="1">
                <a:solidFill>
                  <a:schemeClr val="bg1"/>
                </a:solidFill>
              </a:rPr>
              <a:t>Zernik</a:t>
            </a:r>
            <a:r>
              <a:rPr lang="en-US" sz="1200" dirty="0">
                <a:solidFill>
                  <a:schemeClr val="bg1"/>
                </a:solidFill>
              </a:rPr>
              <a:t> on 1/4/2024</a:t>
            </a:r>
          </a:p>
        </p:txBody>
      </p:sp>
      <p:sp>
        <p:nvSpPr>
          <p:cNvPr id="14" name="TextBox 13">
            <a:extLst>
              <a:ext uri="{FF2B5EF4-FFF2-40B4-BE49-F238E27FC236}">
                <a16:creationId xmlns:a16="http://schemas.microsoft.com/office/drawing/2014/main" id="{447D253E-B6D1-91B9-EEF9-C95B568E2B7B}"/>
              </a:ext>
            </a:extLst>
          </p:cNvPr>
          <p:cNvSpPr txBox="1"/>
          <p:nvPr/>
        </p:nvSpPr>
        <p:spPr>
          <a:xfrm>
            <a:off x="6096000" y="6547344"/>
            <a:ext cx="5943600" cy="276999"/>
          </a:xfrm>
          <a:prstGeom prst="rect">
            <a:avLst/>
          </a:prstGeom>
          <a:noFill/>
        </p:spPr>
        <p:txBody>
          <a:bodyPr wrap="square" rtlCol="0">
            <a:spAutoFit/>
          </a:bodyPr>
          <a:lstStyle/>
          <a:p>
            <a:pPr algn="r"/>
            <a:r>
              <a:rPr lang="en-US" sz="1200" dirty="0">
                <a:solidFill>
                  <a:schemeClr val="bg1"/>
                </a:solidFill>
              </a:rPr>
              <a:t>Slide </a:t>
            </a:r>
            <a:fld id="{6FA3485A-F454-114E-8FF0-4E63EF5BDB5A}" type="slidenum">
              <a:rPr lang="en-US" sz="1200" smtClean="0">
                <a:solidFill>
                  <a:schemeClr val="bg1"/>
                </a:solidFill>
              </a:rPr>
              <a:t>90</a:t>
            </a:fld>
            <a:endParaRPr lang="en-US" sz="1200" dirty="0">
              <a:solidFill>
                <a:schemeClr val="bg1"/>
              </a:solidFill>
            </a:endParaRPr>
          </a:p>
        </p:txBody>
      </p:sp>
      <p:sp>
        <p:nvSpPr>
          <p:cNvPr id="15" name="TextBox 14">
            <a:extLst>
              <a:ext uri="{FF2B5EF4-FFF2-40B4-BE49-F238E27FC236}">
                <a16:creationId xmlns:a16="http://schemas.microsoft.com/office/drawing/2014/main" id="{B0659C44-A5CF-346C-0C24-FFC9AD8A5067}"/>
              </a:ext>
            </a:extLst>
          </p:cNvPr>
          <p:cNvSpPr txBox="1"/>
          <p:nvPr/>
        </p:nvSpPr>
        <p:spPr>
          <a:xfrm>
            <a:off x="152400" y="114300"/>
            <a:ext cx="11887200" cy="461665"/>
          </a:xfrm>
          <a:prstGeom prst="rect">
            <a:avLst/>
          </a:prstGeom>
          <a:noFill/>
        </p:spPr>
        <p:txBody>
          <a:bodyPr wrap="square" rtlCol="0">
            <a:spAutoFit/>
          </a:bodyPr>
          <a:lstStyle/>
          <a:p>
            <a:r>
              <a:rPr lang="en-US" sz="2400" b="1" dirty="0">
                <a:solidFill>
                  <a:schemeClr val="bg1"/>
                </a:solidFill>
              </a:rPr>
              <a:t>Running Houston Message Board – VS Code – Extensions</a:t>
            </a:r>
          </a:p>
        </p:txBody>
      </p:sp>
      <p:sp>
        <p:nvSpPr>
          <p:cNvPr id="2" name="TextBox 1">
            <a:extLst>
              <a:ext uri="{FF2B5EF4-FFF2-40B4-BE49-F238E27FC236}">
                <a16:creationId xmlns:a16="http://schemas.microsoft.com/office/drawing/2014/main" id="{39CF7BBF-ACA6-920E-9CBC-AFE87A0D82CD}"/>
              </a:ext>
            </a:extLst>
          </p:cNvPr>
          <p:cNvSpPr txBox="1"/>
          <p:nvPr/>
        </p:nvSpPr>
        <p:spPr>
          <a:xfrm>
            <a:off x="609600" y="914400"/>
            <a:ext cx="10972800" cy="369332"/>
          </a:xfrm>
          <a:prstGeom prst="rect">
            <a:avLst/>
          </a:prstGeom>
          <a:noFill/>
        </p:spPr>
        <p:txBody>
          <a:bodyPr wrap="square" rtlCol="0">
            <a:spAutoFit/>
          </a:bodyPr>
          <a:lstStyle/>
          <a:p>
            <a:r>
              <a:rPr lang="en-US" dirty="0"/>
              <a:t>VS Code has a plethora of extensions, and you’ll want to install some.  Below is a list of extension I’ve installed.</a:t>
            </a:r>
          </a:p>
        </p:txBody>
      </p:sp>
      <p:sp>
        <p:nvSpPr>
          <p:cNvPr id="4" name="TextBox 3">
            <a:extLst>
              <a:ext uri="{FF2B5EF4-FFF2-40B4-BE49-F238E27FC236}">
                <a16:creationId xmlns:a16="http://schemas.microsoft.com/office/drawing/2014/main" id="{8D74CCB8-01B8-756D-C32F-8C8E8A7457A7}"/>
              </a:ext>
            </a:extLst>
          </p:cNvPr>
          <p:cNvSpPr txBox="1"/>
          <p:nvPr/>
        </p:nvSpPr>
        <p:spPr>
          <a:xfrm>
            <a:off x="6210300" y="1600200"/>
            <a:ext cx="5447325" cy="4555093"/>
          </a:xfrm>
          <a:prstGeom prst="rect">
            <a:avLst/>
          </a:prstGeom>
          <a:noFill/>
        </p:spPr>
        <p:txBody>
          <a:bodyPr wrap="none" rtlCol="0">
            <a:spAutoFit/>
          </a:bodyPr>
          <a:lstStyle/>
          <a:p>
            <a:pPr marL="171450" indent="-171450">
              <a:buFont typeface="Arial" panose="020B0604020202020204" pitchFamily="34" charset="0"/>
              <a:buChar char="•"/>
            </a:pPr>
            <a:r>
              <a:rPr lang="en-US" sz="1000" dirty="0"/>
              <a:t>VS Code Extensions .NET Install Tool</a:t>
            </a:r>
            <a:br>
              <a:rPr lang="en-US" sz="1000" dirty="0"/>
            </a:br>
            <a:r>
              <a:rPr lang="en-US" sz="1000" dirty="0">
                <a:hlinkClick r:id="rId2"/>
              </a:rPr>
              <a:t>https://marketplace.visualstudio.com/items?itemName=ms-dotnettools.vscode-dotnet-runtime</a:t>
            </a:r>
            <a:endParaRPr lang="en-US" sz="1000" dirty="0"/>
          </a:p>
          <a:p>
            <a:pPr marL="171450" indent="-171450">
              <a:buFont typeface="Arial" panose="020B0604020202020204" pitchFamily="34" charset="0"/>
              <a:buChar char="•"/>
            </a:pPr>
            <a:endParaRPr lang="en-US" sz="1000" dirty="0"/>
          </a:p>
          <a:p>
            <a:pPr marL="171450" indent="-171450">
              <a:buFont typeface="Arial" panose="020B0604020202020204" pitchFamily="34" charset="0"/>
              <a:buChar char="•"/>
            </a:pPr>
            <a:r>
              <a:rPr lang="en-US" sz="1000" dirty="0"/>
              <a:t>C#</a:t>
            </a:r>
            <a:br>
              <a:rPr lang="en-US" sz="1000" dirty="0"/>
            </a:br>
            <a:r>
              <a:rPr lang="en-US" sz="1000" dirty="0">
                <a:hlinkClick r:id="rId3"/>
              </a:rPr>
              <a:t>https://marketplace.visualstudio.com/items?itemName=ms-dotnettools.csharp</a:t>
            </a:r>
            <a:endParaRPr lang="en-US" sz="1000" dirty="0"/>
          </a:p>
          <a:p>
            <a:pPr marL="171450" indent="-171450">
              <a:buFont typeface="Arial" panose="020B0604020202020204" pitchFamily="34" charset="0"/>
              <a:buChar char="•"/>
            </a:pPr>
            <a:endParaRPr lang="en-US" sz="1000" dirty="0"/>
          </a:p>
          <a:p>
            <a:pPr marL="171450" indent="-171450">
              <a:buFont typeface="Arial" panose="020B0604020202020204" pitchFamily="34" charset="0"/>
              <a:buChar char="•"/>
            </a:pPr>
            <a:r>
              <a:rPr lang="en-US" sz="1000" dirty="0"/>
              <a:t>C# Dev Kit</a:t>
            </a:r>
            <a:br>
              <a:rPr lang="en-US" sz="1000" dirty="0"/>
            </a:br>
            <a:r>
              <a:rPr lang="en-US" sz="1000" dirty="0">
                <a:hlinkClick r:id="rId4"/>
              </a:rPr>
              <a:t>https://marketplace.visualstudio.com/items?itemName=ms-dotnettools.csdevkit</a:t>
            </a:r>
            <a:endParaRPr lang="en-US" sz="1000" dirty="0"/>
          </a:p>
          <a:p>
            <a:pPr marL="171450" indent="-171450">
              <a:buFont typeface="Arial" panose="020B0604020202020204" pitchFamily="34" charset="0"/>
              <a:buChar char="•"/>
            </a:pPr>
            <a:endParaRPr lang="en-US" sz="1000" dirty="0"/>
          </a:p>
          <a:p>
            <a:pPr marL="171450" indent="-171450">
              <a:buFont typeface="Arial" panose="020B0604020202020204" pitchFamily="34" charset="0"/>
              <a:buChar char="•"/>
            </a:pPr>
            <a:r>
              <a:rPr lang="en-US" sz="1000" dirty="0"/>
              <a:t>Code Spell Checker</a:t>
            </a:r>
            <a:br>
              <a:rPr lang="en-US" sz="1000" dirty="0"/>
            </a:br>
            <a:r>
              <a:rPr lang="en-US" sz="1000" dirty="0">
                <a:hlinkClick r:id="rId5"/>
              </a:rPr>
              <a:t>https://marketplace.visualstudio.com/items?itemName=streetsidesoftware.code-spell-checker</a:t>
            </a:r>
            <a:endParaRPr lang="en-US" sz="1000" dirty="0"/>
          </a:p>
          <a:p>
            <a:pPr marL="171450" indent="-171450">
              <a:buFont typeface="Arial" panose="020B0604020202020204" pitchFamily="34" charset="0"/>
              <a:buChar char="•"/>
            </a:pPr>
            <a:endParaRPr lang="en-US" sz="1000" dirty="0"/>
          </a:p>
          <a:p>
            <a:pPr marL="171450" indent="-171450">
              <a:buFont typeface="Arial" panose="020B0604020202020204" pitchFamily="34" charset="0"/>
              <a:buChar char="•"/>
            </a:pPr>
            <a:r>
              <a:rPr lang="en-US" sz="1000" dirty="0"/>
              <a:t>Dev Containers</a:t>
            </a:r>
            <a:br>
              <a:rPr lang="en-US" sz="1000" dirty="0"/>
            </a:br>
            <a:r>
              <a:rPr lang="en-US" sz="1000" dirty="0">
                <a:hlinkClick r:id="rId6"/>
              </a:rPr>
              <a:t>https://marketplace.visualstudio.com/items?itemName=ms-vscode-remote.remote-containers</a:t>
            </a:r>
            <a:endParaRPr lang="en-US" sz="1000" dirty="0"/>
          </a:p>
          <a:p>
            <a:pPr marL="171450" indent="-171450">
              <a:buFont typeface="Arial" panose="020B0604020202020204" pitchFamily="34" charset="0"/>
              <a:buChar char="•"/>
            </a:pPr>
            <a:endParaRPr lang="en-US" sz="1000" dirty="0"/>
          </a:p>
          <a:p>
            <a:pPr marL="171450" indent="-171450">
              <a:buFont typeface="Arial" panose="020B0604020202020204" pitchFamily="34" charset="0"/>
              <a:buChar char="•"/>
            </a:pPr>
            <a:r>
              <a:rPr lang="en-US" sz="1000" dirty="0"/>
              <a:t>Docker</a:t>
            </a:r>
            <a:br>
              <a:rPr lang="en-US" sz="1000" dirty="0"/>
            </a:br>
            <a:r>
              <a:rPr lang="en-US" sz="1000" dirty="0">
                <a:hlinkClick r:id="rId7"/>
              </a:rPr>
              <a:t>https://marketplace.visualstudio.com/items?itemName=ms-azuretools.vscode-docker</a:t>
            </a:r>
            <a:endParaRPr lang="en-US" sz="1000" dirty="0"/>
          </a:p>
          <a:p>
            <a:pPr marL="171450" indent="-171450">
              <a:buFont typeface="Arial" panose="020B0604020202020204" pitchFamily="34" charset="0"/>
              <a:buChar char="•"/>
            </a:pPr>
            <a:endParaRPr lang="en-US" sz="1000" dirty="0"/>
          </a:p>
          <a:p>
            <a:pPr marL="171450" indent="-171450">
              <a:buFont typeface="Arial" panose="020B0604020202020204" pitchFamily="34" charset="0"/>
              <a:buChar char="•"/>
            </a:pPr>
            <a:r>
              <a:rPr lang="en-US" sz="1000" dirty="0" err="1"/>
              <a:t>Draw.io</a:t>
            </a:r>
            <a:r>
              <a:rPr lang="en-US" sz="1000" dirty="0"/>
              <a:t> Integration</a:t>
            </a:r>
            <a:br>
              <a:rPr lang="en-US" sz="1000" dirty="0"/>
            </a:br>
            <a:r>
              <a:rPr lang="en-US" sz="1000" dirty="0">
                <a:hlinkClick r:id="rId8"/>
              </a:rPr>
              <a:t>https://marketplace.visualstudio.com/items?itemName=hediet.vscode-drawio</a:t>
            </a:r>
            <a:endParaRPr lang="en-US" sz="1000" dirty="0"/>
          </a:p>
          <a:p>
            <a:pPr marL="171450" indent="-171450">
              <a:buFont typeface="Arial" panose="020B0604020202020204" pitchFamily="34" charset="0"/>
              <a:buChar char="•"/>
            </a:pPr>
            <a:endParaRPr lang="en-US" sz="1000" dirty="0"/>
          </a:p>
          <a:p>
            <a:pPr marL="171450" indent="-171450">
              <a:buFont typeface="Arial" panose="020B0604020202020204" pitchFamily="34" charset="0"/>
              <a:buChar char="•"/>
            </a:pPr>
            <a:r>
              <a:rPr lang="en-US" sz="1000" dirty="0" err="1"/>
              <a:t>ESLint</a:t>
            </a:r>
            <a:br>
              <a:rPr lang="en-US" sz="1000" dirty="0"/>
            </a:br>
            <a:r>
              <a:rPr lang="en-US" sz="1000" dirty="0">
                <a:hlinkClick r:id="rId9"/>
              </a:rPr>
              <a:t>https://marketplace.visualstudio.com/items?itemName=dbaeumer.vscode-eslint</a:t>
            </a:r>
            <a:endParaRPr lang="en-US" sz="1000" dirty="0"/>
          </a:p>
          <a:p>
            <a:pPr marL="171450" indent="-171450">
              <a:buFont typeface="Arial" panose="020B0604020202020204" pitchFamily="34" charset="0"/>
              <a:buChar char="•"/>
            </a:pPr>
            <a:endParaRPr lang="en-US" sz="1000" dirty="0"/>
          </a:p>
          <a:p>
            <a:pPr marL="171450" indent="-171450">
              <a:buFont typeface="Arial" panose="020B0604020202020204" pitchFamily="34" charset="0"/>
              <a:buChar char="•"/>
            </a:pPr>
            <a:r>
              <a:rPr lang="en-US" sz="1000" dirty="0" err="1"/>
              <a:t>IntelliCode</a:t>
            </a:r>
            <a:r>
              <a:rPr lang="en-US" sz="1000" dirty="0"/>
              <a:t> for C# Dev Kit</a:t>
            </a:r>
            <a:br>
              <a:rPr lang="en-US" sz="1000" dirty="0"/>
            </a:br>
            <a:r>
              <a:rPr lang="en-US" sz="1000" dirty="0">
                <a:hlinkClick r:id="rId10"/>
              </a:rPr>
              <a:t>https://marketplace.visualstudio.com/items?itemName=ms-dotnettools.vscodeintellicode-csharp</a:t>
            </a:r>
            <a:endParaRPr lang="en-US" sz="1000" dirty="0"/>
          </a:p>
          <a:p>
            <a:pPr marL="171450" indent="-171450">
              <a:buFont typeface="Arial" panose="020B0604020202020204" pitchFamily="34" charset="0"/>
              <a:buChar char="•"/>
            </a:pPr>
            <a:endParaRPr lang="en-US" sz="1000" dirty="0">
              <a:hlinkClick r:id="rId11"/>
            </a:endParaRPr>
          </a:p>
          <a:p>
            <a:pPr marL="171450" indent="-171450">
              <a:buFont typeface="Arial" panose="020B0604020202020204" pitchFamily="34" charset="0"/>
              <a:buChar char="•"/>
            </a:pPr>
            <a:r>
              <a:rPr lang="en-US" sz="1000" dirty="0" err="1"/>
              <a:t>Markdownlint</a:t>
            </a:r>
            <a:br>
              <a:rPr lang="en-US" sz="1000" dirty="0"/>
            </a:br>
            <a:r>
              <a:rPr lang="en-US" sz="1000" dirty="0">
                <a:hlinkClick r:id="rId11"/>
              </a:rPr>
              <a:t>https://marketplace.visualstudio.com/items?itemName=DavidAnson.vscode-markdownlint</a:t>
            </a:r>
            <a:endParaRPr lang="en-US" sz="1000" dirty="0"/>
          </a:p>
        </p:txBody>
      </p:sp>
      <p:grpSp>
        <p:nvGrpSpPr>
          <p:cNvPr id="21" name="Group 20">
            <a:extLst>
              <a:ext uri="{FF2B5EF4-FFF2-40B4-BE49-F238E27FC236}">
                <a16:creationId xmlns:a16="http://schemas.microsoft.com/office/drawing/2014/main" id="{B7190789-790D-58E3-28D6-03D707758A58}"/>
              </a:ext>
            </a:extLst>
          </p:cNvPr>
          <p:cNvGrpSpPr/>
          <p:nvPr/>
        </p:nvGrpSpPr>
        <p:grpSpPr>
          <a:xfrm>
            <a:off x="649432" y="1402773"/>
            <a:ext cx="5715000" cy="5096741"/>
            <a:chOff x="850321" y="838200"/>
            <a:chExt cx="7988879" cy="6650180"/>
          </a:xfrm>
        </p:grpSpPr>
        <p:pic>
          <p:nvPicPr>
            <p:cNvPr id="9" name="Picture 8">
              <a:extLst>
                <a:ext uri="{FF2B5EF4-FFF2-40B4-BE49-F238E27FC236}">
                  <a16:creationId xmlns:a16="http://schemas.microsoft.com/office/drawing/2014/main" id="{62B19145-A9DF-9CA4-B6BF-D96241AD6839}"/>
                </a:ext>
              </a:extLst>
            </p:cNvPr>
            <p:cNvPicPr>
              <a:picLocks noChangeAspect="1"/>
            </p:cNvPicPr>
            <p:nvPr/>
          </p:nvPicPr>
          <p:blipFill>
            <a:blip r:embed="rId12"/>
            <a:stretch>
              <a:fillRect/>
            </a:stretch>
          </p:blipFill>
          <p:spPr>
            <a:xfrm>
              <a:off x="952500" y="914400"/>
              <a:ext cx="7772400" cy="6474049"/>
            </a:xfrm>
            <a:prstGeom prst="rect">
              <a:avLst/>
            </a:prstGeom>
          </p:spPr>
        </p:pic>
        <p:sp>
          <p:nvSpPr>
            <p:cNvPr id="11" name="Rectangle 10">
              <a:extLst>
                <a:ext uri="{FF2B5EF4-FFF2-40B4-BE49-F238E27FC236}">
                  <a16:creationId xmlns:a16="http://schemas.microsoft.com/office/drawing/2014/main" id="{351F105D-C687-7393-D699-DEB9C14C9684}"/>
                </a:ext>
              </a:extLst>
            </p:cNvPr>
            <p:cNvSpPr/>
            <p:nvPr/>
          </p:nvSpPr>
          <p:spPr>
            <a:xfrm>
              <a:off x="7010400" y="914400"/>
              <a:ext cx="1828800" cy="65151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FA56DF1-8CE1-A627-3564-633854B169DA}"/>
                </a:ext>
              </a:extLst>
            </p:cNvPr>
            <p:cNvSpPr/>
            <p:nvPr/>
          </p:nvSpPr>
          <p:spPr>
            <a:xfrm>
              <a:off x="2905989" y="5777344"/>
              <a:ext cx="5915891" cy="163137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A1982073-5162-764E-C033-ECC4F0F0601E}"/>
                </a:ext>
              </a:extLst>
            </p:cNvPr>
            <p:cNvSpPr/>
            <p:nvPr/>
          </p:nvSpPr>
          <p:spPr>
            <a:xfrm>
              <a:off x="850321" y="6915150"/>
              <a:ext cx="5915891" cy="57323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B044D740-301D-A949-1F5B-C67894A49C8E}"/>
                </a:ext>
              </a:extLst>
            </p:cNvPr>
            <p:cNvSpPr/>
            <p:nvPr/>
          </p:nvSpPr>
          <p:spPr>
            <a:xfrm>
              <a:off x="857249" y="5777344"/>
              <a:ext cx="457201" cy="117417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DE0F01A5-3BF5-9614-BB7B-6A4A2C254371}"/>
                </a:ext>
              </a:extLst>
            </p:cNvPr>
            <p:cNvSpPr/>
            <p:nvPr/>
          </p:nvSpPr>
          <p:spPr>
            <a:xfrm>
              <a:off x="878032" y="914401"/>
              <a:ext cx="152400" cy="552449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D32D132F-FDE1-20E4-D399-2CAA3C19B474}"/>
                </a:ext>
              </a:extLst>
            </p:cNvPr>
            <p:cNvSpPr/>
            <p:nvPr/>
          </p:nvSpPr>
          <p:spPr>
            <a:xfrm>
              <a:off x="987135" y="838200"/>
              <a:ext cx="6203374" cy="14374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Oval 21">
            <a:extLst>
              <a:ext uri="{FF2B5EF4-FFF2-40B4-BE49-F238E27FC236}">
                <a16:creationId xmlns:a16="http://schemas.microsoft.com/office/drawing/2014/main" id="{2EE8EBD5-6EF1-85F2-7B13-F568F22776E8}"/>
              </a:ext>
            </a:extLst>
          </p:cNvPr>
          <p:cNvSpPr/>
          <p:nvPr/>
        </p:nvSpPr>
        <p:spPr>
          <a:xfrm>
            <a:off x="748145" y="4836969"/>
            <a:ext cx="285750" cy="264968"/>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9A21BC22-4C2F-687F-BE2C-76CB22E702B8}"/>
              </a:ext>
            </a:extLst>
          </p:cNvPr>
          <p:cNvSpPr/>
          <p:nvPr/>
        </p:nvSpPr>
        <p:spPr>
          <a:xfrm>
            <a:off x="955964" y="5159086"/>
            <a:ext cx="1194954" cy="238991"/>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7552081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BABF2A68-C2CB-8272-2869-AB6A0036E5A1}"/>
              </a:ext>
            </a:extLst>
          </p:cNvPr>
          <p:cNvPicPr>
            <a:picLocks noChangeAspect="1"/>
          </p:cNvPicPr>
          <p:nvPr/>
        </p:nvPicPr>
        <p:blipFill>
          <a:blip r:embed="rId2"/>
          <a:stretch>
            <a:fillRect/>
          </a:stretch>
        </p:blipFill>
        <p:spPr>
          <a:xfrm>
            <a:off x="386196" y="1636567"/>
            <a:ext cx="5620770" cy="4612942"/>
          </a:xfrm>
          <a:prstGeom prst="rect">
            <a:avLst/>
          </a:prstGeom>
        </p:spPr>
      </p:pic>
      <p:sp>
        <p:nvSpPr>
          <p:cNvPr id="10" name="Rectangle 9">
            <a:extLst>
              <a:ext uri="{FF2B5EF4-FFF2-40B4-BE49-F238E27FC236}">
                <a16:creationId xmlns:a16="http://schemas.microsoft.com/office/drawing/2014/main" id="{045D6102-506A-CA2A-BFE9-F2F24634B5F3}"/>
              </a:ext>
            </a:extLst>
          </p:cNvPr>
          <p:cNvSpPr/>
          <p:nvPr/>
        </p:nvSpPr>
        <p:spPr>
          <a:xfrm>
            <a:off x="0" y="0"/>
            <a:ext cx="12192000" cy="6858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7B3393D-781F-11D8-C930-E92EBC7CE1EA}"/>
              </a:ext>
            </a:extLst>
          </p:cNvPr>
          <p:cNvSpPr/>
          <p:nvPr/>
        </p:nvSpPr>
        <p:spPr>
          <a:xfrm>
            <a:off x="0" y="6515099"/>
            <a:ext cx="12192000" cy="341489"/>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9079191F-A12F-3989-4119-07879E46D6CE}"/>
              </a:ext>
            </a:extLst>
          </p:cNvPr>
          <p:cNvSpPr txBox="1"/>
          <p:nvPr/>
        </p:nvSpPr>
        <p:spPr>
          <a:xfrm>
            <a:off x="152400" y="6547344"/>
            <a:ext cx="5829300" cy="276999"/>
          </a:xfrm>
          <a:prstGeom prst="rect">
            <a:avLst/>
          </a:prstGeom>
          <a:noFill/>
        </p:spPr>
        <p:txBody>
          <a:bodyPr wrap="square" rtlCol="0">
            <a:spAutoFit/>
          </a:bodyPr>
          <a:lstStyle/>
          <a:p>
            <a:r>
              <a:rPr lang="en-US" sz="1200" dirty="0">
                <a:solidFill>
                  <a:schemeClr val="bg1"/>
                </a:solidFill>
              </a:rPr>
              <a:t>Created by Shawn </a:t>
            </a:r>
            <a:r>
              <a:rPr lang="en-US" sz="1200" dirty="0" err="1">
                <a:solidFill>
                  <a:schemeClr val="bg1"/>
                </a:solidFill>
              </a:rPr>
              <a:t>Zernik</a:t>
            </a:r>
            <a:r>
              <a:rPr lang="en-US" sz="1200" dirty="0">
                <a:solidFill>
                  <a:schemeClr val="bg1"/>
                </a:solidFill>
              </a:rPr>
              <a:t> on 1/4/2024</a:t>
            </a:r>
          </a:p>
        </p:txBody>
      </p:sp>
      <p:sp>
        <p:nvSpPr>
          <p:cNvPr id="14" name="TextBox 13">
            <a:extLst>
              <a:ext uri="{FF2B5EF4-FFF2-40B4-BE49-F238E27FC236}">
                <a16:creationId xmlns:a16="http://schemas.microsoft.com/office/drawing/2014/main" id="{447D253E-B6D1-91B9-EEF9-C95B568E2B7B}"/>
              </a:ext>
            </a:extLst>
          </p:cNvPr>
          <p:cNvSpPr txBox="1"/>
          <p:nvPr/>
        </p:nvSpPr>
        <p:spPr>
          <a:xfrm>
            <a:off x="6096000" y="6547344"/>
            <a:ext cx="5943600" cy="276999"/>
          </a:xfrm>
          <a:prstGeom prst="rect">
            <a:avLst/>
          </a:prstGeom>
          <a:noFill/>
        </p:spPr>
        <p:txBody>
          <a:bodyPr wrap="square" rtlCol="0">
            <a:spAutoFit/>
          </a:bodyPr>
          <a:lstStyle/>
          <a:p>
            <a:pPr algn="r"/>
            <a:r>
              <a:rPr lang="en-US" sz="1200" dirty="0">
                <a:solidFill>
                  <a:schemeClr val="bg1"/>
                </a:solidFill>
              </a:rPr>
              <a:t>Slide </a:t>
            </a:r>
            <a:fld id="{6FA3485A-F454-114E-8FF0-4E63EF5BDB5A}" type="slidenum">
              <a:rPr lang="en-US" sz="1200" smtClean="0">
                <a:solidFill>
                  <a:schemeClr val="bg1"/>
                </a:solidFill>
              </a:rPr>
              <a:t>91</a:t>
            </a:fld>
            <a:endParaRPr lang="en-US" sz="1200" dirty="0">
              <a:solidFill>
                <a:schemeClr val="bg1"/>
              </a:solidFill>
            </a:endParaRPr>
          </a:p>
        </p:txBody>
      </p:sp>
      <p:sp>
        <p:nvSpPr>
          <p:cNvPr id="15" name="TextBox 14">
            <a:extLst>
              <a:ext uri="{FF2B5EF4-FFF2-40B4-BE49-F238E27FC236}">
                <a16:creationId xmlns:a16="http://schemas.microsoft.com/office/drawing/2014/main" id="{B0659C44-A5CF-346C-0C24-FFC9AD8A5067}"/>
              </a:ext>
            </a:extLst>
          </p:cNvPr>
          <p:cNvSpPr txBox="1"/>
          <p:nvPr/>
        </p:nvSpPr>
        <p:spPr>
          <a:xfrm>
            <a:off x="152400" y="114300"/>
            <a:ext cx="11887200" cy="461665"/>
          </a:xfrm>
          <a:prstGeom prst="rect">
            <a:avLst/>
          </a:prstGeom>
          <a:noFill/>
        </p:spPr>
        <p:txBody>
          <a:bodyPr wrap="square" rtlCol="0">
            <a:spAutoFit/>
          </a:bodyPr>
          <a:lstStyle/>
          <a:p>
            <a:r>
              <a:rPr lang="en-US" sz="2400" b="1" dirty="0">
                <a:solidFill>
                  <a:schemeClr val="bg1"/>
                </a:solidFill>
              </a:rPr>
              <a:t>Running Houston Message Board – VS Code – Launch</a:t>
            </a:r>
          </a:p>
        </p:txBody>
      </p:sp>
      <p:sp>
        <p:nvSpPr>
          <p:cNvPr id="2" name="TextBox 1">
            <a:extLst>
              <a:ext uri="{FF2B5EF4-FFF2-40B4-BE49-F238E27FC236}">
                <a16:creationId xmlns:a16="http://schemas.microsoft.com/office/drawing/2014/main" id="{39CF7BBF-ACA6-920E-9CBC-AFE87A0D82CD}"/>
              </a:ext>
            </a:extLst>
          </p:cNvPr>
          <p:cNvSpPr txBox="1"/>
          <p:nvPr/>
        </p:nvSpPr>
        <p:spPr>
          <a:xfrm>
            <a:off x="609600" y="914400"/>
            <a:ext cx="10972800" cy="646331"/>
          </a:xfrm>
          <a:prstGeom prst="rect">
            <a:avLst/>
          </a:prstGeom>
          <a:noFill/>
        </p:spPr>
        <p:txBody>
          <a:bodyPr wrap="square" rtlCol="0">
            <a:spAutoFit/>
          </a:bodyPr>
          <a:lstStyle/>
          <a:p>
            <a:r>
              <a:rPr lang="en-US" dirty="0"/>
              <a:t>In the files, there is a “.</a:t>
            </a:r>
            <a:r>
              <a:rPr lang="en-US" dirty="0" err="1"/>
              <a:t>vscode</a:t>
            </a:r>
            <a:r>
              <a:rPr lang="en-US" dirty="0"/>
              <a:t>” folder and a “</a:t>
            </a:r>
            <a:r>
              <a:rPr lang="en-US" dirty="0" err="1"/>
              <a:t>launch.json</a:t>
            </a:r>
            <a:r>
              <a:rPr lang="en-US" dirty="0"/>
              <a:t>” file.  This “</a:t>
            </a:r>
            <a:r>
              <a:rPr lang="en-US" dirty="0" err="1"/>
              <a:t>launch.json</a:t>
            </a:r>
            <a:r>
              <a:rPr lang="en-US" dirty="0"/>
              <a:t>” file has the command and settings to run and debug the application.  This also references the “build” task to be completed before running / debugging.</a:t>
            </a:r>
          </a:p>
        </p:txBody>
      </p:sp>
      <p:sp>
        <p:nvSpPr>
          <p:cNvPr id="9" name="Rectangle 8">
            <a:extLst>
              <a:ext uri="{FF2B5EF4-FFF2-40B4-BE49-F238E27FC236}">
                <a16:creationId xmlns:a16="http://schemas.microsoft.com/office/drawing/2014/main" id="{6B315CB7-5712-9860-5556-E57B6D530161}"/>
              </a:ext>
            </a:extLst>
          </p:cNvPr>
          <p:cNvSpPr/>
          <p:nvPr/>
        </p:nvSpPr>
        <p:spPr>
          <a:xfrm>
            <a:off x="869373" y="2363932"/>
            <a:ext cx="914400" cy="342900"/>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0179AFA7-FB13-69CE-3F93-13A9A84EC51B}"/>
              </a:ext>
            </a:extLst>
          </p:cNvPr>
          <p:cNvSpPr/>
          <p:nvPr/>
        </p:nvSpPr>
        <p:spPr>
          <a:xfrm>
            <a:off x="2563091" y="2904260"/>
            <a:ext cx="1371600" cy="109105"/>
          </a:xfrm>
          <a:prstGeom prst="rect">
            <a:avLst/>
          </a:prstGeom>
          <a:solidFill>
            <a:srgbClr val="FFFF00">
              <a:alpha val="32941"/>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a:extLst>
              <a:ext uri="{FF2B5EF4-FFF2-40B4-BE49-F238E27FC236}">
                <a16:creationId xmlns:a16="http://schemas.microsoft.com/office/drawing/2014/main" id="{A91BADAD-D83E-7B31-EA9C-9EBD346A012A}"/>
              </a:ext>
            </a:extLst>
          </p:cNvPr>
          <p:cNvSpPr txBox="1"/>
          <p:nvPr/>
        </p:nvSpPr>
        <p:spPr>
          <a:xfrm>
            <a:off x="7353300" y="2400300"/>
            <a:ext cx="3771900" cy="1200329"/>
          </a:xfrm>
          <a:prstGeom prst="rect">
            <a:avLst/>
          </a:prstGeom>
          <a:noFill/>
        </p:spPr>
        <p:txBody>
          <a:bodyPr wrap="square" rtlCol="0">
            <a:spAutoFit/>
          </a:bodyPr>
          <a:lstStyle/>
          <a:p>
            <a:r>
              <a:rPr lang="en-US" dirty="0"/>
              <a:t>The “dotnet build” tasks is defined in the “</a:t>
            </a:r>
            <a:r>
              <a:rPr lang="en-US" dirty="0" err="1"/>
              <a:t>tasks.json</a:t>
            </a:r>
            <a:r>
              <a:rPr lang="en-US" dirty="0"/>
              <a:t>” in the “.</a:t>
            </a:r>
            <a:r>
              <a:rPr lang="en-US" dirty="0" err="1"/>
              <a:t>vscode</a:t>
            </a:r>
            <a:r>
              <a:rPr lang="en-US" dirty="0"/>
              <a:t>” folder.  This tells VS Code how to build the application.</a:t>
            </a:r>
          </a:p>
        </p:txBody>
      </p:sp>
      <p:pic>
        <p:nvPicPr>
          <p:cNvPr id="19" name="Picture 18">
            <a:extLst>
              <a:ext uri="{FF2B5EF4-FFF2-40B4-BE49-F238E27FC236}">
                <a16:creationId xmlns:a16="http://schemas.microsoft.com/office/drawing/2014/main" id="{380229F8-03B9-6E95-A5DC-DC5A7B9D1BC5}"/>
              </a:ext>
            </a:extLst>
          </p:cNvPr>
          <p:cNvPicPr>
            <a:picLocks noChangeAspect="1"/>
          </p:cNvPicPr>
          <p:nvPr/>
        </p:nvPicPr>
        <p:blipFill>
          <a:blip r:embed="rId3"/>
          <a:stretch>
            <a:fillRect/>
          </a:stretch>
        </p:blipFill>
        <p:spPr>
          <a:xfrm>
            <a:off x="7124700" y="4114800"/>
            <a:ext cx="4114800" cy="1894114"/>
          </a:xfrm>
          <a:prstGeom prst="rect">
            <a:avLst/>
          </a:prstGeom>
        </p:spPr>
      </p:pic>
    </p:spTree>
    <p:extLst>
      <p:ext uri="{BB962C8B-B14F-4D97-AF65-F5344CB8AC3E}">
        <p14:creationId xmlns:p14="http://schemas.microsoft.com/office/powerpoint/2010/main" val="155637770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182E32A-4DB3-CB42-CA38-DF8A82F5390B}"/>
              </a:ext>
            </a:extLst>
          </p:cNvPr>
          <p:cNvPicPr>
            <a:picLocks noChangeAspect="1"/>
          </p:cNvPicPr>
          <p:nvPr/>
        </p:nvPicPr>
        <p:blipFill>
          <a:blip r:embed="rId2"/>
          <a:stretch>
            <a:fillRect/>
          </a:stretch>
        </p:blipFill>
        <p:spPr>
          <a:xfrm>
            <a:off x="386196" y="1636567"/>
            <a:ext cx="5620770" cy="4612942"/>
          </a:xfrm>
          <a:prstGeom prst="rect">
            <a:avLst/>
          </a:prstGeom>
        </p:spPr>
      </p:pic>
      <p:sp>
        <p:nvSpPr>
          <p:cNvPr id="10" name="Rectangle 9">
            <a:extLst>
              <a:ext uri="{FF2B5EF4-FFF2-40B4-BE49-F238E27FC236}">
                <a16:creationId xmlns:a16="http://schemas.microsoft.com/office/drawing/2014/main" id="{045D6102-506A-CA2A-BFE9-F2F24634B5F3}"/>
              </a:ext>
            </a:extLst>
          </p:cNvPr>
          <p:cNvSpPr/>
          <p:nvPr/>
        </p:nvSpPr>
        <p:spPr>
          <a:xfrm>
            <a:off x="0" y="0"/>
            <a:ext cx="12192000" cy="6858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7B3393D-781F-11D8-C930-E92EBC7CE1EA}"/>
              </a:ext>
            </a:extLst>
          </p:cNvPr>
          <p:cNvSpPr/>
          <p:nvPr/>
        </p:nvSpPr>
        <p:spPr>
          <a:xfrm>
            <a:off x="0" y="6515099"/>
            <a:ext cx="12192000" cy="341489"/>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9079191F-A12F-3989-4119-07879E46D6CE}"/>
              </a:ext>
            </a:extLst>
          </p:cNvPr>
          <p:cNvSpPr txBox="1"/>
          <p:nvPr/>
        </p:nvSpPr>
        <p:spPr>
          <a:xfrm>
            <a:off x="152400" y="6547344"/>
            <a:ext cx="5829300" cy="276999"/>
          </a:xfrm>
          <a:prstGeom prst="rect">
            <a:avLst/>
          </a:prstGeom>
          <a:noFill/>
        </p:spPr>
        <p:txBody>
          <a:bodyPr wrap="square" rtlCol="0">
            <a:spAutoFit/>
          </a:bodyPr>
          <a:lstStyle/>
          <a:p>
            <a:r>
              <a:rPr lang="en-US" sz="1200" dirty="0">
                <a:solidFill>
                  <a:schemeClr val="bg1"/>
                </a:solidFill>
              </a:rPr>
              <a:t>Created by Shawn </a:t>
            </a:r>
            <a:r>
              <a:rPr lang="en-US" sz="1200" dirty="0" err="1">
                <a:solidFill>
                  <a:schemeClr val="bg1"/>
                </a:solidFill>
              </a:rPr>
              <a:t>Zernik</a:t>
            </a:r>
            <a:r>
              <a:rPr lang="en-US" sz="1200" dirty="0">
                <a:solidFill>
                  <a:schemeClr val="bg1"/>
                </a:solidFill>
              </a:rPr>
              <a:t> on 1/4/2024</a:t>
            </a:r>
          </a:p>
        </p:txBody>
      </p:sp>
      <p:sp>
        <p:nvSpPr>
          <p:cNvPr id="14" name="TextBox 13">
            <a:extLst>
              <a:ext uri="{FF2B5EF4-FFF2-40B4-BE49-F238E27FC236}">
                <a16:creationId xmlns:a16="http://schemas.microsoft.com/office/drawing/2014/main" id="{447D253E-B6D1-91B9-EEF9-C95B568E2B7B}"/>
              </a:ext>
            </a:extLst>
          </p:cNvPr>
          <p:cNvSpPr txBox="1"/>
          <p:nvPr/>
        </p:nvSpPr>
        <p:spPr>
          <a:xfrm>
            <a:off x="6096000" y="6547344"/>
            <a:ext cx="5943600" cy="276999"/>
          </a:xfrm>
          <a:prstGeom prst="rect">
            <a:avLst/>
          </a:prstGeom>
          <a:noFill/>
        </p:spPr>
        <p:txBody>
          <a:bodyPr wrap="square" rtlCol="0">
            <a:spAutoFit/>
          </a:bodyPr>
          <a:lstStyle/>
          <a:p>
            <a:pPr algn="r"/>
            <a:r>
              <a:rPr lang="en-US" sz="1200" dirty="0">
                <a:solidFill>
                  <a:schemeClr val="bg1"/>
                </a:solidFill>
              </a:rPr>
              <a:t>Slide </a:t>
            </a:r>
            <a:fld id="{6FA3485A-F454-114E-8FF0-4E63EF5BDB5A}" type="slidenum">
              <a:rPr lang="en-US" sz="1200" smtClean="0">
                <a:solidFill>
                  <a:schemeClr val="bg1"/>
                </a:solidFill>
              </a:rPr>
              <a:t>92</a:t>
            </a:fld>
            <a:endParaRPr lang="en-US" sz="1200" dirty="0">
              <a:solidFill>
                <a:schemeClr val="bg1"/>
              </a:solidFill>
            </a:endParaRPr>
          </a:p>
        </p:txBody>
      </p:sp>
      <p:sp>
        <p:nvSpPr>
          <p:cNvPr id="15" name="TextBox 14">
            <a:extLst>
              <a:ext uri="{FF2B5EF4-FFF2-40B4-BE49-F238E27FC236}">
                <a16:creationId xmlns:a16="http://schemas.microsoft.com/office/drawing/2014/main" id="{B0659C44-A5CF-346C-0C24-FFC9AD8A5067}"/>
              </a:ext>
            </a:extLst>
          </p:cNvPr>
          <p:cNvSpPr txBox="1"/>
          <p:nvPr/>
        </p:nvSpPr>
        <p:spPr>
          <a:xfrm>
            <a:off x="152400" y="114300"/>
            <a:ext cx="11887200" cy="461665"/>
          </a:xfrm>
          <a:prstGeom prst="rect">
            <a:avLst/>
          </a:prstGeom>
          <a:noFill/>
        </p:spPr>
        <p:txBody>
          <a:bodyPr wrap="square" rtlCol="0">
            <a:spAutoFit/>
          </a:bodyPr>
          <a:lstStyle/>
          <a:p>
            <a:r>
              <a:rPr lang="en-US" sz="2400" b="1" dirty="0">
                <a:solidFill>
                  <a:schemeClr val="bg1"/>
                </a:solidFill>
              </a:rPr>
              <a:t>Running Houston Message Board – VS Code – Launch</a:t>
            </a:r>
          </a:p>
        </p:txBody>
      </p:sp>
      <p:sp>
        <p:nvSpPr>
          <p:cNvPr id="9" name="Rectangle 8">
            <a:extLst>
              <a:ext uri="{FF2B5EF4-FFF2-40B4-BE49-F238E27FC236}">
                <a16:creationId xmlns:a16="http://schemas.microsoft.com/office/drawing/2014/main" id="{6B315CB7-5712-9860-5556-E57B6D530161}"/>
              </a:ext>
            </a:extLst>
          </p:cNvPr>
          <p:cNvSpPr/>
          <p:nvPr/>
        </p:nvSpPr>
        <p:spPr>
          <a:xfrm>
            <a:off x="905741" y="2358737"/>
            <a:ext cx="914400" cy="342900"/>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0179AFA7-FB13-69CE-3F93-13A9A84EC51B}"/>
              </a:ext>
            </a:extLst>
          </p:cNvPr>
          <p:cNvSpPr/>
          <p:nvPr/>
        </p:nvSpPr>
        <p:spPr>
          <a:xfrm>
            <a:off x="2639291" y="3190009"/>
            <a:ext cx="3106882" cy="280555"/>
          </a:xfrm>
          <a:prstGeom prst="rect">
            <a:avLst/>
          </a:prstGeom>
          <a:solidFill>
            <a:srgbClr val="FFFF00">
              <a:alpha val="32941"/>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CA6FC93F-3BD2-9290-1A29-E7E18D6DDC8E}"/>
              </a:ext>
            </a:extLst>
          </p:cNvPr>
          <p:cNvSpPr txBox="1"/>
          <p:nvPr/>
        </p:nvSpPr>
        <p:spPr>
          <a:xfrm>
            <a:off x="7187046" y="2940627"/>
            <a:ext cx="3429000" cy="923330"/>
          </a:xfrm>
          <a:prstGeom prst="rect">
            <a:avLst/>
          </a:prstGeom>
          <a:noFill/>
        </p:spPr>
        <p:txBody>
          <a:bodyPr wrap="square" rtlCol="0">
            <a:spAutoFit/>
          </a:bodyPr>
          <a:lstStyle/>
          <a:p>
            <a:r>
              <a:rPr lang="en-US" dirty="0"/>
              <a:t>We can configure the environment variable for the DB connection string.</a:t>
            </a:r>
          </a:p>
        </p:txBody>
      </p:sp>
    </p:spTree>
    <p:extLst>
      <p:ext uri="{BB962C8B-B14F-4D97-AF65-F5344CB8AC3E}">
        <p14:creationId xmlns:p14="http://schemas.microsoft.com/office/powerpoint/2010/main" val="266202290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182E32A-4DB3-CB42-CA38-DF8A82F5390B}"/>
              </a:ext>
            </a:extLst>
          </p:cNvPr>
          <p:cNvPicPr>
            <a:picLocks noChangeAspect="1"/>
          </p:cNvPicPr>
          <p:nvPr/>
        </p:nvPicPr>
        <p:blipFill>
          <a:blip r:embed="rId2"/>
          <a:stretch>
            <a:fillRect/>
          </a:stretch>
        </p:blipFill>
        <p:spPr>
          <a:xfrm>
            <a:off x="386196" y="1636567"/>
            <a:ext cx="5620770" cy="4612942"/>
          </a:xfrm>
          <a:prstGeom prst="rect">
            <a:avLst/>
          </a:prstGeom>
        </p:spPr>
      </p:pic>
      <p:sp>
        <p:nvSpPr>
          <p:cNvPr id="10" name="Rectangle 9">
            <a:extLst>
              <a:ext uri="{FF2B5EF4-FFF2-40B4-BE49-F238E27FC236}">
                <a16:creationId xmlns:a16="http://schemas.microsoft.com/office/drawing/2014/main" id="{045D6102-506A-CA2A-BFE9-F2F24634B5F3}"/>
              </a:ext>
            </a:extLst>
          </p:cNvPr>
          <p:cNvSpPr/>
          <p:nvPr/>
        </p:nvSpPr>
        <p:spPr>
          <a:xfrm>
            <a:off x="0" y="0"/>
            <a:ext cx="12192000" cy="6858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7B3393D-781F-11D8-C930-E92EBC7CE1EA}"/>
              </a:ext>
            </a:extLst>
          </p:cNvPr>
          <p:cNvSpPr/>
          <p:nvPr/>
        </p:nvSpPr>
        <p:spPr>
          <a:xfrm>
            <a:off x="0" y="6515099"/>
            <a:ext cx="12192000" cy="341489"/>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9079191F-A12F-3989-4119-07879E46D6CE}"/>
              </a:ext>
            </a:extLst>
          </p:cNvPr>
          <p:cNvSpPr txBox="1"/>
          <p:nvPr/>
        </p:nvSpPr>
        <p:spPr>
          <a:xfrm>
            <a:off x="152400" y="6547344"/>
            <a:ext cx="5829300" cy="276999"/>
          </a:xfrm>
          <a:prstGeom prst="rect">
            <a:avLst/>
          </a:prstGeom>
          <a:noFill/>
        </p:spPr>
        <p:txBody>
          <a:bodyPr wrap="square" rtlCol="0">
            <a:spAutoFit/>
          </a:bodyPr>
          <a:lstStyle/>
          <a:p>
            <a:r>
              <a:rPr lang="en-US" sz="1200" dirty="0">
                <a:solidFill>
                  <a:schemeClr val="bg1"/>
                </a:solidFill>
              </a:rPr>
              <a:t>Created by Shawn </a:t>
            </a:r>
            <a:r>
              <a:rPr lang="en-US" sz="1200" dirty="0" err="1">
                <a:solidFill>
                  <a:schemeClr val="bg1"/>
                </a:solidFill>
              </a:rPr>
              <a:t>Zernik</a:t>
            </a:r>
            <a:r>
              <a:rPr lang="en-US" sz="1200" dirty="0">
                <a:solidFill>
                  <a:schemeClr val="bg1"/>
                </a:solidFill>
              </a:rPr>
              <a:t> on 1/4/2024</a:t>
            </a:r>
          </a:p>
        </p:txBody>
      </p:sp>
      <p:sp>
        <p:nvSpPr>
          <p:cNvPr id="14" name="TextBox 13">
            <a:extLst>
              <a:ext uri="{FF2B5EF4-FFF2-40B4-BE49-F238E27FC236}">
                <a16:creationId xmlns:a16="http://schemas.microsoft.com/office/drawing/2014/main" id="{447D253E-B6D1-91B9-EEF9-C95B568E2B7B}"/>
              </a:ext>
            </a:extLst>
          </p:cNvPr>
          <p:cNvSpPr txBox="1"/>
          <p:nvPr/>
        </p:nvSpPr>
        <p:spPr>
          <a:xfrm>
            <a:off x="6096000" y="6547344"/>
            <a:ext cx="5943600" cy="276999"/>
          </a:xfrm>
          <a:prstGeom prst="rect">
            <a:avLst/>
          </a:prstGeom>
          <a:noFill/>
        </p:spPr>
        <p:txBody>
          <a:bodyPr wrap="square" rtlCol="0">
            <a:spAutoFit/>
          </a:bodyPr>
          <a:lstStyle/>
          <a:p>
            <a:pPr algn="r"/>
            <a:r>
              <a:rPr lang="en-US" sz="1200" dirty="0">
                <a:solidFill>
                  <a:schemeClr val="bg1"/>
                </a:solidFill>
              </a:rPr>
              <a:t>Slide </a:t>
            </a:r>
            <a:fld id="{6FA3485A-F454-114E-8FF0-4E63EF5BDB5A}" type="slidenum">
              <a:rPr lang="en-US" sz="1200" smtClean="0">
                <a:solidFill>
                  <a:schemeClr val="bg1"/>
                </a:solidFill>
              </a:rPr>
              <a:t>93</a:t>
            </a:fld>
            <a:endParaRPr lang="en-US" sz="1200" dirty="0">
              <a:solidFill>
                <a:schemeClr val="bg1"/>
              </a:solidFill>
            </a:endParaRPr>
          </a:p>
        </p:txBody>
      </p:sp>
      <p:sp>
        <p:nvSpPr>
          <p:cNvPr id="15" name="TextBox 14">
            <a:extLst>
              <a:ext uri="{FF2B5EF4-FFF2-40B4-BE49-F238E27FC236}">
                <a16:creationId xmlns:a16="http://schemas.microsoft.com/office/drawing/2014/main" id="{B0659C44-A5CF-346C-0C24-FFC9AD8A5067}"/>
              </a:ext>
            </a:extLst>
          </p:cNvPr>
          <p:cNvSpPr txBox="1"/>
          <p:nvPr/>
        </p:nvSpPr>
        <p:spPr>
          <a:xfrm>
            <a:off x="152400" y="114300"/>
            <a:ext cx="11887200" cy="461665"/>
          </a:xfrm>
          <a:prstGeom prst="rect">
            <a:avLst/>
          </a:prstGeom>
          <a:noFill/>
        </p:spPr>
        <p:txBody>
          <a:bodyPr wrap="square" rtlCol="0">
            <a:spAutoFit/>
          </a:bodyPr>
          <a:lstStyle/>
          <a:p>
            <a:r>
              <a:rPr lang="en-US" sz="2400" b="1" dirty="0">
                <a:solidFill>
                  <a:schemeClr val="bg1"/>
                </a:solidFill>
              </a:rPr>
              <a:t>Running Houston Message Board – VS Code – Launch</a:t>
            </a:r>
          </a:p>
        </p:txBody>
      </p:sp>
      <p:sp>
        <p:nvSpPr>
          <p:cNvPr id="9" name="Rectangle 8">
            <a:extLst>
              <a:ext uri="{FF2B5EF4-FFF2-40B4-BE49-F238E27FC236}">
                <a16:creationId xmlns:a16="http://schemas.microsoft.com/office/drawing/2014/main" id="{6B315CB7-5712-9860-5556-E57B6D530161}"/>
              </a:ext>
            </a:extLst>
          </p:cNvPr>
          <p:cNvSpPr/>
          <p:nvPr/>
        </p:nvSpPr>
        <p:spPr>
          <a:xfrm>
            <a:off x="905741" y="2358737"/>
            <a:ext cx="914400" cy="342900"/>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0179AFA7-FB13-69CE-3F93-13A9A84EC51B}"/>
              </a:ext>
            </a:extLst>
          </p:cNvPr>
          <p:cNvSpPr/>
          <p:nvPr/>
        </p:nvSpPr>
        <p:spPr>
          <a:xfrm>
            <a:off x="2639292" y="2997776"/>
            <a:ext cx="2836718" cy="124691"/>
          </a:xfrm>
          <a:prstGeom prst="rect">
            <a:avLst/>
          </a:prstGeom>
          <a:solidFill>
            <a:srgbClr val="FFFF00">
              <a:alpha val="32941"/>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CA6FC93F-3BD2-9290-1A29-E7E18D6DDC8E}"/>
              </a:ext>
            </a:extLst>
          </p:cNvPr>
          <p:cNvSpPr txBox="1"/>
          <p:nvPr/>
        </p:nvSpPr>
        <p:spPr>
          <a:xfrm>
            <a:off x="7353300" y="2514600"/>
            <a:ext cx="3429000" cy="2308324"/>
          </a:xfrm>
          <a:prstGeom prst="rect">
            <a:avLst/>
          </a:prstGeom>
          <a:noFill/>
        </p:spPr>
        <p:txBody>
          <a:bodyPr wrap="square" rtlCol="0">
            <a:spAutoFit/>
          </a:bodyPr>
          <a:lstStyle/>
          <a:p>
            <a:r>
              <a:rPr lang="en-US" dirty="0"/>
              <a:t>This is what should be ran once the build is completed.</a:t>
            </a:r>
          </a:p>
          <a:p>
            <a:endParaRPr lang="en-US" dirty="0"/>
          </a:p>
          <a:p>
            <a:r>
              <a:rPr lang="en-US" dirty="0"/>
              <a:t>For more details on debugging, read the documentation:</a:t>
            </a:r>
            <a:br>
              <a:rPr lang="en-US" dirty="0"/>
            </a:br>
            <a:br>
              <a:rPr lang="en-US" dirty="0"/>
            </a:br>
            <a:r>
              <a:rPr lang="en-US" dirty="0">
                <a:hlinkClick r:id="rId3"/>
              </a:rPr>
              <a:t>https://code.visualstudio.com/docs/editor/debugging</a:t>
            </a:r>
            <a:endParaRPr lang="en-US" dirty="0"/>
          </a:p>
        </p:txBody>
      </p:sp>
    </p:spTree>
    <p:extLst>
      <p:ext uri="{BB962C8B-B14F-4D97-AF65-F5344CB8AC3E}">
        <p14:creationId xmlns:p14="http://schemas.microsoft.com/office/powerpoint/2010/main" val="213533333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B663AB39-F4D4-002D-0DB4-205B936C8A5D}"/>
              </a:ext>
            </a:extLst>
          </p:cNvPr>
          <p:cNvPicPr>
            <a:picLocks noChangeAspect="1"/>
          </p:cNvPicPr>
          <p:nvPr/>
        </p:nvPicPr>
        <p:blipFill>
          <a:blip r:embed="rId3"/>
          <a:stretch>
            <a:fillRect/>
          </a:stretch>
        </p:blipFill>
        <p:spPr>
          <a:xfrm>
            <a:off x="394852" y="815279"/>
            <a:ext cx="6904759" cy="5616127"/>
          </a:xfrm>
          <a:prstGeom prst="rect">
            <a:avLst/>
          </a:prstGeom>
        </p:spPr>
      </p:pic>
      <p:sp>
        <p:nvSpPr>
          <p:cNvPr id="10" name="Rectangle 9">
            <a:extLst>
              <a:ext uri="{FF2B5EF4-FFF2-40B4-BE49-F238E27FC236}">
                <a16:creationId xmlns:a16="http://schemas.microsoft.com/office/drawing/2014/main" id="{045D6102-506A-CA2A-BFE9-F2F24634B5F3}"/>
              </a:ext>
            </a:extLst>
          </p:cNvPr>
          <p:cNvSpPr/>
          <p:nvPr/>
        </p:nvSpPr>
        <p:spPr>
          <a:xfrm>
            <a:off x="0" y="0"/>
            <a:ext cx="12192000" cy="6858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7B3393D-781F-11D8-C930-E92EBC7CE1EA}"/>
              </a:ext>
            </a:extLst>
          </p:cNvPr>
          <p:cNvSpPr/>
          <p:nvPr/>
        </p:nvSpPr>
        <p:spPr>
          <a:xfrm>
            <a:off x="0" y="6515099"/>
            <a:ext cx="12192000" cy="341489"/>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9079191F-A12F-3989-4119-07879E46D6CE}"/>
              </a:ext>
            </a:extLst>
          </p:cNvPr>
          <p:cNvSpPr txBox="1"/>
          <p:nvPr/>
        </p:nvSpPr>
        <p:spPr>
          <a:xfrm>
            <a:off x="152400" y="6547344"/>
            <a:ext cx="5829300" cy="276999"/>
          </a:xfrm>
          <a:prstGeom prst="rect">
            <a:avLst/>
          </a:prstGeom>
          <a:noFill/>
        </p:spPr>
        <p:txBody>
          <a:bodyPr wrap="square" rtlCol="0">
            <a:spAutoFit/>
          </a:bodyPr>
          <a:lstStyle/>
          <a:p>
            <a:r>
              <a:rPr lang="en-US" sz="1200" dirty="0">
                <a:solidFill>
                  <a:schemeClr val="bg1"/>
                </a:solidFill>
              </a:rPr>
              <a:t>Created by Shawn </a:t>
            </a:r>
            <a:r>
              <a:rPr lang="en-US" sz="1200" dirty="0" err="1">
                <a:solidFill>
                  <a:schemeClr val="bg1"/>
                </a:solidFill>
              </a:rPr>
              <a:t>Zernik</a:t>
            </a:r>
            <a:r>
              <a:rPr lang="en-US" sz="1200" dirty="0">
                <a:solidFill>
                  <a:schemeClr val="bg1"/>
                </a:solidFill>
              </a:rPr>
              <a:t> on 1/4/2024</a:t>
            </a:r>
          </a:p>
        </p:txBody>
      </p:sp>
      <p:sp>
        <p:nvSpPr>
          <p:cNvPr id="14" name="TextBox 13">
            <a:extLst>
              <a:ext uri="{FF2B5EF4-FFF2-40B4-BE49-F238E27FC236}">
                <a16:creationId xmlns:a16="http://schemas.microsoft.com/office/drawing/2014/main" id="{447D253E-B6D1-91B9-EEF9-C95B568E2B7B}"/>
              </a:ext>
            </a:extLst>
          </p:cNvPr>
          <p:cNvSpPr txBox="1"/>
          <p:nvPr/>
        </p:nvSpPr>
        <p:spPr>
          <a:xfrm>
            <a:off x="6096000" y="6547344"/>
            <a:ext cx="5943600" cy="276999"/>
          </a:xfrm>
          <a:prstGeom prst="rect">
            <a:avLst/>
          </a:prstGeom>
          <a:noFill/>
        </p:spPr>
        <p:txBody>
          <a:bodyPr wrap="square" rtlCol="0">
            <a:spAutoFit/>
          </a:bodyPr>
          <a:lstStyle/>
          <a:p>
            <a:pPr algn="r"/>
            <a:r>
              <a:rPr lang="en-US" sz="1200" dirty="0">
                <a:solidFill>
                  <a:schemeClr val="bg1"/>
                </a:solidFill>
              </a:rPr>
              <a:t>Slide </a:t>
            </a:r>
            <a:fld id="{6FA3485A-F454-114E-8FF0-4E63EF5BDB5A}" type="slidenum">
              <a:rPr lang="en-US" sz="1200" smtClean="0">
                <a:solidFill>
                  <a:schemeClr val="bg1"/>
                </a:solidFill>
              </a:rPr>
              <a:t>94</a:t>
            </a:fld>
            <a:endParaRPr lang="en-US" sz="1200" dirty="0">
              <a:solidFill>
                <a:schemeClr val="bg1"/>
              </a:solidFill>
            </a:endParaRPr>
          </a:p>
        </p:txBody>
      </p:sp>
      <p:sp>
        <p:nvSpPr>
          <p:cNvPr id="15" name="TextBox 14">
            <a:extLst>
              <a:ext uri="{FF2B5EF4-FFF2-40B4-BE49-F238E27FC236}">
                <a16:creationId xmlns:a16="http://schemas.microsoft.com/office/drawing/2014/main" id="{B0659C44-A5CF-346C-0C24-FFC9AD8A5067}"/>
              </a:ext>
            </a:extLst>
          </p:cNvPr>
          <p:cNvSpPr txBox="1"/>
          <p:nvPr/>
        </p:nvSpPr>
        <p:spPr>
          <a:xfrm>
            <a:off x="152400" y="114300"/>
            <a:ext cx="11887200" cy="461665"/>
          </a:xfrm>
          <a:prstGeom prst="rect">
            <a:avLst/>
          </a:prstGeom>
          <a:noFill/>
        </p:spPr>
        <p:txBody>
          <a:bodyPr wrap="square" rtlCol="0">
            <a:spAutoFit/>
          </a:bodyPr>
          <a:lstStyle/>
          <a:p>
            <a:r>
              <a:rPr lang="en-US" sz="2400" b="1" dirty="0">
                <a:solidFill>
                  <a:schemeClr val="bg1"/>
                </a:solidFill>
              </a:rPr>
              <a:t>Running Houston Message Board – VS Code – Launch</a:t>
            </a:r>
          </a:p>
        </p:txBody>
      </p:sp>
      <p:sp>
        <p:nvSpPr>
          <p:cNvPr id="5" name="Oval 4">
            <a:extLst>
              <a:ext uri="{FF2B5EF4-FFF2-40B4-BE49-F238E27FC236}">
                <a16:creationId xmlns:a16="http://schemas.microsoft.com/office/drawing/2014/main" id="{3A668630-B674-0250-1571-180C31B578D4}"/>
              </a:ext>
            </a:extLst>
          </p:cNvPr>
          <p:cNvSpPr/>
          <p:nvPr/>
        </p:nvSpPr>
        <p:spPr>
          <a:xfrm>
            <a:off x="566305" y="2098964"/>
            <a:ext cx="379268" cy="374072"/>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2EE7E652-0F27-2DDE-A8E0-21581B37770B}"/>
              </a:ext>
            </a:extLst>
          </p:cNvPr>
          <p:cNvSpPr/>
          <p:nvPr/>
        </p:nvSpPr>
        <p:spPr>
          <a:xfrm>
            <a:off x="962891" y="1144732"/>
            <a:ext cx="379268" cy="374072"/>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511C5DBB-1A55-91DD-E46B-18191B91FF32}"/>
              </a:ext>
            </a:extLst>
          </p:cNvPr>
          <p:cNvSpPr txBox="1"/>
          <p:nvPr/>
        </p:nvSpPr>
        <p:spPr>
          <a:xfrm>
            <a:off x="935182" y="2109354"/>
            <a:ext cx="301686" cy="369332"/>
          </a:xfrm>
          <a:prstGeom prst="rect">
            <a:avLst/>
          </a:prstGeom>
          <a:noFill/>
        </p:spPr>
        <p:txBody>
          <a:bodyPr wrap="none" rtlCol="0">
            <a:spAutoFit/>
          </a:bodyPr>
          <a:lstStyle/>
          <a:p>
            <a:r>
              <a:rPr lang="en-US" dirty="0">
                <a:solidFill>
                  <a:srgbClr val="FF0000"/>
                </a:solidFill>
              </a:rPr>
              <a:t>1</a:t>
            </a:r>
          </a:p>
        </p:txBody>
      </p:sp>
      <p:sp>
        <p:nvSpPr>
          <p:cNvPr id="8" name="TextBox 7">
            <a:extLst>
              <a:ext uri="{FF2B5EF4-FFF2-40B4-BE49-F238E27FC236}">
                <a16:creationId xmlns:a16="http://schemas.microsoft.com/office/drawing/2014/main" id="{905E39D1-1F10-7DC5-4749-843248EDC134}"/>
              </a:ext>
            </a:extLst>
          </p:cNvPr>
          <p:cNvSpPr txBox="1"/>
          <p:nvPr/>
        </p:nvSpPr>
        <p:spPr>
          <a:xfrm>
            <a:off x="1272887" y="1335232"/>
            <a:ext cx="301686" cy="369332"/>
          </a:xfrm>
          <a:prstGeom prst="rect">
            <a:avLst/>
          </a:prstGeom>
          <a:noFill/>
        </p:spPr>
        <p:txBody>
          <a:bodyPr wrap="none" rtlCol="0">
            <a:spAutoFit/>
          </a:bodyPr>
          <a:lstStyle/>
          <a:p>
            <a:r>
              <a:rPr lang="en-US" dirty="0">
                <a:solidFill>
                  <a:srgbClr val="FF0000"/>
                </a:solidFill>
              </a:rPr>
              <a:t>2</a:t>
            </a:r>
          </a:p>
        </p:txBody>
      </p:sp>
      <p:pic>
        <p:nvPicPr>
          <p:cNvPr id="20" name="Picture 19">
            <a:extLst>
              <a:ext uri="{FF2B5EF4-FFF2-40B4-BE49-F238E27FC236}">
                <a16:creationId xmlns:a16="http://schemas.microsoft.com/office/drawing/2014/main" id="{307F53E3-CFB1-C77A-748D-D85520E5F726}"/>
              </a:ext>
            </a:extLst>
          </p:cNvPr>
          <p:cNvPicPr>
            <a:picLocks noChangeAspect="1"/>
          </p:cNvPicPr>
          <p:nvPr/>
        </p:nvPicPr>
        <p:blipFill>
          <a:blip r:embed="rId4"/>
          <a:stretch>
            <a:fillRect/>
          </a:stretch>
        </p:blipFill>
        <p:spPr>
          <a:xfrm>
            <a:off x="6177396" y="1359646"/>
            <a:ext cx="5630668" cy="5108693"/>
          </a:xfrm>
          <a:prstGeom prst="rect">
            <a:avLst/>
          </a:prstGeom>
        </p:spPr>
      </p:pic>
      <p:sp>
        <p:nvSpPr>
          <p:cNvPr id="21" name="Right Arrow 20">
            <a:extLst>
              <a:ext uri="{FF2B5EF4-FFF2-40B4-BE49-F238E27FC236}">
                <a16:creationId xmlns:a16="http://schemas.microsoft.com/office/drawing/2014/main" id="{CF77FED4-CBCA-22D5-75EF-6946D19509C9}"/>
              </a:ext>
            </a:extLst>
          </p:cNvPr>
          <p:cNvSpPr/>
          <p:nvPr/>
        </p:nvSpPr>
        <p:spPr>
          <a:xfrm rot="646649">
            <a:off x="2430680" y="1855920"/>
            <a:ext cx="3676821" cy="566304"/>
          </a:xfrm>
          <a:prstGeom prst="righ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49945BD4-2AFF-E0AC-AEF4-1E11DA8DC5FA}"/>
              </a:ext>
            </a:extLst>
          </p:cNvPr>
          <p:cNvSpPr txBox="1"/>
          <p:nvPr/>
        </p:nvSpPr>
        <p:spPr>
          <a:xfrm>
            <a:off x="8146473" y="2769178"/>
            <a:ext cx="2951018" cy="3139321"/>
          </a:xfrm>
          <a:prstGeom prst="rect">
            <a:avLst/>
          </a:prstGeom>
          <a:noFill/>
        </p:spPr>
        <p:txBody>
          <a:bodyPr wrap="square" rtlCol="0">
            <a:spAutoFit/>
          </a:bodyPr>
          <a:lstStyle/>
          <a:p>
            <a:pPr marL="342900" indent="-342900">
              <a:buAutoNum type="arabicParenR"/>
            </a:pPr>
            <a:r>
              <a:rPr lang="en-US" dirty="0">
                <a:solidFill>
                  <a:srgbClr val="FF0000"/>
                </a:solidFill>
              </a:rPr>
              <a:t>Go to the “debug” button on the right</a:t>
            </a:r>
          </a:p>
          <a:p>
            <a:pPr marL="342900" indent="-342900">
              <a:buAutoNum type="arabicParenR"/>
            </a:pPr>
            <a:endParaRPr lang="en-US" dirty="0">
              <a:solidFill>
                <a:srgbClr val="FF0000"/>
              </a:solidFill>
            </a:endParaRPr>
          </a:p>
          <a:p>
            <a:pPr marL="342900" indent="-342900">
              <a:buAutoNum type="arabicParenR"/>
            </a:pPr>
            <a:r>
              <a:rPr lang="en-US" dirty="0">
                <a:solidFill>
                  <a:srgbClr val="FF0000"/>
                </a:solidFill>
              </a:rPr>
              <a:t>Click the play button</a:t>
            </a:r>
          </a:p>
          <a:p>
            <a:pPr marL="342900" indent="-342900">
              <a:buAutoNum type="arabicParenR"/>
            </a:pPr>
            <a:endParaRPr lang="en-US" dirty="0">
              <a:solidFill>
                <a:srgbClr val="FF0000"/>
              </a:solidFill>
            </a:endParaRPr>
          </a:p>
          <a:p>
            <a:pPr marL="342900" indent="-342900">
              <a:buAutoNum type="arabicParenR"/>
            </a:pPr>
            <a:r>
              <a:rPr lang="en-US" dirty="0">
                <a:solidFill>
                  <a:srgbClr val="FF0000"/>
                </a:solidFill>
              </a:rPr>
              <a:t>The “Debug Console” will populate with build and output</a:t>
            </a:r>
          </a:p>
          <a:p>
            <a:pPr marL="342900" indent="-342900">
              <a:buAutoNum type="arabicParenR"/>
            </a:pPr>
            <a:endParaRPr lang="en-US" dirty="0">
              <a:solidFill>
                <a:srgbClr val="FF0000"/>
              </a:solidFill>
            </a:endParaRPr>
          </a:p>
          <a:p>
            <a:pPr marL="342900" indent="-342900">
              <a:buAutoNum type="arabicParenR"/>
            </a:pPr>
            <a:r>
              <a:rPr lang="en-US" dirty="0">
                <a:solidFill>
                  <a:srgbClr val="FF0000"/>
                </a:solidFill>
              </a:rPr>
              <a:t>The web browser will open to the site.</a:t>
            </a:r>
          </a:p>
        </p:txBody>
      </p:sp>
      <p:sp>
        <p:nvSpPr>
          <p:cNvPr id="23" name="TextBox 22">
            <a:extLst>
              <a:ext uri="{FF2B5EF4-FFF2-40B4-BE49-F238E27FC236}">
                <a16:creationId xmlns:a16="http://schemas.microsoft.com/office/drawing/2014/main" id="{90A08BED-BA48-0438-47E6-D053DC56671E}"/>
              </a:ext>
            </a:extLst>
          </p:cNvPr>
          <p:cNvSpPr txBox="1"/>
          <p:nvPr/>
        </p:nvSpPr>
        <p:spPr>
          <a:xfrm>
            <a:off x="4963391" y="5243946"/>
            <a:ext cx="301686" cy="369332"/>
          </a:xfrm>
          <a:prstGeom prst="rect">
            <a:avLst/>
          </a:prstGeom>
          <a:noFill/>
        </p:spPr>
        <p:txBody>
          <a:bodyPr wrap="none" rtlCol="0">
            <a:spAutoFit/>
          </a:bodyPr>
          <a:lstStyle/>
          <a:p>
            <a:r>
              <a:rPr lang="en-US" dirty="0">
                <a:solidFill>
                  <a:srgbClr val="FF0000"/>
                </a:solidFill>
              </a:rPr>
              <a:t>3</a:t>
            </a:r>
          </a:p>
        </p:txBody>
      </p:sp>
      <p:sp>
        <p:nvSpPr>
          <p:cNvPr id="24" name="TextBox 23">
            <a:extLst>
              <a:ext uri="{FF2B5EF4-FFF2-40B4-BE49-F238E27FC236}">
                <a16:creationId xmlns:a16="http://schemas.microsoft.com/office/drawing/2014/main" id="{0D098AE4-D7F2-AD62-8A80-5F202D61234F}"/>
              </a:ext>
            </a:extLst>
          </p:cNvPr>
          <p:cNvSpPr txBox="1"/>
          <p:nvPr/>
        </p:nvSpPr>
        <p:spPr>
          <a:xfrm>
            <a:off x="8025245" y="1193224"/>
            <a:ext cx="301686" cy="369332"/>
          </a:xfrm>
          <a:prstGeom prst="rect">
            <a:avLst/>
          </a:prstGeom>
          <a:noFill/>
        </p:spPr>
        <p:txBody>
          <a:bodyPr wrap="none" rtlCol="0">
            <a:spAutoFit/>
          </a:bodyPr>
          <a:lstStyle/>
          <a:p>
            <a:r>
              <a:rPr lang="en-US" dirty="0">
                <a:solidFill>
                  <a:srgbClr val="FF0000"/>
                </a:solidFill>
              </a:rPr>
              <a:t>4</a:t>
            </a:r>
          </a:p>
        </p:txBody>
      </p:sp>
    </p:spTree>
    <p:extLst>
      <p:ext uri="{BB962C8B-B14F-4D97-AF65-F5344CB8AC3E}">
        <p14:creationId xmlns:p14="http://schemas.microsoft.com/office/powerpoint/2010/main" val="383483558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5D6102-506A-CA2A-BFE9-F2F24634B5F3}"/>
              </a:ext>
            </a:extLst>
          </p:cNvPr>
          <p:cNvSpPr/>
          <p:nvPr/>
        </p:nvSpPr>
        <p:spPr>
          <a:xfrm>
            <a:off x="0" y="0"/>
            <a:ext cx="12192000" cy="6858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7B3393D-781F-11D8-C930-E92EBC7CE1EA}"/>
              </a:ext>
            </a:extLst>
          </p:cNvPr>
          <p:cNvSpPr/>
          <p:nvPr/>
        </p:nvSpPr>
        <p:spPr>
          <a:xfrm>
            <a:off x="0" y="6515099"/>
            <a:ext cx="12192000" cy="341489"/>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9079191F-A12F-3989-4119-07879E46D6CE}"/>
              </a:ext>
            </a:extLst>
          </p:cNvPr>
          <p:cNvSpPr txBox="1"/>
          <p:nvPr/>
        </p:nvSpPr>
        <p:spPr>
          <a:xfrm>
            <a:off x="152400" y="6547344"/>
            <a:ext cx="5829300" cy="276999"/>
          </a:xfrm>
          <a:prstGeom prst="rect">
            <a:avLst/>
          </a:prstGeom>
          <a:noFill/>
        </p:spPr>
        <p:txBody>
          <a:bodyPr wrap="square" rtlCol="0">
            <a:spAutoFit/>
          </a:bodyPr>
          <a:lstStyle/>
          <a:p>
            <a:r>
              <a:rPr lang="en-US" sz="1200" dirty="0">
                <a:solidFill>
                  <a:schemeClr val="bg1"/>
                </a:solidFill>
              </a:rPr>
              <a:t>Created by Shawn </a:t>
            </a:r>
            <a:r>
              <a:rPr lang="en-US" sz="1200" dirty="0" err="1">
                <a:solidFill>
                  <a:schemeClr val="bg1"/>
                </a:solidFill>
              </a:rPr>
              <a:t>Zernik</a:t>
            </a:r>
            <a:r>
              <a:rPr lang="en-US" sz="1200" dirty="0">
                <a:solidFill>
                  <a:schemeClr val="bg1"/>
                </a:solidFill>
              </a:rPr>
              <a:t> on 1/4/2024</a:t>
            </a:r>
          </a:p>
        </p:txBody>
      </p:sp>
      <p:sp>
        <p:nvSpPr>
          <p:cNvPr id="14" name="TextBox 13">
            <a:extLst>
              <a:ext uri="{FF2B5EF4-FFF2-40B4-BE49-F238E27FC236}">
                <a16:creationId xmlns:a16="http://schemas.microsoft.com/office/drawing/2014/main" id="{447D253E-B6D1-91B9-EEF9-C95B568E2B7B}"/>
              </a:ext>
            </a:extLst>
          </p:cNvPr>
          <p:cNvSpPr txBox="1"/>
          <p:nvPr/>
        </p:nvSpPr>
        <p:spPr>
          <a:xfrm>
            <a:off x="6096000" y="6547344"/>
            <a:ext cx="5943600" cy="276999"/>
          </a:xfrm>
          <a:prstGeom prst="rect">
            <a:avLst/>
          </a:prstGeom>
          <a:noFill/>
        </p:spPr>
        <p:txBody>
          <a:bodyPr wrap="square" rtlCol="0">
            <a:spAutoFit/>
          </a:bodyPr>
          <a:lstStyle/>
          <a:p>
            <a:pPr algn="r"/>
            <a:r>
              <a:rPr lang="en-US" sz="1200" dirty="0">
                <a:solidFill>
                  <a:schemeClr val="bg1"/>
                </a:solidFill>
              </a:rPr>
              <a:t>Slide </a:t>
            </a:r>
            <a:fld id="{6FA3485A-F454-114E-8FF0-4E63EF5BDB5A}" type="slidenum">
              <a:rPr lang="en-US" sz="1200" smtClean="0">
                <a:solidFill>
                  <a:schemeClr val="bg1"/>
                </a:solidFill>
              </a:rPr>
              <a:t>95</a:t>
            </a:fld>
            <a:endParaRPr lang="en-US" sz="1200" dirty="0">
              <a:solidFill>
                <a:schemeClr val="bg1"/>
              </a:solidFill>
            </a:endParaRPr>
          </a:p>
        </p:txBody>
      </p:sp>
      <p:sp>
        <p:nvSpPr>
          <p:cNvPr id="15" name="TextBox 14">
            <a:extLst>
              <a:ext uri="{FF2B5EF4-FFF2-40B4-BE49-F238E27FC236}">
                <a16:creationId xmlns:a16="http://schemas.microsoft.com/office/drawing/2014/main" id="{B0659C44-A5CF-346C-0C24-FFC9AD8A5067}"/>
              </a:ext>
            </a:extLst>
          </p:cNvPr>
          <p:cNvSpPr txBox="1"/>
          <p:nvPr/>
        </p:nvSpPr>
        <p:spPr>
          <a:xfrm>
            <a:off x="152400" y="114300"/>
            <a:ext cx="11887200" cy="461665"/>
          </a:xfrm>
          <a:prstGeom prst="rect">
            <a:avLst/>
          </a:prstGeom>
          <a:noFill/>
        </p:spPr>
        <p:txBody>
          <a:bodyPr wrap="square" rtlCol="0">
            <a:spAutoFit/>
          </a:bodyPr>
          <a:lstStyle/>
          <a:p>
            <a:r>
              <a:rPr lang="en-US" sz="2400" b="1" dirty="0">
                <a:solidFill>
                  <a:schemeClr val="bg1"/>
                </a:solidFill>
              </a:rPr>
              <a:t>Running Houston Message Board – VS Code – Test &amp; Debug</a:t>
            </a:r>
          </a:p>
        </p:txBody>
      </p:sp>
      <p:pic>
        <p:nvPicPr>
          <p:cNvPr id="3" name="Picture 2">
            <a:extLst>
              <a:ext uri="{FF2B5EF4-FFF2-40B4-BE49-F238E27FC236}">
                <a16:creationId xmlns:a16="http://schemas.microsoft.com/office/drawing/2014/main" id="{8A14388A-7091-EBB8-4B2F-BDCFA5BD0131}"/>
              </a:ext>
            </a:extLst>
          </p:cNvPr>
          <p:cNvPicPr>
            <a:picLocks noChangeAspect="1"/>
          </p:cNvPicPr>
          <p:nvPr/>
        </p:nvPicPr>
        <p:blipFill>
          <a:blip r:embed="rId3"/>
          <a:stretch>
            <a:fillRect/>
          </a:stretch>
        </p:blipFill>
        <p:spPr>
          <a:xfrm>
            <a:off x="5434446" y="1229416"/>
            <a:ext cx="2748396" cy="2293522"/>
          </a:xfrm>
          <a:prstGeom prst="rect">
            <a:avLst/>
          </a:prstGeom>
        </p:spPr>
      </p:pic>
      <p:pic>
        <p:nvPicPr>
          <p:cNvPr id="9" name="Picture 8">
            <a:extLst>
              <a:ext uri="{FF2B5EF4-FFF2-40B4-BE49-F238E27FC236}">
                <a16:creationId xmlns:a16="http://schemas.microsoft.com/office/drawing/2014/main" id="{FDDF718D-52D3-7C91-2247-66019A70ED96}"/>
              </a:ext>
            </a:extLst>
          </p:cNvPr>
          <p:cNvPicPr>
            <a:picLocks noChangeAspect="1"/>
          </p:cNvPicPr>
          <p:nvPr/>
        </p:nvPicPr>
        <p:blipFill>
          <a:blip r:embed="rId4"/>
          <a:stretch>
            <a:fillRect/>
          </a:stretch>
        </p:blipFill>
        <p:spPr>
          <a:xfrm>
            <a:off x="8160180" y="964492"/>
            <a:ext cx="3255966" cy="2755453"/>
          </a:xfrm>
          <a:prstGeom prst="rect">
            <a:avLst/>
          </a:prstGeom>
        </p:spPr>
      </p:pic>
      <p:pic>
        <p:nvPicPr>
          <p:cNvPr id="11" name="Picture 10">
            <a:extLst>
              <a:ext uri="{FF2B5EF4-FFF2-40B4-BE49-F238E27FC236}">
                <a16:creationId xmlns:a16="http://schemas.microsoft.com/office/drawing/2014/main" id="{C88B5046-4400-9A7A-A45A-27A2866C3D85}"/>
              </a:ext>
            </a:extLst>
          </p:cNvPr>
          <p:cNvPicPr>
            <a:picLocks noChangeAspect="1"/>
          </p:cNvPicPr>
          <p:nvPr/>
        </p:nvPicPr>
        <p:blipFill>
          <a:blip r:embed="rId5"/>
          <a:stretch>
            <a:fillRect/>
          </a:stretch>
        </p:blipFill>
        <p:spPr>
          <a:xfrm>
            <a:off x="8177647" y="3550563"/>
            <a:ext cx="3553690" cy="2681650"/>
          </a:xfrm>
          <a:prstGeom prst="rect">
            <a:avLst/>
          </a:prstGeom>
        </p:spPr>
      </p:pic>
      <p:pic>
        <p:nvPicPr>
          <p:cNvPr id="16" name="Picture 15">
            <a:extLst>
              <a:ext uri="{FF2B5EF4-FFF2-40B4-BE49-F238E27FC236}">
                <a16:creationId xmlns:a16="http://schemas.microsoft.com/office/drawing/2014/main" id="{360CDE87-00CF-D1E2-D55A-0D538E24E3F0}"/>
              </a:ext>
            </a:extLst>
          </p:cNvPr>
          <p:cNvPicPr>
            <a:picLocks noChangeAspect="1"/>
          </p:cNvPicPr>
          <p:nvPr/>
        </p:nvPicPr>
        <p:blipFill>
          <a:blip r:embed="rId6"/>
          <a:stretch>
            <a:fillRect/>
          </a:stretch>
        </p:blipFill>
        <p:spPr>
          <a:xfrm>
            <a:off x="4048991" y="3557337"/>
            <a:ext cx="4251614" cy="2254644"/>
          </a:xfrm>
          <a:prstGeom prst="rect">
            <a:avLst/>
          </a:prstGeom>
        </p:spPr>
      </p:pic>
      <p:sp>
        <p:nvSpPr>
          <p:cNvPr id="17" name="TextBox 16">
            <a:extLst>
              <a:ext uri="{FF2B5EF4-FFF2-40B4-BE49-F238E27FC236}">
                <a16:creationId xmlns:a16="http://schemas.microsoft.com/office/drawing/2014/main" id="{D98ADFAB-D03A-1E70-A4DE-EE473DD9904A}"/>
              </a:ext>
            </a:extLst>
          </p:cNvPr>
          <p:cNvSpPr txBox="1"/>
          <p:nvPr/>
        </p:nvSpPr>
        <p:spPr>
          <a:xfrm>
            <a:off x="665018" y="1553440"/>
            <a:ext cx="3579668" cy="2862322"/>
          </a:xfrm>
          <a:prstGeom prst="rect">
            <a:avLst/>
          </a:prstGeom>
          <a:noFill/>
        </p:spPr>
        <p:txBody>
          <a:bodyPr wrap="square" rtlCol="0">
            <a:spAutoFit/>
          </a:bodyPr>
          <a:lstStyle/>
          <a:p>
            <a:r>
              <a:rPr lang="en-US" dirty="0"/>
              <a:t>Play with the app.</a:t>
            </a:r>
          </a:p>
          <a:p>
            <a:endParaRPr lang="en-US" dirty="0"/>
          </a:p>
          <a:p>
            <a:r>
              <a:rPr lang="en-US" dirty="0"/>
              <a:t>Do CRUD (create, read, update, delete) on each of the tables.</a:t>
            </a:r>
          </a:p>
          <a:p>
            <a:endParaRPr lang="en-US" dirty="0"/>
          </a:p>
          <a:p>
            <a:r>
              <a:rPr lang="en-US" dirty="0"/>
              <a:t>Create a duplicate user.</a:t>
            </a:r>
          </a:p>
          <a:p>
            <a:endParaRPr lang="en-US" dirty="0"/>
          </a:p>
          <a:p>
            <a:r>
              <a:rPr lang="en-US" dirty="0"/>
              <a:t>Delete a foreign key.</a:t>
            </a:r>
          </a:p>
          <a:p>
            <a:endParaRPr lang="en-US" dirty="0"/>
          </a:p>
          <a:p>
            <a:r>
              <a:rPr lang="en-US" dirty="0"/>
              <a:t>Add some breakpoints.</a:t>
            </a:r>
          </a:p>
        </p:txBody>
      </p:sp>
    </p:spTree>
    <p:extLst>
      <p:ext uri="{BB962C8B-B14F-4D97-AF65-F5344CB8AC3E}">
        <p14:creationId xmlns:p14="http://schemas.microsoft.com/office/powerpoint/2010/main" val="61514206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5D6102-506A-CA2A-BFE9-F2F24634B5F3}"/>
              </a:ext>
            </a:extLst>
          </p:cNvPr>
          <p:cNvSpPr/>
          <p:nvPr/>
        </p:nvSpPr>
        <p:spPr>
          <a:xfrm>
            <a:off x="0" y="0"/>
            <a:ext cx="12192000" cy="6858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7B3393D-781F-11D8-C930-E92EBC7CE1EA}"/>
              </a:ext>
            </a:extLst>
          </p:cNvPr>
          <p:cNvSpPr/>
          <p:nvPr/>
        </p:nvSpPr>
        <p:spPr>
          <a:xfrm>
            <a:off x="0" y="6515099"/>
            <a:ext cx="12192000" cy="341489"/>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9079191F-A12F-3989-4119-07879E46D6CE}"/>
              </a:ext>
            </a:extLst>
          </p:cNvPr>
          <p:cNvSpPr txBox="1"/>
          <p:nvPr/>
        </p:nvSpPr>
        <p:spPr>
          <a:xfrm>
            <a:off x="152400" y="6547344"/>
            <a:ext cx="5829300" cy="276999"/>
          </a:xfrm>
          <a:prstGeom prst="rect">
            <a:avLst/>
          </a:prstGeom>
          <a:noFill/>
        </p:spPr>
        <p:txBody>
          <a:bodyPr wrap="square" rtlCol="0">
            <a:spAutoFit/>
          </a:bodyPr>
          <a:lstStyle/>
          <a:p>
            <a:r>
              <a:rPr lang="en-US" sz="1200" dirty="0">
                <a:solidFill>
                  <a:schemeClr val="bg1"/>
                </a:solidFill>
              </a:rPr>
              <a:t>Created by Shawn </a:t>
            </a:r>
            <a:r>
              <a:rPr lang="en-US" sz="1200" dirty="0" err="1">
                <a:solidFill>
                  <a:schemeClr val="bg1"/>
                </a:solidFill>
              </a:rPr>
              <a:t>Zernik</a:t>
            </a:r>
            <a:r>
              <a:rPr lang="en-US" sz="1200" dirty="0">
                <a:solidFill>
                  <a:schemeClr val="bg1"/>
                </a:solidFill>
              </a:rPr>
              <a:t> on 1/4/2024</a:t>
            </a:r>
          </a:p>
        </p:txBody>
      </p:sp>
      <p:sp>
        <p:nvSpPr>
          <p:cNvPr id="14" name="TextBox 13">
            <a:extLst>
              <a:ext uri="{FF2B5EF4-FFF2-40B4-BE49-F238E27FC236}">
                <a16:creationId xmlns:a16="http://schemas.microsoft.com/office/drawing/2014/main" id="{447D253E-B6D1-91B9-EEF9-C95B568E2B7B}"/>
              </a:ext>
            </a:extLst>
          </p:cNvPr>
          <p:cNvSpPr txBox="1"/>
          <p:nvPr/>
        </p:nvSpPr>
        <p:spPr>
          <a:xfrm>
            <a:off x="6096000" y="6547344"/>
            <a:ext cx="5943600" cy="276999"/>
          </a:xfrm>
          <a:prstGeom prst="rect">
            <a:avLst/>
          </a:prstGeom>
          <a:noFill/>
        </p:spPr>
        <p:txBody>
          <a:bodyPr wrap="square" rtlCol="0">
            <a:spAutoFit/>
          </a:bodyPr>
          <a:lstStyle/>
          <a:p>
            <a:pPr algn="r"/>
            <a:r>
              <a:rPr lang="en-US" sz="1200" dirty="0">
                <a:solidFill>
                  <a:schemeClr val="bg1"/>
                </a:solidFill>
              </a:rPr>
              <a:t>Slide </a:t>
            </a:r>
            <a:fld id="{6FA3485A-F454-114E-8FF0-4E63EF5BDB5A}" type="slidenum">
              <a:rPr lang="en-US" sz="1200" smtClean="0">
                <a:solidFill>
                  <a:schemeClr val="bg1"/>
                </a:solidFill>
              </a:rPr>
              <a:t>96</a:t>
            </a:fld>
            <a:endParaRPr lang="en-US" sz="1200" dirty="0">
              <a:solidFill>
                <a:schemeClr val="bg1"/>
              </a:solidFill>
            </a:endParaRPr>
          </a:p>
        </p:txBody>
      </p:sp>
      <p:sp>
        <p:nvSpPr>
          <p:cNvPr id="15" name="TextBox 14">
            <a:extLst>
              <a:ext uri="{FF2B5EF4-FFF2-40B4-BE49-F238E27FC236}">
                <a16:creationId xmlns:a16="http://schemas.microsoft.com/office/drawing/2014/main" id="{B0659C44-A5CF-346C-0C24-FFC9AD8A5067}"/>
              </a:ext>
            </a:extLst>
          </p:cNvPr>
          <p:cNvSpPr txBox="1"/>
          <p:nvPr/>
        </p:nvSpPr>
        <p:spPr>
          <a:xfrm>
            <a:off x="152400" y="114300"/>
            <a:ext cx="11887200" cy="461665"/>
          </a:xfrm>
          <a:prstGeom prst="rect">
            <a:avLst/>
          </a:prstGeom>
          <a:noFill/>
        </p:spPr>
        <p:txBody>
          <a:bodyPr wrap="square" rtlCol="0">
            <a:spAutoFit/>
          </a:bodyPr>
          <a:lstStyle/>
          <a:p>
            <a:r>
              <a:rPr lang="en-US" sz="2400" b="1" dirty="0">
                <a:solidFill>
                  <a:schemeClr val="bg1"/>
                </a:solidFill>
              </a:rPr>
              <a:t>Application Development with Kubernetes and AWS</a:t>
            </a:r>
          </a:p>
        </p:txBody>
      </p:sp>
      <p:sp>
        <p:nvSpPr>
          <p:cNvPr id="3" name="Rectangle 2">
            <a:extLst>
              <a:ext uri="{FF2B5EF4-FFF2-40B4-BE49-F238E27FC236}">
                <a16:creationId xmlns:a16="http://schemas.microsoft.com/office/drawing/2014/main" id="{9F34FFAA-EDB2-75A7-1F1A-2382235EA88D}"/>
              </a:ext>
            </a:extLst>
          </p:cNvPr>
          <p:cNvSpPr/>
          <p:nvPr/>
        </p:nvSpPr>
        <p:spPr>
          <a:xfrm>
            <a:off x="0" y="685800"/>
            <a:ext cx="12192000" cy="5829300"/>
          </a:xfrm>
          <a:prstGeom prst="rect">
            <a:avLst/>
          </a:prstGeom>
          <a:no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3600" b="1" dirty="0">
                <a:solidFill>
                  <a:schemeClr val="tx1"/>
                </a:solidFill>
              </a:rPr>
              <a:t>2) Running from Command Prompt</a:t>
            </a:r>
          </a:p>
        </p:txBody>
      </p:sp>
    </p:spTree>
    <p:extLst>
      <p:ext uri="{BB962C8B-B14F-4D97-AF65-F5344CB8AC3E}">
        <p14:creationId xmlns:p14="http://schemas.microsoft.com/office/powerpoint/2010/main" val="217353247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5D6102-506A-CA2A-BFE9-F2F24634B5F3}"/>
              </a:ext>
            </a:extLst>
          </p:cNvPr>
          <p:cNvSpPr/>
          <p:nvPr/>
        </p:nvSpPr>
        <p:spPr>
          <a:xfrm>
            <a:off x="0" y="0"/>
            <a:ext cx="12192000" cy="6858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7B3393D-781F-11D8-C930-E92EBC7CE1EA}"/>
              </a:ext>
            </a:extLst>
          </p:cNvPr>
          <p:cNvSpPr/>
          <p:nvPr/>
        </p:nvSpPr>
        <p:spPr>
          <a:xfrm>
            <a:off x="0" y="6515099"/>
            <a:ext cx="12192000" cy="341489"/>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9079191F-A12F-3989-4119-07879E46D6CE}"/>
              </a:ext>
            </a:extLst>
          </p:cNvPr>
          <p:cNvSpPr txBox="1"/>
          <p:nvPr/>
        </p:nvSpPr>
        <p:spPr>
          <a:xfrm>
            <a:off x="152400" y="6547344"/>
            <a:ext cx="5829300" cy="276999"/>
          </a:xfrm>
          <a:prstGeom prst="rect">
            <a:avLst/>
          </a:prstGeom>
          <a:noFill/>
        </p:spPr>
        <p:txBody>
          <a:bodyPr wrap="square" rtlCol="0">
            <a:spAutoFit/>
          </a:bodyPr>
          <a:lstStyle/>
          <a:p>
            <a:r>
              <a:rPr lang="en-US" sz="1200" dirty="0">
                <a:solidFill>
                  <a:schemeClr val="bg1"/>
                </a:solidFill>
              </a:rPr>
              <a:t>Created by Shawn </a:t>
            </a:r>
            <a:r>
              <a:rPr lang="en-US" sz="1200" dirty="0" err="1">
                <a:solidFill>
                  <a:schemeClr val="bg1"/>
                </a:solidFill>
              </a:rPr>
              <a:t>Zernik</a:t>
            </a:r>
            <a:r>
              <a:rPr lang="en-US" sz="1200" dirty="0">
                <a:solidFill>
                  <a:schemeClr val="bg1"/>
                </a:solidFill>
              </a:rPr>
              <a:t> on 1/4/2024</a:t>
            </a:r>
          </a:p>
        </p:txBody>
      </p:sp>
      <p:sp>
        <p:nvSpPr>
          <p:cNvPr id="14" name="TextBox 13">
            <a:extLst>
              <a:ext uri="{FF2B5EF4-FFF2-40B4-BE49-F238E27FC236}">
                <a16:creationId xmlns:a16="http://schemas.microsoft.com/office/drawing/2014/main" id="{447D253E-B6D1-91B9-EEF9-C95B568E2B7B}"/>
              </a:ext>
            </a:extLst>
          </p:cNvPr>
          <p:cNvSpPr txBox="1"/>
          <p:nvPr/>
        </p:nvSpPr>
        <p:spPr>
          <a:xfrm>
            <a:off x="6096000" y="6547344"/>
            <a:ext cx="5943600" cy="276999"/>
          </a:xfrm>
          <a:prstGeom prst="rect">
            <a:avLst/>
          </a:prstGeom>
          <a:noFill/>
        </p:spPr>
        <p:txBody>
          <a:bodyPr wrap="square" rtlCol="0">
            <a:spAutoFit/>
          </a:bodyPr>
          <a:lstStyle/>
          <a:p>
            <a:pPr algn="r"/>
            <a:r>
              <a:rPr lang="en-US" sz="1200" dirty="0">
                <a:solidFill>
                  <a:schemeClr val="bg1"/>
                </a:solidFill>
              </a:rPr>
              <a:t>Slide </a:t>
            </a:r>
            <a:fld id="{6FA3485A-F454-114E-8FF0-4E63EF5BDB5A}" type="slidenum">
              <a:rPr lang="en-US" sz="1200" smtClean="0">
                <a:solidFill>
                  <a:schemeClr val="bg1"/>
                </a:solidFill>
              </a:rPr>
              <a:t>97</a:t>
            </a:fld>
            <a:endParaRPr lang="en-US" sz="1200" dirty="0">
              <a:solidFill>
                <a:schemeClr val="bg1"/>
              </a:solidFill>
            </a:endParaRPr>
          </a:p>
        </p:txBody>
      </p:sp>
      <p:sp>
        <p:nvSpPr>
          <p:cNvPr id="15" name="TextBox 14">
            <a:extLst>
              <a:ext uri="{FF2B5EF4-FFF2-40B4-BE49-F238E27FC236}">
                <a16:creationId xmlns:a16="http://schemas.microsoft.com/office/drawing/2014/main" id="{B0659C44-A5CF-346C-0C24-FFC9AD8A5067}"/>
              </a:ext>
            </a:extLst>
          </p:cNvPr>
          <p:cNvSpPr txBox="1"/>
          <p:nvPr/>
        </p:nvSpPr>
        <p:spPr>
          <a:xfrm>
            <a:off x="152400" y="114300"/>
            <a:ext cx="11887200" cy="461665"/>
          </a:xfrm>
          <a:prstGeom prst="rect">
            <a:avLst/>
          </a:prstGeom>
          <a:noFill/>
        </p:spPr>
        <p:txBody>
          <a:bodyPr wrap="square" rtlCol="0">
            <a:spAutoFit/>
          </a:bodyPr>
          <a:lstStyle/>
          <a:p>
            <a:r>
              <a:rPr lang="en-US" sz="2400" b="1" dirty="0">
                <a:solidFill>
                  <a:schemeClr val="bg1"/>
                </a:solidFill>
              </a:rPr>
              <a:t>Running Houston Message Board – Running at Command Prompt</a:t>
            </a:r>
          </a:p>
        </p:txBody>
      </p:sp>
      <p:sp>
        <p:nvSpPr>
          <p:cNvPr id="2" name="TextBox 1">
            <a:extLst>
              <a:ext uri="{FF2B5EF4-FFF2-40B4-BE49-F238E27FC236}">
                <a16:creationId xmlns:a16="http://schemas.microsoft.com/office/drawing/2014/main" id="{39CF7BBF-ACA6-920E-9CBC-AFE87A0D82CD}"/>
              </a:ext>
            </a:extLst>
          </p:cNvPr>
          <p:cNvSpPr txBox="1"/>
          <p:nvPr/>
        </p:nvSpPr>
        <p:spPr>
          <a:xfrm>
            <a:off x="609600" y="914400"/>
            <a:ext cx="10972800" cy="646331"/>
          </a:xfrm>
          <a:prstGeom prst="rect">
            <a:avLst/>
          </a:prstGeom>
          <a:noFill/>
        </p:spPr>
        <p:txBody>
          <a:bodyPr wrap="square" rtlCol="0">
            <a:spAutoFit/>
          </a:bodyPr>
          <a:lstStyle/>
          <a:p>
            <a:r>
              <a:rPr lang="en-US" dirty="0"/>
              <a:t>Before we can attempt to build our image and container for the application, we need to understand how to build it at the command prompt.  In </a:t>
            </a:r>
            <a:r>
              <a:rPr lang="en-US" dirty="0" err="1"/>
              <a:t>DotNet</a:t>
            </a:r>
            <a:r>
              <a:rPr lang="en-US" dirty="0"/>
              <a:t> Core, the commands will look as follows:</a:t>
            </a:r>
          </a:p>
        </p:txBody>
      </p:sp>
      <p:sp>
        <p:nvSpPr>
          <p:cNvPr id="3" name="TextBox 2">
            <a:extLst>
              <a:ext uri="{FF2B5EF4-FFF2-40B4-BE49-F238E27FC236}">
                <a16:creationId xmlns:a16="http://schemas.microsoft.com/office/drawing/2014/main" id="{A0D38FA5-A648-5E03-5485-36D5DB0B47AF}"/>
              </a:ext>
            </a:extLst>
          </p:cNvPr>
          <p:cNvSpPr txBox="1"/>
          <p:nvPr/>
        </p:nvSpPr>
        <p:spPr>
          <a:xfrm>
            <a:off x="2438400" y="2251118"/>
            <a:ext cx="7323438" cy="3416320"/>
          </a:xfrm>
          <a:prstGeom prst="rect">
            <a:avLst/>
          </a:prstGeom>
          <a:noFill/>
        </p:spPr>
        <p:txBody>
          <a:bodyPr wrap="square" rtlCol="0">
            <a:spAutoFit/>
          </a:bodyPr>
          <a:lstStyle/>
          <a:p>
            <a:pPr marL="342900" indent="-342900">
              <a:buAutoNum type="arabicParenR"/>
            </a:pPr>
            <a:r>
              <a:rPr lang="en-US" b="1" dirty="0"/>
              <a:t>Restore </a:t>
            </a:r>
            <a:r>
              <a:rPr lang="en-US" b="1" dirty="0" err="1"/>
              <a:t>Nuget</a:t>
            </a:r>
            <a:r>
              <a:rPr lang="en-US" b="1" dirty="0"/>
              <a:t> Packages</a:t>
            </a:r>
            <a:br>
              <a:rPr lang="en-US" dirty="0"/>
            </a:br>
            <a:r>
              <a:rPr lang="en-US" dirty="0"/>
              <a:t>This will pull in all the dependencies defined by the application. This includes </a:t>
            </a:r>
            <a:r>
              <a:rPr lang="en-US" dirty="0" err="1"/>
              <a:t>OpenApi</a:t>
            </a:r>
            <a:r>
              <a:rPr lang="en-US" dirty="0"/>
              <a:t>, Swagger, Entity Framework, and Logging.</a:t>
            </a:r>
          </a:p>
          <a:p>
            <a:pPr marL="342900" indent="-342900">
              <a:buAutoNum type="arabicParenR"/>
            </a:pPr>
            <a:endParaRPr lang="en-US" dirty="0"/>
          </a:p>
          <a:p>
            <a:pPr marL="342900" indent="-342900">
              <a:buAutoNum type="arabicParenR"/>
            </a:pPr>
            <a:r>
              <a:rPr lang="en-US" b="1" dirty="0"/>
              <a:t>Build Application</a:t>
            </a:r>
            <a:br>
              <a:rPr lang="en-US" dirty="0"/>
            </a:br>
            <a:r>
              <a:rPr lang="en-US" dirty="0"/>
              <a:t>Building the application will create the “</a:t>
            </a:r>
            <a:r>
              <a:rPr lang="en-US" dirty="0" err="1"/>
              <a:t>webapi</a:t>
            </a:r>
            <a:r>
              <a:rPr lang="en-US" dirty="0"/>
              <a:t>” executable that includes the </a:t>
            </a:r>
            <a:r>
              <a:rPr lang="en-US" dirty="0" err="1"/>
              <a:t>DotNet</a:t>
            </a:r>
            <a:r>
              <a:rPr lang="en-US" dirty="0"/>
              <a:t> Core ASP </a:t>
            </a:r>
            <a:r>
              <a:rPr lang="en-US" dirty="0" err="1"/>
              <a:t>WebApplication</a:t>
            </a:r>
            <a:r>
              <a:rPr lang="en-US" dirty="0"/>
              <a:t>.  This will put the files in the “bin\debug” folder but will not include the static content.</a:t>
            </a:r>
          </a:p>
          <a:p>
            <a:pPr marL="342900" indent="-342900">
              <a:buAutoNum type="arabicParenR"/>
            </a:pPr>
            <a:endParaRPr lang="en-US" dirty="0"/>
          </a:p>
          <a:p>
            <a:pPr marL="342900" indent="-342900">
              <a:buAutoNum type="arabicParenR"/>
            </a:pPr>
            <a:r>
              <a:rPr lang="en-US" b="1" dirty="0"/>
              <a:t>Publish Application</a:t>
            </a:r>
            <a:br>
              <a:rPr lang="en-US" dirty="0"/>
            </a:br>
            <a:r>
              <a:rPr lang="en-US" dirty="0"/>
              <a:t>Publishing the app will put the executables and static content in one folder.  This is where we want to run everything.</a:t>
            </a:r>
          </a:p>
        </p:txBody>
      </p:sp>
    </p:spTree>
    <p:extLst>
      <p:ext uri="{BB962C8B-B14F-4D97-AF65-F5344CB8AC3E}">
        <p14:creationId xmlns:p14="http://schemas.microsoft.com/office/powerpoint/2010/main" val="387289660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5D6102-506A-CA2A-BFE9-F2F24634B5F3}"/>
              </a:ext>
            </a:extLst>
          </p:cNvPr>
          <p:cNvSpPr/>
          <p:nvPr/>
        </p:nvSpPr>
        <p:spPr>
          <a:xfrm>
            <a:off x="0" y="0"/>
            <a:ext cx="12192000" cy="6858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7B3393D-781F-11D8-C930-E92EBC7CE1EA}"/>
              </a:ext>
            </a:extLst>
          </p:cNvPr>
          <p:cNvSpPr/>
          <p:nvPr/>
        </p:nvSpPr>
        <p:spPr>
          <a:xfrm>
            <a:off x="0" y="6515099"/>
            <a:ext cx="12192000" cy="341489"/>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9079191F-A12F-3989-4119-07879E46D6CE}"/>
              </a:ext>
            </a:extLst>
          </p:cNvPr>
          <p:cNvSpPr txBox="1"/>
          <p:nvPr/>
        </p:nvSpPr>
        <p:spPr>
          <a:xfrm>
            <a:off x="152400" y="6547344"/>
            <a:ext cx="5829300" cy="276999"/>
          </a:xfrm>
          <a:prstGeom prst="rect">
            <a:avLst/>
          </a:prstGeom>
          <a:noFill/>
        </p:spPr>
        <p:txBody>
          <a:bodyPr wrap="square" rtlCol="0">
            <a:spAutoFit/>
          </a:bodyPr>
          <a:lstStyle/>
          <a:p>
            <a:r>
              <a:rPr lang="en-US" sz="1200" dirty="0">
                <a:solidFill>
                  <a:schemeClr val="bg1"/>
                </a:solidFill>
              </a:rPr>
              <a:t>Created by Shawn </a:t>
            </a:r>
            <a:r>
              <a:rPr lang="en-US" sz="1200" dirty="0" err="1">
                <a:solidFill>
                  <a:schemeClr val="bg1"/>
                </a:solidFill>
              </a:rPr>
              <a:t>Zernik</a:t>
            </a:r>
            <a:r>
              <a:rPr lang="en-US" sz="1200" dirty="0">
                <a:solidFill>
                  <a:schemeClr val="bg1"/>
                </a:solidFill>
              </a:rPr>
              <a:t> on 1/4/2024</a:t>
            </a:r>
          </a:p>
        </p:txBody>
      </p:sp>
      <p:sp>
        <p:nvSpPr>
          <p:cNvPr id="14" name="TextBox 13">
            <a:extLst>
              <a:ext uri="{FF2B5EF4-FFF2-40B4-BE49-F238E27FC236}">
                <a16:creationId xmlns:a16="http://schemas.microsoft.com/office/drawing/2014/main" id="{447D253E-B6D1-91B9-EEF9-C95B568E2B7B}"/>
              </a:ext>
            </a:extLst>
          </p:cNvPr>
          <p:cNvSpPr txBox="1"/>
          <p:nvPr/>
        </p:nvSpPr>
        <p:spPr>
          <a:xfrm>
            <a:off x="6096000" y="6547344"/>
            <a:ext cx="5943600" cy="276999"/>
          </a:xfrm>
          <a:prstGeom prst="rect">
            <a:avLst/>
          </a:prstGeom>
          <a:noFill/>
        </p:spPr>
        <p:txBody>
          <a:bodyPr wrap="square" rtlCol="0">
            <a:spAutoFit/>
          </a:bodyPr>
          <a:lstStyle/>
          <a:p>
            <a:pPr algn="r"/>
            <a:r>
              <a:rPr lang="en-US" sz="1200" dirty="0">
                <a:solidFill>
                  <a:schemeClr val="bg1"/>
                </a:solidFill>
              </a:rPr>
              <a:t>Slide </a:t>
            </a:r>
            <a:fld id="{6FA3485A-F454-114E-8FF0-4E63EF5BDB5A}" type="slidenum">
              <a:rPr lang="en-US" sz="1200" smtClean="0">
                <a:solidFill>
                  <a:schemeClr val="bg1"/>
                </a:solidFill>
              </a:rPr>
              <a:t>98</a:t>
            </a:fld>
            <a:endParaRPr lang="en-US" sz="1200" dirty="0">
              <a:solidFill>
                <a:schemeClr val="bg1"/>
              </a:solidFill>
            </a:endParaRPr>
          </a:p>
        </p:txBody>
      </p:sp>
      <p:sp>
        <p:nvSpPr>
          <p:cNvPr id="15" name="TextBox 14">
            <a:extLst>
              <a:ext uri="{FF2B5EF4-FFF2-40B4-BE49-F238E27FC236}">
                <a16:creationId xmlns:a16="http://schemas.microsoft.com/office/drawing/2014/main" id="{B0659C44-A5CF-346C-0C24-FFC9AD8A5067}"/>
              </a:ext>
            </a:extLst>
          </p:cNvPr>
          <p:cNvSpPr txBox="1"/>
          <p:nvPr/>
        </p:nvSpPr>
        <p:spPr>
          <a:xfrm>
            <a:off x="152400" y="114300"/>
            <a:ext cx="11887200" cy="461665"/>
          </a:xfrm>
          <a:prstGeom prst="rect">
            <a:avLst/>
          </a:prstGeom>
          <a:noFill/>
        </p:spPr>
        <p:txBody>
          <a:bodyPr wrap="square" rtlCol="0">
            <a:spAutoFit/>
          </a:bodyPr>
          <a:lstStyle/>
          <a:p>
            <a:r>
              <a:rPr lang="en-US" sz="2400" b="1" dirty="0">
                <a:solidFill>
                  <a:schemeClr val="bg1"/>
                </a:solidFill>
              </a:rPr>
              <a:t>Running Houston Message Board – Running at Command Prompt – Restore NuGet</a:t>
            </a:r>
          </a:p>
        </p:txBody>
      </p:sp>
      <p:sp>
        <p:nvSpPr>
          <p:cNvPr id="2" name="TextBox 1">
            <a:extLst>
              <a:ext uri="{FF2B5EF4-FFF2-40B4-BE49-F238E27FC236}">
                <a16:creationId xmlns:a16="http://schemas.microsoft.com/office/drawing/2014/main" id="{39CF7BBF-ACA6-920E-9CBC-AFE87A0D82CD}"/>
              </a:ext>
            </a:extLst>
          </p:cNvPr>
          <p:cNvSpPr txBox="1"/>
          <p:nvPr/>
        </p:nvSpPr>
        <p:spPr>
          <a:xfrm>
            <a:off x="609600" y="914400"/>
            <a:ext cx="10972800" cy="646331"/>
          </a:xfrm>
          <a:prstGeom prst="rect">
            <a:avLst/>
          </a:prstGeom>
          <a:noFill/>
        </p:spPr>
        <p:txBody>
          <a:bodyPr wrap="square" rtlCol="0">
            <a:spAutoFit/>
          </a:bodyPr>
          <a:lstStyle/>
          <a:p>
            <a:r>
              <a:rPr lang="en-US" dirty="0"/>
              <a:t>Run the following command to clean and restore the NuGet packages:</a:t>
            </a:r>
          </a:p>
          <a:p>
            <a:endParaRPr lang="en-US" dirty="0"/>
          </a:p>
        </p:txBody>
      </p:sp>
      <p:pic>
        <p:nvPicPr>
          <p:cNvPr id="4" name="Picture 3">
            <a:extLst>
              <a:ext uri="{FF2B5EF4-FFF2-40B4-BE49-F238E27FC236}">
                <a16:creationId xmlns:a16="http://schemas.microsoft.com/office/drawing/2014/main" id="{239179FB-0876-9569-6155-469E941FD778}"/>
              </a:ext>
            </a:extLst>
          </p:cNvPr>
          <p:cNvPicPr>
            <a:picLocks noChangeAspect="1"/>
          </p:cNvPicPr>
          <p:nvPr/>
        </p:nvPicPr>
        <p:blipFill>
          <a:blip r:embed="rId2"/>
          <a:stretch>
            <a:fillRect/>
          </a:stretch>
        </p:blipFill>
        <p:spPr>
          <a:xfrm>
            <a:off x="5624925" y="1309816"/>
            <a:ext cx="6375545" cy="5385317"/>
          </a:xfrm>
          <a:prstGeom prst="rect">
            <a:avLst/>
          </a:prstGeom>
        </p:spPr>
      </p:pic>
      <p:sp>
        <p:nvSpPr>
          <p:cNvPr id="6" name="TextBox 5">
            <a:extLst>
              <a:ext uri="{FF2B5EF4-FFF2-40B4-BE49-F238E27FC236}">
                <a16:creationId xmlns:a16="http://schemas.microsoft.com/office/drawing/2014/main" id="{782C998E-4379-45F8-D2FB-608B1182F3CA}"/>
              </a:ext>
            </a:extLst>
          </p:cNvPr>
          <p:cNvSpPr txBox="1"/>
          <p:nvPr/>
        </p:nvSpPr>
        <p:spPr>
          <a:xfrm>
            <a:off x="1194486" y="3392099"/>
            <a:ext cx="6096000" cy="553998"/>
          </a:xfrm>
          <a:prstGeom prst="rect">
            <a:avLst/>
          </a:prstGeom>
          <a:noFill/>
        </p:spPr>
        <p:txBody>
          <a:bodyPr wrap="square">
            <a:spAutoFit/>
          </a:bodyPr>
          <a:lstStyle/>
          <a:p>
            <a:r>
              <a:rPr lang="en-US" sz="1000" dirty="0">
                <a:solidFill>
                  <a:schemeClr val="accent1">
                    <a:lumMod val="50000"/>
                  </a:schemeClr>
                </a:solidFill>
                <a:latin typeface="Consolas" panose="020B0609020204030204" pitchFamily="49" charset="0"/>
                <a:cs typeface="Consolas" panose="020B0609020204030204" pitchFamily="49" charset="0"/>
              </a:rPr>
              <a:t>dotnet clean ./</a:t>
            </a:r>
            <a:r>
              <a:rPr lang="en-US" sz="1000" dirty="0" err="1">
                <a:solidFill>
                  <a:schemeClr val="accent1">
                    <a:lumMod val="50000"/>
                  </a:schemeClr>
                </a:solidFill>
                <a:latin typeface="Consolas" panose="020B0609020204030204" pitchFamily="49" charset="0"/>
                <a:cs typeface="Consolas" panose="020B0609020204030204" pitchFamily="49" charset="0"/>
              </a:rPr>
              <a:t>htown</a:t>
            </a:r>
            <a:r>
              <a:rPr lang="en-US" sz="1000" dirty="0">
                <a:solidFill>
                  <a:schemeClr val="accent1">
                    <a:lumMod val="50000"/>
                  </a:schemeClr>
                </a:solidFill>
                <a:latin typeface="Consolas" panose="020B0609020204030204" pitchFamily="49" charset="0"/>
                <a:cs typeface="Consolas" panose="020B0609020204030204" pitchFamily="49" charset="0"/>
              </a:rPr>
              <a:t>-msg/</a:t>
            </a:r>
            <a:r>
              <a:rPr lang="en-US" sz="1000" dirty="0" err="1">
                <a:solidFill>
                  <a:schemeClr val="accent1">
                    <a:lumMod val="50000"/>
                  </a:schemeClr>
                </a:solidFill>
                <a:latin typeface="Consolas" panose="020B0609020204030204" pitchFamily="49" charset="0"/>
                <a:cs typeface="Consolas" panose="020B0609020204030204" pitchFamily="49" charset="0"/>
              </a:rPr>
              <a:t>webapi</a:t>
            </a:r>
            <a:r>
              <a:rPr lang="en-US" sz="1000" dirty="0">
                <a:solidFill>
                  <a:schemeClr val="accent1">
                    <a:lumMod val="50000"/>
                  </a:schemeClr>
                </a:solidFill>
                <a:latin typeface="Consolas" panose="020B0609020204030204" pitchFamily="49" charset="0"/>
                <a:cs typeface="Consolas" panose="020B0609020204030204" pitchFamily="49" charset="0"/>
              </a:rPr>
              <a:t>/</a:t>
            </a:r>
            <a:r>
              <a:rPr lang="en-US" sz="1000" dirty="0" err="1">
                <a:solidFill>
                  <a:schemeClr val="accent1">
                    <a:lumMod val="50000"/>
                  </a:schemeClr>
                </a:solidFill>
                <a:latin typeface="Consolas" panose="020B0609020204030204" pitchFamily="49" charset="0"/>
                <a:cs typeface="Consolas" panose="020B0609020204030204" pitchFamily="49" charset="0"/>
              </a:rPr>
              <a:t>webapi.csproj</a:t>
            </a:r>
            <a:endParaRPr lang="en-US" sz="1000" dirty="0">
              <a:solidFill>
                <a:schemeClr val="accent1">
                  <a:lumMod val="50000"/>
                </a:schemeClr>
              </a:solidFill>
              <a:latin typeface="Consolas" panose="020B0609020204030204" pitchFamily="49" charset="0"/>
              <a:cs typeface="Consolas" panose="020B0609020204030204" pitchFamily="49" charset="0"/>
            </a:endParaRPr>
          </a:p>
          <a:p>
            <a:endParaRPr lang="en-US" sz="1000" dirty="0">
              <a:solidFill>
                <a:schemeClr val="accent1">
                  <a:lumMod val="50000"/>
                </a:schemeClr>
              </a:solidFill>
              <a:latin typeface="Consolas" panose="020B0609020204030204" pitchFamily="49" charset="0"/>
              <a:cs typeface="Consolas" panose="020B0609020204030204" pitchFamily="49" charset="0"/>
            </a:endParaRPr>
          </a:p>
          <a:p>
            <a:r>
              <a:rPr lang="en-US" sz="1000" dirty="0">
                <a:solidFill>
                  <a:schemeClr val="accent1">
                    <a:lumMod val="50000"/>
                  </a:schemeClr>
                </a:solidFill>
                <a:latin typeface="Consolas" panose="020B0609020204030204" pitchFamily="49" charset="0"/>
                <a:cs typeface="Consolas" panose="020B0609020204030204" pitchFamily="49" charset="0"/>
              </a:rPr>
              <a:t>dotnet restore ./</a:t>
            </a:r>
            <a:r>
              <a:rPr lang="en-US" sz="1000" dirty="0" err="1">
                <a:solidFill>
                  <a:schemeClr val="accent1">
                    <a:lumMod val="50000"/>
                  </a:schemeClr>
                </a:solidFill>
                <a:latin typeface="Consolas" panose="020B0609020204030204" pitchFamily="49" charset="0"/>
                <a:cs typeface="Consolas" panose="020B0609020204030204" pitchFamily="49" charset="0"/>
              </a:rPr>
              <a:t>htown</a:t>
            </a:r>
            <a:r>
              <a:rPr lang="en-US" sz="1000" dirty="0">
                <a:solidFill>
                  <a:schemeClr val="accent1">
                    <a:lumMod val="50000"/>
                  </a:schemeClr>
                </a:solidFill>
                <a:latin typeface="Consolas" panose="020B0609020204030204" pitchFamily="49" charset="0"/>
                <a:cs typeface="Consolas" panose="020B0609020204030204" pitchFamily="49" charset="0"/>
              </a:rPr>
              <a:t>-msg/</a:t>
            </a:r>
            <a:r>
              <a:rPr lang="en-US" sz="1000" dirty="0" err="1">
                <a:solidFill>
                  <a:schemeClr val="accent1">
                    <a:lumMod val="50000"/>
                  </a:schemeClr>
                </a:solidFill>
                <a:latin typeface="Consolas" panose="020B0609020204030204" pitchFamily="49" charset="0"/>
                <a:cs typeface="Consolas" panose="020B0609020204030204" pitchFamily="49" charset="0"/>
              </a:rPr>
              <a:t>webapi</a:t>
            </a:r>
            <a:r>
              <a:rPr lang="en-US" sz="1000" dirty="0">
                <a:solidFill>
                  <a:schemeClr val="accent1">
                    <a:lumMod val="50000"/>
                  </a:schemeClr>
                </a:solidFill>
                <a:latin typeface="Consolas" panose="020B0609020204030204" pitchFamily="49" charset="0"/>
                <a:cs typeface="Consolas" panose="020B0609020204030204" pitchFamily="49" charset="0"/>
              </a:rPr>
              <a:t>/</a:t>
            </a:r>
            <a:r>
              <a:rPr lang="en-US" sz="1000" dirty="0" err="1">
                <a:solidFill>
                  <a:schemeClr val="accent1">
                    <a:lumMod val="50000"/>
                  </a:schemeClr>
                </a:solidFill>
                <a:latin typeface="Consolas" panose="020B0609020204030204" pitchFamily="49" charset="0"/>
                <a:cs typeface="Consolas" panose="020B0609020204030204" pitchFamily="49" charset="0"/>
              </a:rPr>
              <a:t>webapi.csproj</a:t>
            </a:r>
            <a:endParaRPr lang="en-US" sz="1000" dirty="0">
              <a:solidFill>
                <a:schemeClr val="accent1">
                  <a:lumMod val="50000"/>
                </a:schemeClr>
              </a:solidFill>
              <a:latin typeface="Consolas" panose="020B0609020204030204" pitchFamily="49" charset="0"/>
              <a:cs typeface="Consolas" panose="020B0609020204030204" pitchFamily="49" charset="0"/>
            </a:endParaRPr>
          </a:p>
        </p:txBody>
      </p:sp>
    </p:spTree>
    <p:extLst>
      <p:ext uri="{BB962C8B-B14F-4D97-AF65-F5344CB8AC3E}">
        <p14:creationId xmlns:p14="http://schemas.microsoft.com/office/powerpoint/2010/main" val="17628791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5D6102-506A-CA2A-BFE9-F2F24634B5F3}"/>
              </a:ext>
            </a:extLst>
          </p:cNvPr>
          <p:cNvSpPr/>
          <p:nvPr/>
        </p:nvSpPr>
        <p:spPr>
          <a:xfrm>
            <a:off x="0" y="0"/>
            <a:ext cx="12192000" cy="6858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7B3393D-781F-11D8-C930-E92EBC7CE1EA}"/>
              </a:ext>
            </a:extLst>
          </p:cNvPr>
          <p:cNvSpPr/>
          <p:nvPr/>
        </p:nvSpPr>
        <p:spPr>
          <a:xfrm>
            <a:off x="0" y="6515099"/>
            <a:ext cx="12192000" cy="341489"/>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9079191F-A12F-3989-4119-07879E46D6CE}"/>
              </a:ext>
            </a:extLst>
          </p:cNvPr>
          <p:cNvSpPr txBox="1"/>
          <p:nvPr/>
        </p:nvSpPr>
        <p:spPr>
          <a:xfrm>
            <a:off x="152400" y="6547344"/>
            <a:ext cx="5829300" cy="276999"/>
          </a:xfrm>
          <a:prstGeom prst="rect">
            <a:avLst/>
          </a:prstGeom>
          <a:noFill/>
        </p:spPr>
        <p:txBody>
          <a:bodyPr wrap="square" rtlCol="0">
            <a:spAutoFit/>
          </a:bodyPr>
          <a:lstStyle/>
          <a:p>
            <a:r>
              <a:rPr lang="en-US" sz="1200" dirty="0">
                <a:solidFill>
                  <a:schemeClr val="bg1"/>
                </a:solidFill>
              </a:rPr>
              <a:t>Created by Shawn </a:t>
            </a:r>
            <a:r>
              <a:rPr lang="en-US" sz="1200" dirty="0" err="1">
                <a:solidFill>
                  <a:schemeClr val="bg1"/>
                </a:solidFill>
              </a:rPr>
              <a:t>Zernik</a:t>
            </a:r>
            <a:r>
              <a:rPr lang="en-US" sz="1200" dirty="0">
                <a:solidFill>
                  <a:schemeClr val="bg1"/>
                </a:solidFill>
              </a:rPr>
              <a:t> on 1/4/2024</a:t>
            </a:r>
          </a:p>
        </p:txBody>
      </p:sp>
      <p:sp>
        <p:nvSpPr>
          <p:cNvPr id="14" name="TextBox 13">
            <a:extLst>
              <a:ext uri="{FF2B5EF4-FFF2-40B4-BE49-F238E27FC236}">
                <a16:creationId xmlns:a16="http://schemas.microsoft.com/office/drawing/2014/main" id="{447D253E-B6D1-91B9-EEF9-C95B568E2B7B}"/>
              </a:ext>
            </a:extLst>
          </p:cNvPr>
          <p:cNvSpPr txBox="1"/>
          <p:nvPr/>
        </p:nvSpPr>
        <p:spPr>
          <a:xfrm>
            <a:off x="6096000" y="6547344"/>
            <a:ext cx="5943600" cy="276999"/>
          </a:xfrm>
          <a:prstGeom prst="rect">
            <a:avLst/>
          </a:prstGeom>
          <a:noFill/>
        </p:spPr>
        <p:txBody>
          <a:bodyPr wrap="square" rtlCol="0">
            <a:spAutoFit/>
          </a:bodyPr>
          <a:lstStyle/>
          <a:p>
            <a:pPr algn="r"/>
            <a:r>
              <a:rPr lang="en-US" sz="1200" dirty="0">
                <a:solidFill>
                  <a:schemeClr val="bg1"/>
                </a:solidFill>
              </a:rPr>
              <a:t>Slide </a:t>
            </a:r>
            <a:fld id="{6FA3485A-F454-114E-8FF0-4E63EF5BDB5A}" type="slidenum">
              <a:rPr lang="en-US" sz="1200" smtClean="0">
                <a:solidFill>
                  <a:schemeClr val="bg1"/>
                </a:solidFill>
              </a:rPr>
              <a:t>99</a:t>
            </a:fld>
            <a:endParaRPr lang="en-US" sz="1200" dirty="0">
              <a:solidFill>
                <a:schemeClr val="bg1"/>
              </a:solidFill>
            </a:endParaRPr>
          </a:p>
        </p:txBody>
      </p:sp>
      <p:sp>
        <p:nvSpPr>
          <p:cNvPr id="15" name="TextBox 14">
            <a:extLst>
              <a:ext uri="{FF2B5EF4-FFF2-40B4-BE49-F238E27FC236}">
                <a16:creationId xmlns:a16="http://schemas.microsoft.com/office/drawing/2014/main" id="{B0659C44-A5CF-346C-0C24-FFC9AD8A5067}"/>
              </a:ext>
            </a:extLst>
          </p:cNvPr>
          <p:cNvSpPr txBox="1"/>
          <p:nvPr/>
        </p:nvSpPr>
        <p:spPr>
          <a:xfrm>
            <a:off x="152400" y="114300"/>
            <a:ext cx="11887200" cy="461665"/>
          </a:xfrm>
          <a:prstGeom prst="rect">
            <a:avLst/>
          </a:prstGeom>
          <a:noFill/>
        </p:spPr>
        <p:txBody>
          <a:bodyPr wrap="square" rtlCol="0">
            <a:spAutoFit/>
          </a:bodyPr>
          <a:lstStyle/>
          <a:p>
            <a:r>
              <a:rPr lang="en-US" sz="2400" b="1" dirty="0">
                <a:solidFill>
                  <a:schemeClr val="bg1"/>
                </a:solidFill>
              </a:rPr>
              <a:t>Running Houston Message Board – Running at Command Prompt – Build</a:t>
            </a:r>
          </a:p>
        </p:txBody>
      </p:sp>
      <p:sp>
        <p:nvSpPr>
          <p:cNvPr id="2" name="TextBox 1">
            <a:extLst>
              <a:ext uri="{FF2B5EF4-FFF2-40B4-BE49-F238E27FC236}">
                <a16:creationId xmlns:a16="http://schemas.microsoft.com/office/drawing/2014/main" id="{39CF7BBF-ACA6-920E-9CBC-AFE87A0D82CD}"/>
              </a:ext>
            </a:extLst>
          </p:cNvPr>
          <p:cNvSpPr txBox="1"/>
          <p:nvPr/>
        </p:nvSpPr>
        <p:spPr>
          <a:xfrm>
            <a:off x="609600" y="914400"/>
            <a:ext cx="10972800" cy="646331"/>
          </a:xfrm>
          <a:prstGeom prst="rect">
            <a:avLst/>
          </a:prstGeom>
          <a:noFill/>
        </p:spPr>
        <p:txBody>
          <a:bodyPr wrap="square" rtlCol="0">
            <a:spAutoFit/>
          </a:bodyPr>
          <a:lstStyle/>
          <a:p>
            <a:r>
              <a:rPr lang="en-US" dirty="0"/>
              <a:t>Build the executables:</a:t>
            </a:r>
          </a:p>
          <a:p>
            <a:endParaRPr lang="en-US" dirty="0"/>
          </a:p>
        </p:txBody>
      </p:sp>
      <p:sp>
        <p:nvSpPr>
          <p:cNvPr id="6" name="TextBox 5">
            <a:extLst>
              <a:ext uri="{FF2B5EF4-FFF2-40B4-BE49-F238E27FC236}">
                <a16:creationId xmlns:a16="http://schemas.microsoft.com/office/drawing/2014/main" id="{782C998E-4379-45F8-D2FB-608B1182F3CA}"/>
              </a:ext>
            </a:extLst>
          </p:cNvPr>
          <p:cNvSpPr txBox="1"/>
          <p:nvPr/>
        </p:nvSpPr>
        <p:spPr>
          <a:xfrm>
            <a:off x="1194486" y="3392099"/>
            <a:ext cx="6096000" cy="246221"/>
          </a:xfrm>
          <a:prstGeom prst="rect">
            <a:avLst/>
          </a:prstGeom>
          <a:noFill/>
        </p:spPr>
        <p:txBody>
          <a:bodyPr wrap="square">
            <a:spAutoFit/>
          </a:bodyPr>
          <a:lstStyle/>
          <a:p>
            <a:r>
              <a:rPr lang="en-US" sz="1000" dirty="0">
                <a:solidFill>
                  <a:schemeClr val="accent1">
                    <a:lumMod val="50000"/>
                  </a:schemeClr>
                </a:solidFill>
                <a:latin typeface="Consolas" panose="020B0609020204030204" pitchFamily="49" charset="0"/>
                <a:cs typeface="Consolas" panose="020B0609020204030204" pitchFamily="49" charset="0"/>
              </a:rPr>
              <a:t>dotnet build ./</a:t>
            </a:r>
            <a:r>
              <a:rPr lang="en-US" sz="1000" dirty="0" err="1">
                <a:solidFill>
                  <a:schemeClr val="accent1">
                    <a:lumMod val="50000"/>
                  </a:schemeClr>
                </a:solidFill>
                <a:latin typeface="Consolas" panose="020B0609020204030204" pitchFamily="49" charset="0"/>
                <a:cs typeface="Consolas" panose="020B0609020204030204" pitchFamily="49" charset="0"/>
              </a:rPr>
              <a:t>htown</a:t>
            </a:r>
            <a:r>
              <a:rPr lang="en-US" sz="1000" dirty="0">
                <a:solidFill>
                  <a:schemeClr val="accent1">
                    <a:lumMod val="50000"/>
                  </a:schemeClr>
                </a:solidFill>
                <a:latin typeface="Consolas" panose="020B0609020204030204" pitchFamily="49" charset="0"/>
                <a:cs typeface="Consolas" panose="020B0609020204030204" pitchFamily="49" charset="0"/>
              </a:rPr>
              <a:t>-msg/</a:t>
            </a:r>
            <a:r>
              <a:rPr lang="en-US" sz="1000" dirty="0" err="1">
                <a:solidFill>
                  <a:schemeClr val="accent1">
                    <a:lumMod val="50000"/>
                  </a:schemeClr>
                </a:solidFill>
                <a:latin typeface="Consolas" panose="020B0609020204030204" pitchFamily="49" charset="0"/>
                <a:cs typeface="Consolas" panose="020B0609020204030204" pitchFamily="49" charset="0"/>
              </a:rPr>
              <a:t>webapi</a:t>
            </a:r>
            <a:r>
              <a:rPr lang="en-US" sz="1000" dirty="0">
                <a:solidFill>
                  <a:schemeClr val="accent1">
                    <a:lumMod val="50000"/>
                  </a:schemeClr>
                </a:solidFill>
                <a:latin typeface="Consolas" panose="020B0609020204030204" pitchFamily="49" charset="0"/>
                <a:cs typeface="Consolas" panose="020B0609020204030204" pitchFamily="49" charset="0"/>
              </a:rPr>
              <a:t>/</a:t>
            </a:r>
            <a:r>
              <a:rPr lang="en-US" sz="1000" dirty="0" err="1">
                <a:solidFill>
                  <a:schemeClr val="accent1">
                    <a:lumMod val="50000"/>
                  </a:schemeClr>
                </a:solidFill>
                <a:latin typeface="Consolas" panose="020B0609020204030204" pitchFamily="49" charset="0"/>
                <a:cs typeface="Consolas" panose="020B0609020204030204" pitchFamily="49" charset="0"/>
              </a:rPr>
              <a:t>webapi.csproj</a:t>
            </a:r>
            <a:r>
              <a:rPr lang="en-US" sz="1000" dirty="0">
                <a:solidFill>
                  <a:schemeClr val="accent1">
                    <a:lumMod val="50000"/>
                  </a:schemeClr>
                </a:solidFill>
                <a:latin typeface="Consolas" panose="020B0609020204030204" pitchFamily="49" charset="0"/>
                <a:cs typeface="Consolas" panose="020B0609020204030204" pitchFamily="49" charset="0"/>
              </a:rPr>
              <a:t> -c Release</a:t>
            </a:r>
          </a:p>
        </p:txBody>
      </p:sp>
      <p:pic>
        <p:nvPicPr>
          <p:cNvPr id="3" name="Picture 2">
            <a:extLst>
              <a:ext uri="{FF2B5EF4-FFF2-40B4-BE49-F238E27FC236}">
                <a16:creationId xmlns:a16="http://schemas.microsoft.com/office/drawing/2014/main" id="{1F97C25A-5DC7-9CDD-FF8D-B694B18BA69C}"/>
              </a:ext>
            </a:extLst>
          </p:cNvPr>
          <p:cNvPicPr>
            <a:picLocks noChangeAspect="1"/>
          </p:cNvPicPr>
          <p:nvPr/>
        </p:nvPicPr>
        <p:blipFill>
          <a:blip r:embed="rId2"/>
          <a:stretch>
            <a:fillRect/>
          </a:stretch>
        </p:blipFill>
        <p:spPr>
          <a:xfrm>
            <a:off x="5568778" y="1313922"/>
            <a:ext cx="6422085" cy="5424629"/>
          </a:xfrm>
          <a:prstGeom prst="rect">
            <a:avLst/>
          </a:prstGeom>
        </p:spPr>
      </p:pic>
    </p:spTree>
    <p:extLst>
      <p:ext uri="{BB962C8B-B14F-4D97-AF65-F5344CB8AC3E}">
        <p14:creationId xmlns:p14="http://schemas.microsoft.com/office/powerpoint/2010/main" val="3481324601"/>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1481</TotalTime>
  <Words>7115</Words>
  <Application>Microsoft Macintosh PowerPoint</Application>
  <PresentationFormat>Widescreen</PresentationFormat>
  <Paragraphs>1023</Paragraphs>
  <Slides>108</Slides>
  <Notes>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108</vt:i4>
      </vt:variant>
    </vt:vector>
  </HeadingPairs>
  <TitlesOfParts>
    <vt:vector size="115" baseType="lpstr">
      <vt:lpstr>Arial</vt:lpstr>
      <vt:lpstr>Calibri</vt:lpstr>
      <vt:lpstr>Calibri Light</vt:lpstr>
      <vt:lpstr>Consolas</vt:lpstr>
      <vt:lpstr>Menlo</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Shawn Zernik</dc:creator>
  <cp:lastModifiedBy>Shawn Zernik</cp:lastModifiedBy>
  <cp:revision>5</cp:revision>
  <dcterms:created xsi:type="dcterms:W3CDTF">2024-01-04T21:02:45Z</dcterms:created>
  <dcterms:modified xsi:type="dcterms:W3CDTF">2024-01-06T06:17:11Z</dcterms:modified>
</cp:coreProperties>
</file>